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080" autoAdjust="0"/>
  </p:normalViewPr>
  <p:slideViewPr>
    <p:cSldViewPr snapToGrid="0" snapToObjects="1">
      <p:cViewPr varScale="1">
        <p:scale>
          <a:sx n="129" d="100"/>
          <a:sy n="129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5549-14F7-5240-92EA-1497346B1952}" type="datetimeFigureOut">
              <a:rPr lang="en-US" smtClean="0"/>
              <a:pPr/>
              <a:t>4/19/11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76D55-3E25-C942-A415-766A27F1A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Ghost Cells, 3 CPUs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24851" y="2371360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124851" y="3222747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122131" y="4125196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289826" y="2368640"/>
            <a:ext cx="155120" cy="1551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289826" y="3220027"/>
            <a:ext cx="155120" cy="1551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87106" y="4122476"/>
            <a:ext cx="155120" cy="1551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399526" y="2371360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399526" y="3222747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396806" y="4125196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grpSp>
        <p:nvGrpSpPr>
          <p:cNvPr id="2" name="Group 39"/>
          <p:cNvGrpSpPr/>
          <p:nvPr/>
        </p:nvGrpSpPr>
        <p:grpSpPr>
          <a:xfrm>
            <a:off x="416918" y="4925775"/>
            <a:ext cx="1258588" cy="1529478"/>
            <a:chOff x="800873" y="4541820"/>
            <a:chExt cx="1258588" cy="1529478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730967" y="4319413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 = 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730967" y="3377867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(0,1) = 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730967" y="2526480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(0,2) = 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905942" y="4327601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(1,0) = 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905942" y="3377867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(1,1) =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883534" y="2526480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(1,2) = 2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015650" y="4349988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(2,0) = 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015650" y="3400254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(2,1) = 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993242" y="2548867"/>
            <a:ext cx="952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(2,2) = 2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621204" y="1323431"/>
            <a:ext cx="22441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(3,3,3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getGhost</a:t>
            </a:r>
            <a:r>
              <a:rPr lang="en-US" dirty="0" smtClean="0"/>
              <a:t>(…) = (0,0,0)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5028" y="3400254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CPU #0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getLocalBase</a:t>
            </a:r>
            <a:r>
              <a:rPr lang="en-US" dirty="0" smtClean="0">
                <a:solidFill>
                  <a:srgbClr val="800000"/>
                </a:solidFill>
              </a:rPr>
              <a:t>(…) = (0,0,0)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getLocalStride</a:t>
            </a:r>
            <a:r>
              <a:rPr lang="en-US" dirty="0" smtClean="0">
                <a:solidFill>
                  <a:srgbClr val="800000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getLocalBound</a:t>
            </a:r>
            <a:r>
              <a:rPr lang="en-US" dirty="0" smtClean="0">
                <a:solidFill>
                  <a:srgbClr val="800000"/>
                </a:solidFill>
              </a:rPr>
              <a:t>(…) = (0,2,2)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getLocalLength</a:t>
            </a:r>
            <a:r>
              <a:rPr lang="en-US" dirty="0" smtClean="0">
                <a:solidFill>
                  <a:srgbClr val="800000"/>
                </a:solidFill>
              </a:rPr>
              <a:t>(…) = (1,3,3)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34541" y="5014846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CPU #1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getLocalBase</a:t>
            </a:r>
            <a:r>
              <a:rPr lang="en-US" dirty="0" smtClean="0">
                <a:solidFill>
                  <a:schemeClr val="accent1"/>
                </a:solidFill>
              </a:rPr>
              <a:t>(…) = (1,0,0)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getLocalStride</a:t>
            </a:r>
            <a:r>
              <a:rPr lang="en-US" dirty="0" smtClean="0">
                <a:solidFill>
                  <a:schemeClr val="accent1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getLocalBound</a:t>
            </a:r>
            <a:r>
              <a:rPr lang="en-US" dirty="0" smtClean="0">
                <a:solidFill>
                  <a:schemeClr val="accent1"/>
                </a:solidFill>
              </a:rPr>
              <a:t>(…) = (1,2,2)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getLocalLength</a:t>
            </a:r>
            <a:r>
              <a:rPr lang="en-US" dirty="0" smtClean="0">
                <a:solidFill>
                  <a:schemeClr val="accent1"/>
                </a:solidFill>
              </a:rPr>
              <a:t>(…) = (1,3,3)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68411" y="3400254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CPU #2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getLocalBase</a:t>
            </a:r>
            <a:r>
              <a:rPr lang="en-US" dirty="0" smtClean="0">
                <a:solidFill>
                  <a:srgbClr val="008000"/>
                </a:solidFill>
              </a:rPr>
              <a:t>(…) = (2,0,0)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getLocalStride</a:t>
            </a:r>
            <a:r>
              <a:rPr lang="en-US" dirty="0" smtClean="0">
                <a:solidFill>
                  <a:srgbClr val="008000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getLocalBound</a:t>
            </a:r>
            <a:r>
              <a:rPr lang="en-US" dirty="0" smtClean="0">
                <a:solidFill>
                  <a:srgbClr val="008000"/>
                </a:solidFill>
              </a:rPr>
              <a:t>(…) = (2,2,2)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getLocalLength</a:t>
            </a:r>
            <a:r>
              <a:rPr lang="en-US" dirty="0" smtClean="0">
                <a:solidFill>
                  <a:srgbClr val="008000"/>
                </a:solidFill>
              </a:rPr>
              <a:t>(…) = (1,3,3)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0187" y="1385774"/>
            <a:ext cx="2418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Partitioning_Type</a:t>
            </a:r>
            <a:r>
              <a:rPr lang="en-US" dirty="0" smtClean="0"/>
              <a:t> </a:t>
            </a:r>
            <a:r>
              <a:rPr lang="en-US" dirty="0" smtClean="0"/>
              <a:t>all</a:t>
            </a:r>
            <a:r>
              <a:rPr lang="en-US" dirty="0" smtClean="0"/>
              <a:t>(3);</a:t>
            </a:r>
          </a:p>
          <a:p>
            <a:r>
              <a:rPr lang="en-US" dirty="0" err="1" smtClean="0"/>
              <a:t>floatArray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r>
              <a:rPr lang="en-US" dirty="0" smtClean="0"/>
              <a:t>(3, 3, 3)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 err="1" smtClean="0"/>
              <a:t>v.partition</a:t>
            </a:r>
            <a:r>
              <a:rPr lang="en-US" dirty="0" err="1" smtClean="0"/>
              <a:t>(all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576944" y="460605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(global, </a:t>
            </a:r>
            <a:r>
              <a:rPr lang="en-US" dirty="0" err="1" smtClean="0"/>
              <a:t>idx</a:t>
            </a:r>
            <a:r>
              <a:rPr lang="en-US" dirty="0" smtClean="0"/>
              <a:t>) = data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idx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857176" y="1954390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1^3 Ghost </a:t>
            </a:r>
            <a:r>
              <a:rPr lang="en-US" dirty="0" smtClean="0"/>
              <a:t>Cells, 3 CPUs</a:t>
            </a:r>
            <a:endParaRPr lang="en-US" dirty="0"/>
          </a:p>
        </p:txBody>
      </p:sp>
      <p:grpSp>
        <p:nvGrpSpPr>
          <p:cNvPr id="2" name="Group 39"/>
          <p:cNvGrpSpPr/>
          <p:nvPr/>
        </p:nvGrpSpPr>
        <p:grpSpPr>
          <a:xfrm>
            <a:off x="416918" y="4925775"/>
            <a:ext cx="1258588" cy="1529478"/>
            <a:chOff x="800873" y="4541820"/>
            <a:chExt cx="1258588" cy="1529478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621204" y="1323431"/>
            <a:ext cx="22441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(3,3,3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getGhost</a:t>
            </a:r>
            <a:r>
              <a:rPr lang="en-US" dirty="0" smtClean="0"/>
              <a:t>(…) = (1,1,1)</a:t>
            </a:r>
            <a:endParaRPr lang="en-US" dirty="0" smtClean="0"/>
          </a:p>
        </p:txBody>
      </p:sp>
      <p:sp>
        <p:nvSpPr>
          <p:cNvPr id="40" name="TextBox 39"/>
          <p:cNvSpPr txBox="1"/>
          <p:nvPr/>
        </p:nvSpPr>
        <p:spPr>
          <a:xfrm>
            <a:off x="0" y="1323431"/>
            <a:ext cx="32215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Partitioning_Type</a:t>
            </a:r>
            <a:r>
              <a:rPr lang="en-US" dirty="0" smtClean="0"/>
              <a:t> </a:t>
            </a:r>
            <a:r>
              <a:rPr lang="en-US" dirty="0" smtClean="0"/>
              <a:t>all</a:t>
            </a:r>
            <a:r>
              <a:rPr lang="en-US" dirty="0" smtClean="0"/>
              <a:t>(3);</a:t>
            </a:r>
          </a:p>
          <a:p>
            <a:r>
              <a:rPr lang="en-US" dirty="0" smtClean="0"/>
              <a:t>all.partitionAlongAxis</a:t>
            </a:r>
            <a:r>
              <a:rPr lang="en-US" dirty="0" smtClean="0"/>
              <a:t>(0,TRUE</a:t>
            </a:r>
            <a:r>
              <a:rPr lang="en-US" dirty="0" smtClean="0"/>
              <a:t>,1);</a:t>
            </a:r>
          </a:p>
          <a:p>
            <a:r>
              <a:rPr lang="en-US" dirty="0" smtClean="0"/>
              <a:t>all.partitionAlongAxis</a:t>
            </a:r>
            <a:r>
              <a:rPr lang="en-US" dirty="0" smtClean="0"/>
              <a:t>(1,TRUE</a:t>
            </a:r>
            <a:r>
              <a:rPr lang="en-US" dirty="0" smtClean="0"/>
              <a:t>,1);</a:t>
            </a:r>
          </a:p>
          <a:p>
            <a:r>
              <a:rPr lang="en-US" dirty="0" smtClean="0"/>
              <a:t>all.partitionAlongAxis</a:t>
            </a:r>
            <a:r>
              <a:rPr lang="en-US" dirty="0" smtClean="0"/>
              <a:t>(2,TRUE</a:t>
            </a:r>
            <a:r>
              <a:rPr lang="en-US" dirty="0" smtClean="0"/>
              <a:t>,1)</a:t>
            </a:r>
            <a:r>
              <a:rPr lang="en-US" dirty="0" smtClean="0"/>
              <a:t>; </a:t>
            </a:r>
          </a:p>
          <a:p>
            <a:endParaRPr lang="en-US" dirty="0" smtClean="0"/>
          </a:p>
          <a:p>
            <a:r>
              <a:rPr lang="en-US" dirty="0" err="1" smtClean="0"/>
              <a:t>floatArray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r>
              <a:rPr lang="en-US" dirty="0" smtClean="0"/>
              <a:t>(3, 3, 3)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 err="1" smtClean="0"/>
              <a:t>v.partition</a:t>
            </a:r>
            <a:r>
              <a:rPr lang="en-US" dirty="0" err="1" smtClean="0"/>
              <a:t>(all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3321619" y="262179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3321619" y="3473179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3318899" y="4375628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4486594" y="261907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4486594" y="3470459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4483874" y="4372908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5596294" y="262179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596294" y="3473179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5593574" y="4375628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88727" y="456984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088727" y="362829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088727" y="277691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236870" y="457803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236870" y="362829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214462" y="277691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5373410" y="4600420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373410" y="365068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351002" y="279929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063921" y="2239895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Ghost Cells, 3 CPUs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8158" y="5004535"/>
            <a:ext cx="1258588" cy="1529478"/>
            <a:chOff x="800873" y="4541820"/>
            <a:chExt cx="1258588" cy="1529478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27" name="Frame 26"/>
          <p:cNvSpPr/>
          <p:nvPr/>
        </p:nvSpPr>
        <p:spPr>
          <a:xfrm>
            <a:off x="1822018" y="23871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ame 27"/>
          <p:cNvSpPr/>
          <p:nvPr/>
        </p:nvSpPr>
        <p:spPr>
          <a:xfrm>
            <a:off x="1818095" y="32200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/>
          <p:cNvSpPr/>
          <p:nvPr/>
        </p:nvSpPr>
        <p:spPr>
          <a:xfrm>
            <a:off x="1814172" y="4121273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rame 29"/>
          <p:cNvSpPr/>
          <p:nvPr/>
        </p:nvSpPr>
        <p:spPr>
          <a:xfrm>
            <a:off x="1843108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/>
          <p:cNvSpPr/>
          <p:nvPr/>
        </p:nvSpPr>
        <p:spPr>
          <a:xfrm>
            <a:off x="1822018" y="500453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rame 31"/>
          <p:cNvSpPr/>
          <p:nvPr/>
        </p:nvSpPr>
        <p:spPr>
          <a:xfrm>
            <a:off x="3120928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ame 32"/>
          <p:cNvSpPr/>
          <p:nvPr/>
        </p:nvSpPr>
        <p:spPr>
          <a:xfrm>
            <a:off x="3046689" y="5000612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ame 33"/>
          <p:cNvSpPr/>
          <p:nvPr/>
        </p:nvSpPr>
        <p:spPr>
          <a:xfrm>
            <a:off x="4289826" y="499668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4285903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Frame 37"/>
          <p:cNvSpPr/>
          <p:nvPr/>
        </p:nvSpPr>
        <p:spPr>
          <a:xfrm>
            <a:off x="6351266" y="2416901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rame 38"/>
          <p:cNvSpPr/>
          <p:nvPr/>
        </p:nvSpPr>
        <p:spPr>
          <a:xfrm>
            <a:off x="6347343" y="3249801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rame 39"/>
          <p:cNvSpPr/>
          <p:nvPr/>
        </p:nvSpPr>
        <p:spPr>
          <a:xfrm>
            <a:off x="6343420" y="415104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Frame 40"/>
          <p:cNvSpPr/>
          <p:nvPr/>
        </p:nvSpPr>
        <p:spPr>
          <a:xfrm>
            <a:off x="6372356" y="147802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ame 41"/>
          <p:cNvSpPr/>
          <p:nvPr/>
        </p:nvSpPr>
        <p:spPr>
          <a:xfrm>
            <a:off x="6351266" y="503430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rame 42"/>
          <p:cNvSpPr/>
          <p:nvPr/>
        </p:nvSpPr>
        <p:spPr>
          <a:xfrm>
            <a:off x="5438728" y="5026463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Frame 43"/>
          <p:cNvSpPr/>
          <p:nvPr/>
        </p:nvSpPr>
        <p:spPr>
          <a:xfrm>
            <a:off x="5434805" y="147802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116693" y="2391895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3116693" y="324328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3113973" y="4145731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4281668" y="2389175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4281668" y="324056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4278948" y="4143011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5391368" y="2391895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5391368" y="3243282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5388648" y="4145731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883801" y="4339948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883801" y="339840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883801" y="254701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031944" y="434813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031944" y="339840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4009536" y="254701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168484" y="437052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(2,0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168484" y="342078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146076" y="256940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864840" y="1323431"/>
            <a:ext cx="22441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(3,3,3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getGhost</a:t>
            </a:r>
            <a:r>
              <a:rPr lang="en-US" dirty="0" smtClean="0"/>
              <a:t>(…) = (1,1,1)</a:t>
            </a:r>
            <a:endParaRPr lang="en-US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216601" y="1417638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471042" y="5733794"/>
            <a:ext cx="579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ghost cells are also stored at the </a:t>
            </a:r>
            <a:r>
              <a:rPr lang="en-US" dirty="0" err="1" smtClean="0"/>
              <a:t>k</a:t>
            </a:r>
            <a:r>
              <a:rPr lang="en-US" dirty="0" smtClean="0"/>
              <a:t>=-1 and </a:t>
            </a:r>
            <a:r>
              <a:rPr lang="en-US" dirty="0" err="1" smtClean="0"/>
              <a:t>k</a:t>
            </a:r>
            <a:r>
              <a:rPr lang="en-US" dirty="0" smtClean="0"/>
              <a:t>=4 planes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Ghost Cells, 3 </a:t>
            </a:r>
            <a:r>
              <a:rPr lang="en-US" sz="3000" dirty="0" smtClean="0"/>
              <a:t>CPUs… as seen by CPU #0</a:t>
            </a:r>
            <a:endParaRPr lang="en-US" sz="3000" dirty="0"/>
          </a:p>
        </p:txBody>
      </p:sp>
      <p:sp>
        <p:nvSpPr>
          <p:cNvPr id="3" name="Oval 2"/>
          <p:cNvSpPr/>
          <p:nvPr/>
        </p:nvSpPr>
        <p:spPr>
          <a:xfrm>
            <a:off x="3124851" y="2371360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24851" y="3222747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2131" y="4125196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89826" y="2368640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89826" y="3220027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87106" y="4122476"/>
            <a:ext cx="155120" cy="15512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99526" y="2371360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399526" y="3222747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396806" y="4125196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30967" y="4319413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 =</a:t>
            </a:r>
            <a:r>
              <a:rPr lang="en-US" dirty="0" smtClean="0"/>
              <a:t> 25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30967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(0,1) =</a:t>
            </a:r>
            <a:r>
              <a:rPr lang="en-US" dirty="0" smtClean="0"/>
              <a:t> 28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30967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(0,2) =</a:t>
            </a:r>
            <a:r>
              <a:rPr lang="en-US" dirty="0" smtClean="0"/>
              <a:t> 31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05942" y="4327601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(1,0) =</a:t>
            </a:r>
            <a:r>
              <a:rPr lang="en-US" dirty="0" smtClean="0"/>
              <a:t> 26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05942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(1,1) =</a:t>
            </a:r>
            <a:r>
              <a:rPr lang="en-US" dirty="0" smtClean="0"/>
              <a:t> 29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83534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(1,2) =</a:t>
            </a:r>
            <a:r>
              <a:rPr lang="en-US" dirty="0" smtClean="0"/>
              <a:t> 32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99589" y="4349988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99589" y="3400254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77181" y="2548867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8158" y="5004535"/>
            <a:ext cx="1258588" cy="1529478"/>
            <a:chOff x="800873" y="4541820"/>
            <a:chExt cx="1258588" cy="1529478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27" name="Frame 26"/>
          <p:cNvSpPr/>
          <p:nvPr/>
        </p:nvSpPr>
        <p:spPr>
          <a:xfrm>
            <a:off x="1822018" y="23871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ame 27"/>
          <p:cNvSpPr/>
          <p:nvPr/>
        </p:nvSpPr>
        <p:spPr>
          <a:xfrm>
            <a:off x="1818095" y="32200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/>
          <p:cNvSpPr/>
          <p:nvPr/>
        </p:nvSpPr>
        <p:spPr>
          <a:xfrm>
            <a:off x="1814172" y="4121273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rame 29"/>
          <p:cNvSpPr/>
          <p:nvPr/>
        </p:nvSpPr>
        <p:spPr>
          <a:xfrm>
            <a:off x="1843108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/>
          <p:cNvSpPr/>
          <p:nvPr/>
        </p:nvSpPr>
        <p:spPr>
          <a:xfrm>
            <a:off x="1822018" y="500453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rame 31"/>
          <p:cNvSpPr/>
          <p:nvPr/>
        </p:nvSpPr>
        <p:spPr>
          <a:xfrm>
            <a:off x="3120928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ame 32"/>
          <p:cNvSpPr/>
          <p:nvPr/>
        </p:nvSpPr>
        <p:spPr>
          <a:xfrm>
            <a:off x="3046689" y="5000612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ame 33"/>
          <p:cNvSpPr/>
          <p:nvPr/>
        </p:nvSpPr>
        <p:spPr>
          <a:xfrm>
            <a:off x="4289826" y="499668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4285903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08567" y="3746182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CPU #0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getLocalBase</a:t>
            </a:r>
            <a:r>
              <a:rPr lang="en-US" dirty="0" smtClean="0">
                <a:solidFill>
                  <a:srgbClr val="800000"/>
                </a:solidFill>
              </a:rPr>
              <a:t>(…) = (0,0,0)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getLocalStride</a:t>
            </a:r>
            <a:r>
              <a:rPr lang="en-US" dirty="0" smtClean="0">
                <a:solidFill>
                  <a:srgbClr val="800000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getLocalBound</a:t>
            </a:r>
            <a:r>
              <a:rPr lang="en-US" dirty="0" smtClean="0">
                <a:solidFill>
                  <a:srgbClr val="800000"/>
                </a:solidFill>
              </a:rPr>
              <a:t>(…) = (1,2,2)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getLocalLength</a:t>
            </a:r>
            <a:r>
              <a:rPr lang="en-US" dirty="0" smtClean="0">
                <a:solidFill>
                  <a:srgbClr val="800000"/>
                </a:solidFill>
              </a:rPr>
              <a:t>(…) = (2,3,3)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67591" y="1923059"/>
            <a:ext cx="2244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(3,3,3)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405569" y="5969560"/>
            <a:ext cx="2569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 </a:t>
            </a:r>
          </a:p>
          <a:p>
            <a:r>
              <a:rPr lang="en-US" dirty="0" smtClean="0"/>
              <a:t>(global, </a:t>
            </a:r>
            <a:r>
              <a:rPr lang="en-US" dirty="0" err="1" smtClean="0"/>
              <a:t>idx</a:t>
            </a:r>
            <a:r>
              <a:rPr lang="en-US" dirty="0" smtClean="0"/>
              <a:t>) = data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idx</a:t>
            </a:r>
            <a:endParaRPr lang="en-US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2415127" y="6451731"/>
            <a:ext cx="1366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(Local Index)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03956" y="5330314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(0,0)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603956" y="446831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(0,1)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03956" y="3549157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(0,2)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603956" y="2697770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(0,3)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5505" y="175348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(0,4)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02103" y="537565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(1,0)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02103" y="451365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(1,1)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02103" y="359449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(1,2)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02103" y="274310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(1,3)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03652" y="1798820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(1,4)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9297" y="537784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(2,0)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069297" y="451584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(2,1)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69297" y="3596684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(2,2)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69297" y="2745297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(2,3)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070846" y="1801008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(2,4)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6601" y="1417638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Ghost Cells, 3 </a:t>
            </a:r>
            <a:r>
              <a:rPr lang="en-US" sz="3000" dirty="0" smtClean="0"/>
              <a:t>CPUs … as seen by CPU #1</a:t>
            </a:r>
            <a:endParaRPr lang="en-US" sz="3000" dirty="0"/>
          </a:p>
        </p:txBody>
      </p:sp>
      <p:sp>
        <p:nvSpPr>
          <p:cNvPr id="3" name="Oval 2"/>
          <p:cNvSpPr/>
          <p:nvPr/>
        </p:nvSpPr>
        <p:spPr>
          <a:xfrm>
            <a:off x="3124851" y="2371360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24851" y="3222747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2131" y="4125196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89826" y="2368640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89826" y="3220027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87106" y="4122476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99526" y="2371360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399526" y="3222747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396806" y="4125196"/>
            <a:ext cx="155120" cy="15512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30967" y="4319413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 =</a:t>
            </a:r>
            <a:r>
              <a:rPr lang="en-US" dirty="0" smtClean="0"/>
              <a:t> 24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30967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(0,1) =</a:t>
            </a:r>
            <a:r>
              <a:rPr lang="en-US" dirty="0" smtClean="0"/>
              <a:t> 27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30967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(0,2) =</a:t>
            </a:r>
            <a:r>
              <a:rPr lang="en-US" dirty="0" smtClean="0"/>
              <a:t> 30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05942" y="4327601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(1,0) =</a:t>
            </a:r>
            <a:r>
              <a:rPr lang="en-US" dirty="0" smtClean="0"/>
              <a:t> 25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05942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(1,1) =</a:t>
            </a:r>
            <a:r>
              <a:rPr lang="en-US" dirty="0" smtClean="0"/>
              <a:t> 28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83534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(1,2) =</a:t>
            </a:r>
            <a:r>
              <a:rPr lang="en-US" dirty="0" smtClean="0"/>
              <a:t> 31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54337" y="4349988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(2,0) = 26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963096" y="3400254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(2,1) = 29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93242" y="2548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(2,2) = 32 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8158" y="5004535"/>
            <a:ext cx="1258588" cy="1529478"/>
            <a:chOff x="800873" y="4541820"/>
            <a:chExt cx="1258588" cy="1529478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30" name="Frame 29"/>
          <p:cNvSpPr/>
          <p:nvPr/>
        </p:nvSpPr>
        <p:spPr>
          <a:xfrm>
            <a:off x="5399526" y="1417638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/>
          <p:cNvSpPr/>
          <p:nvPr/>
        </p:nvSpPr>
        <p:spPr>
          <a:xfrm>
            <a:off x="5399526" y="500453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rame 31"/>
          <p:cNvSpPr/>
          <p:nvPr/>
        </p:nvSpPr>
        <p:spPr>
          <a:xfrm>
            <a:off x="3120928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ame 32"/>
          <p:cNvSpPr/>
          <p:nvPr/>
        </p:nvSpPr>
        <p:spPr>
          <a:xfrm>
            <a:off x="3108002" y="5000612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ame 33"/>
          <p:cNvSpPr/>
          <p:nvPr/>
        </p:nvSpPr>
        <p:spPr>
          <a:xfrm>
            <a:off x="4289826" y="4996689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4285903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08567" y="3746182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CPU #1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getLocalBase</a:t>
            </a:r>
            <a:r>
              <a:rPr lang="en-US" dirty="0" smtClean="0">
                <a:solidFill>
                  <a:schemeClr val="accent1"/>
                </a:solidFill>
              </a:rPr>
              <a:t>(…) = (0,0,0)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getLocalStride</a:t>
            </a:r>
            <a:r>
              <a:rPr lang="en-US" dirty="0" smtClean="0">
                <a:solidFill>
                  <a:schemeClr val="accent1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getLocalBound</a:t>
            </a:r>
            <a:r>
              <a:rPr lang="en-US" dirty="0" smtClean="0">
                <a:solidFill>
                  <a:schemeClr val="accent1"/>
                </a:solidFill>
              </a:rPr>
              <a:t>(…) = (2,2,2)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getLocalLength</a:t>
            </a:r>
            <a:r>
              <a:rPr lang="en-US" dirty="0" smtClean="0">
                <a:solidFill>
                  <a:schemeClr val="accent1"/>
                </a:solidFill>
              </a:rPr>
              <a:t>(…) = (3,3,3)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67591" y="1923059"/>
            <a:ext cx="2244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(3,3,3)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405569" y="5969560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</a:t>
            </a:r>
          </a:p>
          <a:p>
            <a:r>
              <a:rPr lang="en-US" dirty="0" smtClean="0"/>
              <a:t>(global, </a:t>
            </a:r>
            <a:r>
              <a:rPr lang="en-US" dirty="0" err="1" smtClean="0"/>
              <a:t>idx</a:t>
            </a:r>
            <a:r>
              <a:rPr lang="en-US" dirty="0" smtClean="0"/>
              <a:t>) =  local data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idx</a:t>
            </a:r>
            <a:endParaRPr lang="en-US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2411533" y="6460490"/>
            <a:ext cx="1366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(Local Index)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85924" y="530558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(0,0)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03442" y="451365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(0,1)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03442" y="359449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(0,2)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03442" y="274310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(0,3)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96232" y="1737507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(0,4)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061445" y="5350920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(1,0)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61445" y="4558994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(1,1)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61445" y="363983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(1,2)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061445" y="2788448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(1,3)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62994" y="173905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(1,4)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76085" y="5353108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(2,0)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76085" y="456118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(2,1)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76085" y="364202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(2,2)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76085" y="279063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(2,3)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77634" y="174123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(2,4)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6601" y="1417638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Ghost Cells, 3 </a:t>
            </a:r>
            <a:r>
              <a:rPr lang="en-US" sz="3000" dirty="0" smtClean="0"/>
              <a:t>CPUs … as seen by CPU #2</a:t>
            </a:r>
            <a:endParaRPr lang="en-US" sz="3000" dirty="0"/>
          </a:p>
        </p:txBody>
      </p:sp>
      <p:sp>
        <p:nvSpPr>
          <p:cNvPr id="3" name="Oval 2"/>
          <p:cNvSpPr/>
          <p:nvPr/>
        </p:nvSpPr>
        <p:spPr>
          <a:xfrm>
            <a:off x="3124851" y="2371360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24851" y="3222747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2131" y="4125196"/>
            <a:ext cx="155120" cy="15512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89826" y="2368640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89826" y="3220027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87106" y="4122476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99526" y="2371360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399526" y="3222747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396806" y="4125196"/>
            <a:ext cx="155120" cy="1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27111" y="4319413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(1,0</a:t>
            </a:r>
            <a:r>
              <a:rPr lang="en-US" dirty="0" smtClean="0"/>
              <a:t>) =</a:t>
            </a:r>
            <a:r>
              <a:rPr lang="en-US" dirty="0" smtClean="0"/>
              <a:t> 25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27111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(1,1</a:t>
            </a:r>
            <a:r>
              <a:rPr lang="en-US" dirty="0" smtClean="0"/>
              <a:t>) =</a:t>
            </a:r>
            <a:r>
              <a:rPr lang="en-US" dirty="0" smtClean="0"/>
              <a:t> 28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27111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(1,2</a:t>
            </a:r>
            <a:r>
              <a:rPr lang="en-US" dirty="0" smtClean="0"/>
              <a:t>) =</a:t>
            </a:r>
            <a:r>
              <a:rPr lang="en-US" dirty="0" smtClean="0"/>
              <a:t> 31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02086" y="4327601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(2,0</a:t>
            </a:r>
            <a:r>
              <a:rPr lang="en-US" dirty="0" smtClean="0"/>
              <a:t>) =</a:t>
            </a:r>
            <a:r>
              <a:rPr lang="en-US" dirty="0" smtClean="0"/>
              <a:t> 26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02086" y="3377867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</a:t>
            </a:r>
            <a:r>
              <a:rPr lang="en-US" dirty="0" smtClean="0"/>
              <a:t>) =</a:t>
            </a:r>
            <a:r>
              <a:rPr lang="en-US" dirty="0" smtClean="0"/>
              <a:t> 29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979678" y="2526480"/>
            <a:ext cx="106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(2,2</a:t>
            </a:r>
            <a:r>
              <a:rPr lang="en-US" dirty="0" smtClean="0"/>
              <a:t>) =</a:t>
            </a:r>
            <a:r>
              <a:rPr lang="en-US" dirty="0" smtClean="0"/>
              <a:t> 32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03058" y="4349988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03058" y="3400254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80650" y="2548867"/>
            <a:ext cx="54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8158" y="5004535"/>
            <a:ext cx="1258588" cy="1529478"/>
            <a:chOff x="800873" y="4541820"/>
            <a:chExt cx="1258588" cy="1529478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459992" y="5370392"/>
              <a:ext cx="9200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919231" y="5831220"/>
              <a:ext cx="89081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810049" y="5640411"/>
              <a:ext cx="2494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/>
                <a:t>i</a:t>
              </a:r>
              <a:endParaRPr lang="en-US" sz="2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0873" y="4541820"/>
              <a:ext cx="25671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 err="1" smtClean="0"/>
                <a:t>j</a:t>
              </a:r>
              <a:endParaRPr lang="en-US" sz="2200" b="1" dirty="0"/>
            </a:p>
          </p:txBody>
        </p:sp>
      </p:grpSp>
      <p:sp>
        <p:nvSpPr>
          <p:cNvPr id="27" name="Frame 26"/>
          <p:cNvSpPr/>
          <p:nvPr/>
        </p:nvSpPr>
        <p:spPr>
          <a:xfrm>
            <a:off x="6397275" y="23871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ame 27"/>
          <p:cNvSpPr/>
          <p:nvPr/>
        </p:nvSpPr>
        <p:spPr>
          <a:xfrm>
            <a:off x="6393352" y="3220027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/>
          <p:cNvSpPr/>
          <p:nvPr/>
        </p:nvSpPr>
        <p:spPr>
          <a:xfrm>
            <a:off x="6389429" y="4121273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rame 29"/>
          <p:cNvSpPr/>
          <p:nvPr/>
        </p:nvSpPr>
        <p:spPr>
          <a:xfrm>
            <a:off x="6418365" y="144825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/>
          <p:cNvSpPr/>
          <p:nvPr/>
        </p:nvSpPr>
        <p:spPr>
          <a:xfrm>
            <a:off x="6397275" y="500453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rame 31"/>
          <p:cNvSpPr/>
          <p:nvPr/>
        </p:nvSpPr>
        <p:spPr>
          <a:xfrm>
            <a:off x="4307586" y="1448011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ame 32"/>
          <p:cNvSpPr/>
          <p:nvPr/>
        </p:nvSpPr>
        <p:spPr>
          <a:xfrm>
            <a:off x="4268383" y="5000368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ame 33"/>
          <p:cNvSpPr/>
          <p:nvPr/>
        </p:nvSpPr>
        <p:spPr>
          <a:xfrm>
            <a:off x="5476484" y="4996445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472561" y="1448011"/>
            <a:ext cx="156323" cy="15632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13732" y="3271134"/>
            <a:ext cx="2722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CPU #2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getLocalBase</a:t>
            </a:r>
            <a:r>
              <a:rPr lang="en-US" dirty="0" smtClean="0">
                <a:solidFill>
                  <a:srgbClr val="008000"/>
                </a:solidFill>
              </a:rPr>
              <a:t>(…) = (1,0,0)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getLocalStride</a:t>
            </a:r>
            <a:r>
              <a:rPr lang="en-US" dirty="0" smtClean="0">
                <a:solidFill>
                  <a:srgbClr val="008000"/>
                </a:solidFill>
              </a:rPr>
              <a:t>(…) = (1,1,1)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getLocalBound</a:t>
            </a:r>
            <a:r>
              <a:rPr lang="en-US" dirty="0" smtClean="0">
                <a:solidFill>
                  <a:srgbClr val="008000"/>
                </a:solidFill>
              </a:rPr>
              <a:t>(…) = (2,2,2)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getLocalLength</a:t>
            </a:r>
            <a:r>
              <a:rPr lang="en-US" dirty="0" smtClean="0">
                <a:solidFill>
                  <a:srgbClr val="008000"/>
                </a:solidFill>
              </a:rPr>
              <a:t>(…) = (2,3,3)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88105" y="1323431"/>
            <a:ext cx="2244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getBase</a:t>
            </a:r>
            <a:r>
              <a:rPr lang="en-US" dirty="0" smtClean="0"/>
              <a:t>(…) = (0,0,0)</a:t>
            </a:r>
          </a:p>
          <a:p>
            <a:r>
              <a:rPr lang="en-US" dirty="0" err="1" smtClean="0"/>
              <a:t>getStride</a:t>
            </a:r>
            <a:r>
              <a:rPr lang="en-US" dirty="0" smtClean="0"/>
              <a:t>(…) = (1,1,1)</a:t>
            </a:r>
          </a:p>
          <a:p>
            <a:r>
              <a:rPr lang="en-US" dirty="0" err="1" smtClean="0"/>
              <a:t>getBound</a:t>
            </a:r>
            <a:r>
              <a:rPr lang="en-US" dirty="0" smtClean="0"/>
              <a:t>(…) = (2,2,2)</a:t>
            </a:r>
          </a:p>
          <a:p>
            <a:r>
              <a:rPr lang="en-US" dirty="0" err="1" smtClean="0"/>
              <a:t>getLength</a:t>
            </a:r>
            <a:r>
              <a:rPr lang="en-US" dirty="0" smtClean="0"/>
              <a:t>(…) = </a:t>
            </a:r>
            <a:r>
              <a:rPr lang="en-US" dirty="0" smtClean="0"/>
              <a:t>(3,3,3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405569" y="5969560"/>
            <a:ext cx="2569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Key: </a:t>
            </a:r>
          </a:p>
          <a:p>
            <a:r>
              <a:rPr lang="en-US" dirty="0" smtClean="0"/>
              <a:t>(global, </a:t>
            </a:r>
            <a:r>
              <a:rPr lang="en-US" dirty="0" err="1" smtClean="0"/>
              <a:t>idx</a:t>
            </a:r>
            <a:r>
              <a:rPr lang="en-US" dirty="0" smtClean="0"/>
              <a:t>) = data </a:t>
            </a:r>
            <a:r>
              <a:rPr lang="en-US" dirty="0" err="1" smtClean="0"/>
              <a:t>ptr</a:t>
            </a:r>
            <a:r>
              <a:rPr lang="en-US" dirty="0" smtClean="0"/>
              <a:t> </a:t>
            </a:r>
            <a:r>
              <a:rPr lang="en-US" dirty="0" err="1" smtClean="0"/>
              <a:t>idx</a:t>
            </a:r>
            <a:endParaRPr lang="en-US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2415127" y="6451731"/>
            <a:ext cx="1366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(Local Index)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069297" y="5330314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(0,0)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069297" y="4503352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(0,1)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69297" y="356667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(0,2)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69297" y="2724047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(0,3)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070846" y="175348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(0,4)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74746" y="537565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(1,0)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74746" y="4513655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(1,1)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74746" y="359449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(1,2)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74746" y="2743109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(1,3)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176295" y="1798820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(1,4)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184278" y="5377841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(2,0)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84278" y="4515843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(2,1)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184278" y="3596684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(2,2)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184278" y="2745297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(2,3)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85827" y="1801008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(2,4)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6601" y="1417638"/>
            <a:ext cx="99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K=0 slice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1017</Words>
  <Application>Microsoft Macintosh PowerPoint</Application>
  <PresentationFormat>On-screen Show (4:3)</PresentationFormat>
  <Paragraphs>255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No Ghost Cells, 3 CPUs</vt:lpstr>
      <vt:lpstr>With 1^3 Ghost Cells, 3 CPUs</vt:lpstr>
      <vt:lpstr>Ghost Cells, 3 CPUs</vt:lpstr>
      <vt:lpstr>Ghost Cells, 3 CPUs… as seen by CPU #0</vt:lpstr>
      <vt:lpstr>Ghost Cells, 3 CPUs … as seen by CPU #1</vt:lpstr>
      <vt:lpstr>Ghost Cells, 3 CPUs … as seen by CPU #2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Ghost Cells, 3 CPUs</dc:title>
  <dc:creator>Peter Schmitt</dc:creator>
  <cp:lastModifiedBy>Peter Schmitt</cp:lastModifiedBy>
  <cp:revision>8</cp:revision>
  <cp:lastPrinted>2011-04-19T20:56:16Z</cp:lastPrinted>
  <dcterms:created xsi:type="dcterms:W3CDTF">2011-04-19T19:38:07Z</dcterms:created>
  <dcterms:modified xsi:type="dcterms:W3CDTF">2011-04-19T23:08:35Z</dcterms:modified>
</cp:coreProperties>
</file>