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918400" cy="21945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326532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653064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979597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306129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1632661" algn="l" defTabSz="326532" rtl="0" eaLnBrk="1" latinLnBrk="0" hangingPunct="1">
      <a:defRPr sz="1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1959193" algn="l" defTabSz="326532" rtl="0" eaLnBrk="1" latinLnBrk="0" hangingPunct="1">
      <a:defRPr sz="1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2285726" algn="l" defTabSz="326532" rtl="0" eaLnBrk="1" latinLnBrk="0" hangingPunct="1">
      <a:defRPr sz="1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2612258" algn="l" defTabSz="326532" rtl="0" eaLnBrk="1" latinLnBrk="0" hangingPunct="1">
      <a:defRPr sz="1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FFF99"/>
    <a:srgbClr val="000099"/>
    <a:srgbClr val="0000CC"/>
    <a:srgbClr val="1CE419"/>
    <a:srgbClr val="E4E3E2"/>
    <a:srgbClr val="0FD013"/>
    <a:srgbClr val="FA15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699" autoAdjust="0"/>
    <p:restoredTop sz="94660"/>
  </p:normalViewPr>
  <p:slideViewPr>
    <p:cSldViewPr>
      <p:cViewPr>
        <p:scale>
          <a:sx n="100" d="100"/>
          <a:sy n="100" d="100"/>
        </p:scale>
        <p:origin x="9824" y="7960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716883-EBDD-1242-A26F-E43DF5706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3265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65306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97959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30612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632661" algn="l" defTabSz="3265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9193" algn="l" defTabSz="3265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85726" algn="l" defTabSz="3265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12258" algn="l" defTabSz="3265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16883-EBDD-1242-A26F-E43DF5706B7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6817784"/>
            <a:ext cx="27979688" cy="47032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2435417"/>
            <a:ext cx="23043356" cy="5609167"/>
          </a:xfrm>
        </p:spPr>
        <p:txBody>
          <a:bodyPr/>
          <a:lstStyle>
            <a:lvl1pPr marL="0" indent="0" algn="ctr">
              <a:buNone/>
              <a:defRPr/>
            </a:lvl1pPr>
            <a:lvl2pPr marL="326532" indent="0" algn="ctr">
              <a:buNone/>
              <a:defRPr/>
            </a:lvl2pPr>
            <a:lvl3pPr marL="653064" indent="0" algn="ctr">
              <a:buNone/>
              <a:defRPr/>
            </a:lvl3pPr>
            <a:lvl4pPr marL="979597" indent="0" algn="ctr">
              <a:buNone/>
              <a:defRPr/>
            </a:lvl4pPr>
            <a:lvl5pPr marL="1306129" indent="0" algn="ctr">
              <a:buNone/>
              <a:defRPr/>
            </a:lvl5pPr>
            <a:lvl6pPr marL="1632661" indent="0" algn="ctr">
              <a:buNone/>
              <a:defRPr/>
            </a:lvl6pPr>
            <a:lvl7pPr marL="1959193" indent="0" algn="ctr">
              <a:buNone/>
              <a:defRPr/>
            </a:lvl7pPr>
            <a:lvl8pPr marL="2285726" indent="0" algn="ctr">
              <a:buNone/>
              <a:defRPr/>
            </a:lvl8pPr>
            <a:lvl9pPr marL="261225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A1FC4-CAE8-754F-9938-DEA9C3490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01CFA-92E8-AF41-BF96-330E2BF24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122" y="1950509"/>
            <a:ext cx="6994922" cy="17556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356" y="1950509"/>
            <a:ext cx="20870466" cy="175566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868B0-8627-C847-A467-E06C6232D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69356" y="1950509"/>
            <a:ext cx="27979688" cy="365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69357" y="6339417"/>
            <a:ext cx="13932694" cy="65330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6516350" y="6339417"/>
            <a:ext cx="13932694" cy="65330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469357" y="12974109"/>
            <a:ext cx="13932694" cy="65330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516350" y="12974109"/>
            <a:ext cx="13932694" cy="65330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BE6C9-38CA-6F4A-8985-CED9DF31A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4DAD9-C9F4-EE4E-8CF8-3019EEA70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2292"/>
            <a:ext cx="27980879" cy="435821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692"/>
            <a:ext cx="27980879" cy="4800600"/>
          </a:xfrm>
        </p:spPr>
        <p:txBody>
          <a:bodyPr anchor="b"/>
          <a:lstStyle>
            <a:lvl1pPr marL="0" indent="0">
              <a:buNone/>
              <a:defRPr sz="1400"/>
            </a:lvl1pPr>
            <a:lvl2pPr marL="326532" indent="0">
              <a:buNone/>
              <a:defRPr sz="1300"/>
            </a:lvl2pPr>
            <a:lvl3pPr marL="653064" indent="0">
              <a:buNone/>
              <a:defRPr sz="1100"/>
            </a:lvl3pPr>
            <a:lvl4pPr marL="979597" indent="0">
              <a:buNone/>
              <a:defRPr sz="1000"/>
            </a:lvl4pPr>
            <a:lvl5pPr marL="1306129" indent="0">
              <a:buNone/>
              <a:defRPr sz="1000"/>
            </a:lvl5pPr>
            <a:lvl6pPr marL="1632661" indent="0">
              <a:buNone/>
              <a:defRPr sz="1000"/>
            </a:lvl6pPr>
            <a:lvl7pPr marL="1959193" indent="0">
              <a:buNone/>
              <a:defRPr sz="1000"/>
            </a:lvl7pPr>
            <a:lvl8pPr marL="2285726" indent="0">
              <a:buNone/>
              <a:defRPr sz="1000"/>
            </a:lvl8pPr>
            <a:lvl9pPr marL="26122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8C5D9-5DC8-D848-9DB1-1595BB79F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357" y="6339417"/>
            <a:ext cx="13932694" cy="131677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0" y="6339417"/>
            <a:ext cx="13932694" cy="131677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68315-8864-D945-A151-7167BB9B2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878417"/>
            <a:ext cx="29627513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4912784"/>
            <a:ext cx="14544675" cy="204681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6532" indent="0">
              <a:buNone/>
              <a:defRPr sz="1400" b="1"/>
            </a:lvl2pPr>
            <a:lvl3pPr marL="653064" indent="0">
              <a:buNone/>
              <a:defRPr sz="1300" b="1"/>
            </a:lvl3pPr>
            <a:lvl4pPr marL="979597" indent="0">
              <a:buNone/>
              <a:defRPr sz="1100" b="1"/>
            </a:lvl4pPr>
            <a:lvl5pPr marL="1306129" indent="0">
              <a:buNone/>
              <a:defRPr sz="1100" b="1"/>
            </a:lvl5pPr>
            <a:lvl6pPr marL="1632661" indent="0">
              <a:buNone/>
              <a:defRPr sz="1100" b="1"/>
            </a:lvl6pPr>
            <a:lvl7pPr marL="1959193" indent="0">
              <a:buNone/>
              <a:defRPr sz="1100" b="1"/>
            </a:lvl7pPr>
            <a:lvl8pPr marL="2285726" indent="0">
              <a:buNone/>
              <a:defRPr sz="1100" b="1"/>
            </a:lvl8pPr>
            <a:lvl9pPr marL="261225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6959600"/>
            <a:ext cx="14544675" cy="12643909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9" y="4912784"/>
            <a:ext cx="14550628" cy="204681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6532" indent="0">
              <a:buNone/>
              <a:defRPr sz="1400" b="1"/>
            </a:lvl2pPr>
            <a:lvl3pPr marL="653064" indent="0">
              <a:buNone/>
              <a:defRPr sz="1300" b="1"/>
            </a:lvl3pPr>
            <a:lvl4pPr marL="979597" indent="0">
              <a:buNone/>
              <a:defRPr sz="1100" b="1"/>
            </a:lvl4pPr>
            <a:lvl5pPr marL="1306129" indent="0">
              <a:buNone/>
              <a:defRPr sz="1100" b="1"/>
            </a:lvl5pPr>
            <a:lvl6pPr marL="1632661" indent="0">
              <a:buNone/>
              <a:defRPr sz="1100" b="1"/>
            </a:lvl6pPr>
            <a:lvl7pPr marL="1959193" indent="0">
              <a:buNone/>
              <a:defRPr sz="1100" b="1"/>
            </a:lvl7pPr>
            <a:lvl8pPr marL="2285726" indent="0">
              <a:buNone/>
              <a:defRPr sz="1100" b="1"/>
            </a:lvl8pPr>
            <a:lvl9pPr marL="261225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9" y="6959600"/>
            <a:ext cx="14550628" cy="12643909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CC8AC-84FC-BB43-AD18-1A55BDE08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FDA41-6580-404D-A283-7FD254808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A8906-83E3-BD4E-8D01-50570628C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874184"/>
            <a:ext cx="10829925" cy="371792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874184"/>
            <a:ext cx="18402300" cy="187293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4592109"/>
            <a:ext cx="10829925" cy="15011400"/>
          </a:xfrm>
        </p:spPr>
        <p:txBody>
          <a:bodyPr/>
          <a:lstStyle>
            <a:lvl1pPr marL="0" indent="0">
              <a:buNone/>
              <a:defRPr sz="1000"/>
            </a:lvl1pPr>
            <a:lvl2pPr marL="326532" indent="0">
              <a:buNone/>
              <a:defRPr sz="900"/>
            </a:lvl2pPr>
            <a:lvl3pPr marL="653064" indent="0">
              <a:buNone/>
              <a:defRPr sz="700"/>
            </a:lvl3pPr>
            <a:lvl4pPr marL="979597" indent="0">
              <a:buNone/>
              <a:defRPr sz="600"/>
            </a:lvl4pPr>
            <a:lvl5pPr marL="1306129" indent="0">
              <a:buNone/>
              <a:defRPr sz="600"/>
            </a:lvl5pPr>
            <a:lvl6pPr marL="1632661" indent="0">
              <a:buNone/>
              <a:defRPr sz="600"/>
            </a:lvl6pPr>
            <a:lvl7pPr marL="1959193" indent="0">
              <a:buNone/>
              <a:defRPr sz="600"/>
            </a:lvl7pPr>
            <a:lvl8pPr marL="2285726" indent="0">
              <a:buNone/>
              <a:defRPr sz="600"/>
            </a:lvl8pPr>
            <a:lvl9pPr marL="261225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06110-EA0A-CD4C-8D85-F0DDBBA80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8" y="15361709"/>
            <a:ext cx="19751278" cy="181398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8" y="1961092"/>
            <a:ext cx="19751278" cy="13166725"/>
          </a:xfrm>
        </p:spPr>
        <p:txBody>
          <a:bodyPr/>
          <a:lstStyle>
            <a:lvl1pPr marL="0" indent="0">
              <a:buNone/>
              <a:defRPr sz="2300"/>
            </a:lvl1pPr>
            <a:lvl2pPr marL="326532" indent="0">
              <a:buNone/>
              <a:defRPr sz="2000"/>
            </a:lvl2pPr>
            <a:lvl3pPr marL="653064" indent="0">
              <a:buNone/>
              <a:defRPr sz="1700"/>
            </a:lvl3pPr>
            <a:lvl4pPr marL="979597" indent="0">
              <a:buNone/>
              <a:defRPr sz="1400"/>
            </a:lvl4pPr>
            <a:lvl5pPr marL="1306129" indent="0">
              <a:buNone/>
              <a:defRPr sz="1400"/>
            </a:lvl5pPr>
            <a:lvl6pPr marL="1632661" indent="0">
              <a:buNone/>
              <a:defRPr sz="1400"/>
            </a:lvl6pPr>
            <a:lvl7pPr marL="1959193" indent="0">
              <a:buNone/>
              <a:defRPr sz="1400"/>
            </a:lvl7pPr>
            <a:lvl8pPr marL="2285726" indent="0">
              <a:buNone/>
              <a:defRPr sz="1400"/>
            </a:lvl8pPr>
            <a:lvl9pPr marL="2612258" indent="0">
              <a:buNone/>
              <a:defRPr sz="1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8" y="17175692"/>
            <a:ext cx="19751278" cy="2574925"/>
          </a:xfrm>
        </p:spPr>
        <p:txBody>
          <a:bodyPr/>
          <a:lstStyle>
            <a:lvl1pPr marL="0" indent="0">
              <a:buNone/>
              <a:defRPr sz="1000"/>
            </a:lvl1pPr>
            <a:lvl2pPr marL="326532" indent="0">
              <a:buNone/>
              <a:defRPr sz="900"/>
            </a:lvl2pPr>
            <a:lvl3pPr marL="653064" indent="0">
              <a:buNone/>
              <a:defRPr sz="700"/>
            </a:lvl3pPr>
            <a:lvl4pPr marL="979597" indent="0">
              <a:buNone/>
              <a:defRPr sz="600"/>
            </a:lvl4pPr>
            <a:lvl5pPr marL="1306129" indent="0">
              <a:buNone/>
              <a:defRPr sz="600"/>
            </a:lvl5pPr>
            <a:lvl6pPr marL="1632661" indent="0">
              <a:buNone/>
              <a:defRPr sz="600"/>
            </a:lvl6pPr>
            <a:lvl7pPr marL="1959193" indent="0">
              <a:buNone/>
              <a:defRPr sz="600"/>
            </a:lvl7pPr>
            <a:lvl8pPr marL="2285726" indent="0">
              <a:buNone/>
              <a:defRPr sz="600"/>
            </a:lvl8pPr>
            <a:lvl9pPr marL="261225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6F69E-9AC5-C949-93A1-923081B8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356" y="1950509"/>
            <a:ext cx="279796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471" tIns="156735" rIns="313471" bIns="1567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356" y="6339417"/>
            <a:ext cx="27979688" cy="1316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471" tIns="156735" rIns="313471" bIns="156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356" y="19995092"/>
            <a:ext cx="6858000" cy="146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471" tIns="156735" rIns="313471" bIns="156735" numCol="1" anchor="t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19995092"/>
            <a:ext cx="10425113" cy="146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471" tIns="156735" rIns="313471" bIns="156735" numCol="1" anchor="t" anchorCtr="0" compatLnSpc="1">
            <a:prstTxWarp prst="textNoShape">
              <a:avLst/>
            </a:prstTxWarp>
          </a:bodyPr>
          <a:lstStyle>
            <a:lvl1pPr algn="ctr">
              <a:defRPr sz="48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19995092"/>
            <a:ext cx="6858000" cy="146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471" tIns="156735" rIns="313471" bIns="156735" numCol="1" anchor="t" anchorCtr="0" compatLnSpc="1">
            <a:prstTxWarp prst="textNoShape">
              <a:avLst/>
            </a:prstTxWarp>
          </a:bodyPr>
          <a:lstStyle>
            <a:lvl1pPr algn="r">
              <a:defRPr sz="4800"/>
            </a:lvl1pPr>
          </a:lstStyle>
          <a:p>
            <a:fld id="{7105A5D8-2B34-3F4E-BD86-AFA8333ADF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134937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4937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3134937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3134937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3134937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326532" algn="ctr" defTabSz="3134937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653064" algn="ctr" defTabSz="3134937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979597" algn="ctr" defTabSz="3134937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306129" algn="ctr" defTabSz="3134937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175743" indent="-1175743" algn="l" defTabSz="3134937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2546498" indent="-979597" algn="l" defTabSz="3134937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+mn-ea"/>
        </a:defRPr>
      </a:lvl2pPr>
      <a:lvl3pPr marL="3918387" indent="-783451" algn="l" defTabSz="3134937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  <a:ea typeface="+mn-ea"/>
        </a:defRPr>
      </a:lvl3pPr>
      <a:lvl4pPr marL="5485288" indent="-783451" algn="l" defTabSz="3134937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  <a:ea typeface="+mn-ea"/>
        </a:defRPr>
      </a:lvl4pPr>
      <a:lvl5pPr marL="7053323" indent="-783451" algn="l" defTabSz="3134937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5pPr>
      <a:lvl6pPr marL="7379856" indent="-783451" algn="l" defTabSz="3134937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6pPr>
      <a:lvl7pPr marL="7706388" indent="-783451" algn="l" defTabSz="3134937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7pPr>
      <a:lvl8pPr marL="8032920" indent="-783451" algn="l" defTabSz="3134937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8pPr>
      <a:lvl9pPr marL="8359452" indent="-783451" algn="l" defTabSz="3134937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65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32" algn="l" defTabSz="3265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64" algn="l" defTabSz="3265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97" algn="l" defTabSz="3265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129" algn="l" defTabSz="3265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661" algn="l" defTabSz="3265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193" algn="l" defTabSz="3265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6" algn="l" defTabSz="3265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258" algn="l" defTabSz="32653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9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69356" y="304800"/>
            <a:ext cx="27979688" cy="1524000"/>
          </a:xfrm>
        </p:spPr>
        <p:txBody>
          <a:bodyPr/>
          <a:lstStyle/>
          <a:p>
            <a:pPr eaLnBrk="1" hangingPunct="1"/>
            <a:r>
              <a:rPr lang="en-US" sz="4300" b="1" dirty="0" smtClean="0">
                <a:solidFill>
                  <a:srgbClr val="000099"/>
                </a:solidFill>
              </a:rPr>
              <a:t>Seasonal Variation and Variability of Atmospheric Tides as Seen in the Community Earth System Model (CESM) Whole Atmosphere Community Climate Model – </a:t>
            </a:r>
            <a:r>
              <a:rPr lang="en-US" sz="4300" b="1" dirty="0" err="1" smtClean="0">
                <a:solidFill>
                  <a:srgbClr val="000099"/>
                </a:solidFill>
              </a:rPr>
              <a:t>eXtended</a:t>
            </a:r>
            <a:r>
              <a:rPr lang="en-US" sz="4300" b="1" dirty="0" smtClean="0">
                <a:solidFill>
                  <a:srgbClr val="000099"/>
                </a:solidFill>
              </a:rPr>
              <a:t> (WACCM-X)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28800" y="1976606"/>
            <a:ext cx="29489400" cy="160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74" tIns="32637" rIns="65274" bIns="32637">
            <a:prstTxWarp prst="textNoShape">
              <a:avLst/>
            </a:prstTxWarp>
            <a:spAutoFit/>
          </a:bodyPr>
          <a:lstStyle/>
          <a:p>
            <a:pPr algn="ctr">
              <a:lnSpc>
                <a:spcPts val="1446"/>
              </a:lnSpc>
              <a:spcBef>
                <a:spcPct val="50000"/>
              </a:spcBef>
            </a:pPr>
            <a:r>
              <a:rPr lang="en-US" sz="2600" dirty="0" smtClean="0">
                <a:latin typeface="Times New Roman" charset="0"/>
              </a:rPr>
              <a:t>Joe M. </a:t>
            </a:r>
            <a:r>
              <a:rPr lang="en-US" sz="2600" dirty="0">
                <a:latin typeface="Times New Roman" charset="0"/>
              </a:rPr>
              <a:t>McInerney and </a:t>
            </a:r>
            <a:r>
              <a:rPr lang="en-US" dirty="0"/>
              <a:t> </a:t>
            </a:r>
            <a:r>
              <a:rPr lang="en-US" sz="2600" dirty="0" smtClean="0">
                <a:latin typeface="Times New Roman" charset="0"/>
              </a:rPr>
              <a:t>Han-Li </a:t>
            </a:r>
            <a:r>
              <a:rPr lang="en-US" sz="2600" dirty="0">
                <a:latin typeface="Times New Roman" charset="0"/>
              </a:rPr>
              <a:t>Liu,  High Altitude Observatory (HAO),  National Center for Atmospheric Research (NCAR)</a:t>
            </a:r>
          </a:p>
          <a:p>
            <a:pPr algn="ctr">
              <a:lnSpc>
                <a:spcPts val="1446"/>
              </a:lnSpc>
              <a:spcBef>
                <a:spcPct val="50000"/>
              </a:spcBef>
            </a:pPr>
            <a:r>
              <a:rPr lang="en-US" sz="2600" dirty="0" smtClean="0">
                <a:latin typeface="Times New Roman" charset="0"/>
              </a:rPr>
              <a:t>Rashid</a:t>
            </a:r>
            <a:r>
              <a:rPr lang="en-US" sz="2600" dirty="0" smtClean="0">
                <a:latin typeface="Times New Roman" charset="0"/>
              </a:rPr>
              <a:t> A. </a:t>
            </a:r>
            <a:r>
              <a:rPr lang="en-US" sz="2600" dirty="0" err="1" smtClean="0">
                <a:latin typeface="Times New Roman" charset="0"/>
              </a:rPr>
              <a:t>Akmaev</a:t>
            </a:r>
            <a:r>
              <a:rPr lang="en-US" sz="2600" dirty="0">
                <a:latin typeface="Times New Roman" charset="0"/>
              </a:rPr>
              <a:t>, Space Weather Prediction Center (SWPC), National Oceanic and Atmospheric Administration (NOAA)</a:t>
            </a:r>
          </a:p>
          <a:p>
            <a:pPr algn="ctr">
              <a:lnSpc>
                <a:spcPts val="1446"/>
              </a:lnSpc>
              <a:spcBef>
                <a:spcPct val="50000"/>
              </a:spcBef>
            </a:pPr>
            <a:endParaRPr lang="en-US" sz="2600" dirty="0"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endParaRPr lang="en-US" sz="2600" dirty="0">
              <a:latin typeface="Times New Roman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76250" y="2895600"/>
            <a:ext cx="3206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prstTxWarp prst="textNoShape">
              <a:avLst/>
            </a:prstTxWarp>
          </a:bodyPr>
          <a:lstStyle/>
          <a:p>
            <a:r>
              <a:rPr lang="en-US" sz="2000" dirty="0" smtClean="0"/>
              <a:t>One </a:t>
            </a:r>
            <a:r>
              <a:rPr lang="en-US" sz="2000" dirty="0" smtClean="0"/>
              <a:t>aspect of any atmospheric climate model is the ability to resolve atmospheric tides, that is, solar induced tides which propagate through the atmosphere.  </a:t>
            </a:r>
            <a:r>
              <a:rPr lang="en-US" sz="2000" dirty="0" smtClean="0"/>
              <a:t>In the case of the Community Earth System Model (CESM) Whole Atmosphere Community Climate Model-</a:t>
            </a:r>
            <a:r>
              <a:rPr lang="en-US" sz="2000" dirty="0" err="1" smtClean="0"/>
              <a:t>eXtended</a:t>
            </a:r>
            <a:r>
              <a:rPr lang="en-US" sz="2000" dirty="0" smtClean="0"/>
              <a:t> (WACCM-X) (Liu, et al., 2010) resolving these tides accurately is an ongoing challenge.  A couple of characteristics of these tides which warrant further investigation are the seasonal variation of tidal amplitude and the tidal variability.  </a:t>
            </a:r>
            <a:r>
              <a:rPr lang="en-US" sz="2000" dirty="0" smtClean="0"/>
              <a:t>Here we examine these characteristics using results from a 10 </a:t>
            </a:r>
            <a:r>
              <a:rPr lang="en-US" sz="2000" dirty="0" smtClean="0"/>
              <a:t>year WACCM-X simulation.  </a:t>
            </a:r>
            <a:r>
              <a:rPr lang="en-US" sz="2000" dirty="0" smtClean="0"/>
              <a:t>A number of vertical levels are shown from the stratosphere to the thermosphere.  </a:t>
            </a:r>
            <a:r>
              <a:rPr lang="en-US" sz="2000" dirty="0" smtClean="0"/>
              <a:t>We also compare the tidal seasonality with</a:t>
            </a:r>
            <a:r>
              <a:rPr lang="en-US" sz="2000" dirty="0" smtClean="0"/>
              <a:t> a 1 year simulation from the Whole </a:t>
            </a:r>
            <a:r>
              <a:rPr lang="en-US" sz="2000" dirty="0" smtClean="0"/>
              <a:t>Atmosphere Model (WAM) (</a:t>
            </a:r>
            <a:r>
              <a:rPr lang="en-US" sz="2000" dirty="0" err="1" smtClean="0"/>
              <a:t>Akmaev</a:t>
            </a:r>
            <a:r>
              <a:rPr lang="en-US" sz="2000" dirty="0" smtClean="0"/>
              <a:t>, et al., 2008).  </a:t>
            </a:r>
            <a:r>
              <a:rPr lang="en-US" sz="2000" dirty="0" smtClean="0"/>
              <a:t>Future work will </a:t>
            </a:r>
            <a:r>
              <a:rPr lang="en-US" sz="2000" dirty="0" smtClean="0"/>
              <a:t>involve further </a:t>
            </a:r>
            <a:r>
              <a:rPr lang="en-US" sz="2000" dirty="0" smtClean="0"/>
              <a:t>connecting the</a:t>
            </a:r>
            <a:r>
              <a:rPr lang="en-US" sz="2000" dirty="0" smtClean="0"/>
              <a:t> current results with </a:t>
            </a:r>
            <a:r>
              <a:rPr lang="en-US" sz="2000" dirty="0" smtClean="0"/>
              <a:t>physical processes in the atmosphere.</a:t>
            </a:r>
          </a:p>
          <a:p>
            <a:pPr eaLnBrk="1" hangingPunct="1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15367" name="Rectangle 280"/>
          <p:cNvSpPr>
            <a:spLocks noChangeArrowheads="1"/>
          </p:cNvSpPr>
          <p:nvPr/>
        </p:nvSpPr>
        <p:spPr bwMode="auto">
          <a:xfrm>
            <a:off x="438150" y="19329400"/>
            <a:ext cx="157162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prstTxWarp prst="textNoShape">
              <a:avLst/>
            </a:prstTxWarp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Summary</a:t>
            </a:r>
            <a:r>
              <a:rPr lang="en-US" sz="2600" b="1" dirty="0" smtClean="0">
                <a:solidFill>
                  <a:schemeClr val="accent2"/>
                </a:solidFill>
              </a:rPr>
              <a:t>:</a:t>
            </a: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 Seasonal variation of tides in WACCM-X has clear dependence on altitude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Short-term tidal variability in the form of standard deviation is significant for all tidal modes</a:t>
            </a:r>
            <a:endParaRPr lang="en-US" sz="2000" dirty="0" smtClean="0"/>
          </a:p>
          <a:p>
            <a:pPr>
              <a:buFont typeface="Wingdings" charset="2"/>
              <a:buChar char="u"/>
            </a:pPr>
            <a:r>
              <a:rPr lang="en-US" sz="2000" dirty="0" smtClean="0"/>
              <a:t> WACCM</a:t>
            </a:r>
            <a:r>
              <a:rPr lang="en-US" sz="2000" dirty="0" smtClean="0"/>
              <a:t>-X March equinox DW1 and SW2 tidal amplitude low altitude peaks smaller and high altitude peaks larger and at different latitudes than WAM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March equinox DE3 tidal amplitudes vertical and latitudinal structure very similar in WACCM-X and WAM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DE3 tidal amplitudes have similar seasonal variation in WACCM-X and WAM but DW1 and SW2</a:t>
            </a:r>
            <a:r>
              <a:rPr lang="en-US" sz="2000" dirty="0" smtClean="0"/>
              <a:t> have differences</a:t>
            </a:r>
            <a:endParaRPr lang="en-US" dirty="0"/>
          </a:p>
        </p:txBody>
      </p:sp>
      <p:sp>
        <p:nvSpPr>
          <p:cNvPr id="15368" name="Line 281"/>
          <p:cNvSpPr>
            <a:spLocks noChangeShapeType="1"/>
          </p:cNvSpPr>
          <p:nvPr/>
        </p:nvSpPr>
        <p:spPr bwMode="auto">
          <a:xfrm flipH="1">
            <a:off x="15925800" y="4191000"/>
            <a:ext cx="0" cy="162306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  <p:txBody>
          <a:bodyPr wrap="none" lIns="65306" tIns="32653" rIns="65306" bIns="32653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9" name="Picture 283" descr="ncar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8625"/>
            <a:ext cx="18859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39" descr="foot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0518100" y="508000"/>
            <a:ext cx="13258800" cy="806450"/>
          </a:xfrm>
        </p:spPr>
      </p:pic>
      <p:sp>
        <p:nvSpPr>
          <p:cNvPr id="197" name="TextBox 196"/>
          <p:cNvSpPr txBox="1"/>
          <p:nvPr/>
        </p:nvSpPr>
        <p:spPr>
          <a:xfrm>
            <a:off x="21431250" y="6606646"/>
            <a:ext cx="2914650" cy="3275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dirty="0" smtClean="0"/>
              <a:t>WACCM-</a:t>
            </a:r>
            <a:r>
              <a:rPr lang="en-US" dirty="0" smtClean="0"/>
              <a:t>X Tidal Amplitude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29375100" y="6606646"/>
            <a:ext cx="2686050" cy="3275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US" dirty="0" smtClean="0"/>
              <a:t>WAM Tidal Amplitude</a:t>
            </a:r>
            <a:endParaRPr lang="en-US" dirty="0"/>
          </a:p>
        </p:txBody>
      </p:sp>
      <p:sp>
        <p:nvSpPr>
          <p:cNvPr id="204" name="Line 281"/>
          <p:cNvSpPr>
            <a:spLocks noChangeShapeType="1"/>
          </p:cNvSpPr>
          <p:nvPr/>
        </p:nvSpPr>
        <p:spPr bwMode="auto">
          <a:xfrm flipV="1">
            <a:off x="533400" y="4140200"/>
            <a:ext cx="31927800" cy="508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  <p:txBody>
          <a:bodyPr wrap="none" lIns="65306" tIns="32653" rIns="65306" bIns="3265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206"/>
          <p:cNvGrpSpPr/>
          <p:nvPr/>
        </p:nvGrpSpPr>
        <p:grpSpPr>
          <a:xfrm>
            <a:off x="971550" y="8153400"/>
            <a:ext cx="3919430" cy="10801360"/>
            <a:chOff x="990600" y="8153400"/>
            <a:chExt cx="5225906" cy="16202040"/>
          </a:xfrm>
        </p:grpSpPr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8153400"/>
              <a:ext cx="5029200" cy="3171642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3000" y="11353800"/>
              <a:ext cx="5029200" cy="3179752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4711" y="14554200"/>
              <a:ext cx="5181795" cy="3276600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600" y="17830800"/>
              <a:ext cx="5162985" cy="3200400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6800" y="21107400"/>
              <a:ext cx="5116886" cy="3248040"/>
            </a:xfrm>
            <a:prstGeom prst="rect">
              <a:avLst/>
            </a:prstGeom>
          </p:spPr>
        </p:pic>
      </p:grpSp>
      <p:grpSp>
        <p:nvGrpSpPr>
          <p:cNvPr id="217" name="Group 216"/>
          <p:cNvGrpSpPr/>
          <p:nvPr/>
        </p:nvGrpSpPr>
        <p:grpSpPr>
          <a:xfrm>
            <a:off x="8401050" y="8153400"/>
            <a:ext cx="3850212" cy="10820400"/>
            <a:chOff x="6705600" y="8153400"/>
            <a:chExt cx="5133616" cy="16230600"/>
          </a:xfrm>
        </p:grpSpPr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05600" y="8153400"/>
              <a:ext cx="5037152" cy="3192903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05600" y="11353800"/>
              <a:ext cx="5101147" cy="3200400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05600" y="14554200"/>
              <a:ext cx="5060433" cy="3246163"/>
            </a:xfrm>
            <a:prstGeom prst="rect">
              <a:avLst/>
            </a:prstGeom>
          </p:spPr>
        </p:pic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05600" y="17830800"/>
              <a:ext cx="5133616" cy="3276600"/>
            </a:xfrm>
            <a:prstGeom prst="rect">
              <a:avLst/>
            </a:prstGeom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05600" y="21107400"/>
              <a:ext cx="5124306" cy="3276600"/>
            </a:xfrm>
            <a:prstGeom prst="rect">
              <a:avLst/>
            </a:prstGeom>
          </p:spPr>
        </p:pic>
      </p:grpSp>
      <p:sp>
        <p:nvSpPr>
          <p:cNvPr id="218" name="Rectangle 170"/>
          <p:cNvSpPr>
            <a:spLocks noChangeArrowheads="1"/>
          </p:cNvSpPr>
          <p:nvPr/>
        </p:nvSpPr>
        <p:spPr bwMode="auto">
          <a:xfrm>
            <a:off x="457200" y="4546537"/>
            <a:ext cx="15487650" cy="345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Below are month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smtClean="0"/>
              <a:t>latitude cross-sections </a:t>
            </a:r>
            <a:r>
              <a:rPr lang="en-US" sz="2000" dirty="0" smtClean="0"/>
              <a:t>of</a:t>
            </a:r>
            <a:r>
              <a:rPr lang="en-US" sz="2000" dirty="0" smtClean="0"/>
              <a:t> 10 yr mean WACCM</a:t>
            </a:r>
            <a:r>
              <a:rPr lang="en-US" sz="2000" dirty="0" smtClean="0"/>
              <a:t>-X diurnal westward </a:t>
            </a:r>
            <a:r>
              <a:rPr lang="en-US" sz="2000" dirty="0" err="1" smtClean="0"/>
              <a:t>wavenumber</a:t>
            </a:r>
            <a:r>
              <a:rPr lang="en-US" sz="2000" dirty="0" smtClean="0"/>
              <a:t> </a:t>
            </a:r>
            <a:r>
              <a:rPr lang="en-US" sz="2000" dirty="0" smtClean="0"/>
              <a:t>1 (</a:t>
            </a:r>
            <a:r>
              <a:rPr lang="en-US" sz="2000" dirty="0" smtClean="0"/>
              <a:t>DW1) and semidiurnal westward </a:t>
            </a:r>
            <a:r>
              <a:rPr lang="en-US" sz="2000" dirty="0" err="1" smtClean="0"/>
              <a:t>wavenumber</a:t>
            </a:r>
            <a:r>
              <a:rPr lang="en-US" sz="2000" dirty="0" smtClean="0"/>
              <a:t> </a:t>
            </a:r>
            <a:r>
              <a:rPr lang="en-US" sz="2000" dirty="0" smtClean="0"/>
              <a:t>2 (</a:t>
            </a:r>
            <a:r>
              <a:rPr lang="en-US" sz="2000" dirty="0" smtClean="0"/>
              <a:t>SW2) tidal mode amplitudes and standard deviation of amplitudes</a:t>
            </a:r>
            <a:r>
              <a:rPr lang="en-US" sz="2000" dirty="0" smtClean="0"/>
              <a:t> on thermosphere to stratosphere altitude levels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DW1 has expected large amplitude peaks near solstice in thermosphere and equatorial peaks near equinox in upper mesosphere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DW1 equatorial equinox amplitude peaks regress in time towards solstice above and below upper mesosphere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DW1 high variability in thermosphere at equinox high latitudes, in lower thermosphere and upper mesosphere at amplitude peaks, and again at high latitudes in the stratosphere 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SW2 amplitude peaks at low to mid-latitudes centered near summer solstice and extending over many months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SW2 has high variability near the lower thermosphere amplitude peaks but not at peaks at other levels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SW2 variability larger at high latitudes in the thermosphere and stratosphere and at low to mid-latitudes in the lower thermosphere and mesosphere, with some larger variability near the equator in the upper stratosphere</a:t>
            </a:r>
          </a:p>
          <a:p>
            <a:endParaRPr lang="en-US" sz="2000" dirty="0"/>
          </a:p>
        </p:txBody>
      </p:sp>
      <p:sp>
        <p:nvSpPr>
          <p:cNvPr id="219" name="Rectangle 218"/>
          <p:cNvSpPr/>
          <p:nvPr/>
        </p:nvSpPr>
        <p:spPr>
          <a:xfrm>
            <a:off x="457200" y="4179170"/>
            <a:ext cx="10401300" cy="77383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lvl="0"/>
            <a:r>
              <a:rPr lang="en-US" sz="2600" b="1" dirty="0" smtClean="0">
                <a:solidFill>
                  <a:srgbClr val="000099"/>
                </a:solidFill>
              </a:rPr>
              <a:t>Seasonal Variation of Diurnal and Semidiurnal Migrating Tides:</a:t>
            </a:r>
          </a:p>
          <a:p>
            <a:pPr lvl="0"/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4629150" y="8153400"/>
            <a:ext cx="3918045" cy="10820399"/>
            <a:chOff x="6553200" y="9677400"/>
            <a:chExt cx="5224060" cy="16230599"/>
          </a:xfrm>
        </p:grpSpPr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05600" y="9677400"/>
              <a:ext cx="4953000" cy="3204533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29400" y="12877800"/>
              <a:ext cx="5029200" cy="3200400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553200" y="16078200"/>
              <a:ext cx="5181599" cy="3295969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9400" y="19278600"/>
              <a:ext cx="5112251" cy="3352800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705600" y="22707600"/>
              <a:ext cx="5071660" cy="3200399"/>
            </a:xfrm>
            <a:prstGeom prst="rect">
              <a:avLst/>
            </a:prstGeom>
          </p:spPr>
        </p:pic>
      </p:grpSp>
      <p:grpSp>
        <p:nvGrpSpPr>
          <p:cNvPr id="233" name="Group 232"/>
          <p:cNvGrpSpPr/>
          <p:nvPr/>
        </p:nvGrpSpPr>
        <p:grpSpPr>
          <a:xfrm>
            <a:off x="12039600" y="8102600"/>
            <a:ext cx="3829051" cy="10871200"/>
            <a:chOff x="16535399" y="9601200"/>
            <a:chExt cx="5105401" cy="16306800"/>
          </a:xfrm>
        </p:grpSpPr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6535399" y="9601200"/>
              <a:ext cx="5075511" cy="3352800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6535400" y="12877800"/>
              <a:ext cx="5105400" cy="3276600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6535400" y="16078200"/>
              <a:ext cx="5029200" cy="3276600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6611600" y="19354800"/>
              <a:ext cx="5020888" cy="3276600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6613862" y="22631400"/>
              <a:ext cx="4916385" cy="3276600"/>
            </a:xfrm>
            <a:prstGeom prst="rect">
              <a:avLst/>
            </a:prstGeom>
          </p:spPr>
        </p:pic>
      </p:grpSp>
      <p:grpSp>
        <p:nvGrpSpPr>
          <p:cNvPr id="285" name="Group 284"/>
          <p:cNvGrpSpPr/>
          <p:nvPr/>
        </p:nvGrpSpPr>
        <p:grpSpPr>
          <a:xfrm>
            <a:off x="1600200" y="7723253"/>
            <a:ext cx="14344650" cy="403094"/>
            <a:chOff x="2133600" y="11661030"/>
            <a:chExt cx="19126200" cy="604638"/>
          </a:xfrm>
        </p:grpSpPr>
        <p:sp>
          <p:nvSpPr>
            <p:cNvPr id="209" name="TextBox 208"/>
            <p:cNvSpPr txBox="1"/>
            <p:nvPr/>
          </p:nvSpPr>
          <p:spPr>
            <a:xfrm>
              <a:off x="2133600" y="11734750"/>
              <a:ext cx="3860800" cy="530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WACCM-X DW1 Amplitude</a:t>
              </a:r>
              <a:endParaRPr lang="en-US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1785600" y="11734750"/>
              <a:ext cx="3962400" cy="530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WACCM-X SW2 Amplitude</a:t>
              </a:r>
              <a:endParaRPr lang="en-US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6299200" y="11734756"/>
              <a:ext cx="5181600" cy="530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WACCM-X DW1 Standard Deviation</a:t>
              </a:r>
              <a:endParaRPr lang="en-US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6154400" y="11661030"/>
              <a:ext cx="5105400" cy="530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WACCM-X SW2 Standard Deviation</a:t>
              </a:r>
              <a:endParaRPr lang="en-US" dirty="0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16611600" y="8928637"/>
            <a:ext cx="3802695" cy="8597363"/>
            <a:chOff x="21564600" y="9659156"/>
            <a:chExt cx="5070260" cy="12896044"/>
          </a:xfrm>
        </p:grpSpPr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1564600" y="9659156"/>
              <a:ext cx="5070260" cy="3294844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1564600" y="12954000"/>
              <a:ext cx="5029200" cy="3215563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1564600" y="16154400"/>
              <a:ext cx="4981981" cy="3200400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1564600" y="19354800"/>
              <a:ext cx="4985544" cy="3200400"/>
            </a:xfrm>
            <a:prstGeom prst="rect">
              <a:avLst/>
            </a:prstGeom>
          </p:spPr>
        </p:pic>
      </p:grpSp>
      <p:sp>
        <p:nvSpPr>
          <p:cNvPr id="240" name="TextBox 239"/>
          <p:cNvSpPr txBox="1"/>
          <p:nvPr/>
        </p:nvSpPr>
        <p:spPr>
          <a:xfrm>
            <a:off x="16725900" y="8610600"/>
            <a:ext cx="4000500" cy="3275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iurnal Tide Eastward </a:t>
            </a:r>
            <a:r>
              <a:rPr lang="en-US" dirty="0" err="1" smtClean="0"/>
              <a:t>Wavenumber</a:t>
            </a:r>
            <a:r>
              <a:rPr lang="en-US" dirty="0" smtClean="0"/>
              <a:t> 3</a:t>
            </a:r>
            <a:endParaRPr lang="en-US" dirty="0"/>
          </a:p>
        </p:txBody>
      </p:sp>
      <p:grpSp>
        <p:nvGrpSpPr>
          <p:cNvPr id="278" name="Group 277"/>
          <p:cNvGrpSpPr/>
          <p:nvPr/>
        </p:nvGrpSpPr>
        <p:grpSpPr>
          <a:xfrm>
            <a:off x="304800" y="8991600"/>
            <a:ext cx="1143000" cy="9066143"/>
            <a:chOff x="457200" y="11010900"/>
            <a:chExt cx="1524000" cy="13599214"/>
          </a:xfrm>
        </p:grpSpPr>
        <p:sp>
          <p:nvSpPr>
            <p:cNvPr id="208" name="TextBox 207"/>
            <p:cNvSpPr txBox="1"/>
            <p:nvPr/>
          </p:nvSpPr>
          <p:spPr>
            <a:xfrm>
              <a:off x="533400" y="11010900"/>
              <a:ext cx="1371600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241 km</a:t>
              </a:r>
              <a:endParaRPr lang="en-US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457200" y="14173200"/>
              <a:ext cx="1371600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107 km</a:t>
              </a:r>
              <a:endParaRPr lang="en-US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533400" y="17449800"/>
              <a:ext cx="1371600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r>
                <a:rPr lang="en-US" dirty="0" smtClean="0"/>
                <a:t>1 km</a:t>
              </a:r>
              <a:endParaRPr lang="en-US" dirty="0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33400" y="20726400"/>
              <a:ext cx="1371600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 km</a:t>
              </a:r>
              <a:endParaRPr lang="en-US" dirty="0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609600" y="24079200"/>
              <a:ext cx="1371600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29 km</a:t>
              </a:r>
              <a:endParaRPr lang="en-US" dirty="0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15849600" y="9809033"/>
            <a:ext cx="1143000" cy="6802567"/>
            <a:chOff x="21336000" y="12649200"/>
            <a:chExt cx="1524000" cy="10203850"/>
          </a:xfrm>
        </p:grpSpPr>
        <p:sp>
          <p:nvSpPr>
            <p:cNvPr id="248" name="TextBox 247"/>
            <p:cNvSpPr txBox="1"/>
            <p:nvPr/>
          </p:nvSpPr>
          <p:spPr>
            <a:xfrm>
              <a:off x="21336000" y="12649200"/>
              <a:ext cx="1371600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131 km</a:t>
              </a:r>
              <a:endParaRPr lang="en-US" dirty="0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21488400" y="15849600"/>
              <a:ext cx="1371600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72 km</a:t>
              </a:r>
              <a:endParaRPr lang="en-US" dirty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21488400" y="19121735"/>
              <a:ext cx="1371600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 km</a:t>
              </a:r>
              <a:endParaRPr lang="en-US" dirty="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21488400" y="22322135"/>
              <a:ext cx="1371600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29 km</a:t>
              </a:r>
              <a:endParaRPr lang="en-US" dirty="0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15925800" y="17476855"/>
            <a:ext cx="4572000" cy="2487545"/>
            <a:chOff x="21488400" y="22862480"/>
            <a:chExt cx="6096000" cy="3731317"/>
          </a:xfrm>
        </p:grpSpPr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2402800" y="23317197"/>
              <a:ext cx="5070928" cy="3276600"/>
            </a:xfrm>
            <a:prstGeom prst="rect">
              <a:avLst/>
            </a:prstGeom>
          </p:spPr>
        </p:pic>
        <p:sp>
          <p:nvSpPr>
            <p:cNvPr id="242" name="TextBox 241"/>
            <p:cNvSpPr txBox="1"/>
            <p:nvPr/>
          </p:nvSpPr>
          <p:spPr>
            <a:xfrm>
              <a:off x="21691600" y="22862480"/>
              <a:ext cx="5892800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Semidiurnal Tide  Westward </a:t>
              </a:r>
              <a:r>
                <a:rPr lang="en-US" dirty="0" err="1" smtClean="0"/>
                <a:t>Wavenumber</a:t>
              </a:r>
              <a:r>
                <a:rPr lang="en-US" dirty="0" smtClean="0"/>
                <a:t> 1</a:t>
              </a:r>
              <a:endParaRPr lang="en-US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21488400" y="24650697"/>
              <a:ext cx="1371600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123 km</a:t>
              </a:r>
              <a:endParaRPr lang="en-US" dirty="0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28403550" y="6881381"/>
            <a:ext cx="4171950" cy="9044419"/>
            <a:chOff x="38785800" y="9601200"/>
            <a:chExt cx="5562600" cy="13566628"/>
          </a:xfrm>
        </p:grpSpPr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9014400" y="9601200"/>
              <a:ext cx="5303467" cy="3581400"/>
            </a:xfrm>
            <a:prstGeom prst="rect">
              <a:avLst/>
            </a:prstGeom>
          </p:spPr>
        </p:pic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8785800" y="12985692"/>
              <a:ext cx="5562600" cy="3473508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9014400" y="16230600"/>
              <a:ext cx="5334000" cy="3483048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8898544" y="19583399"/>
              <a:ext cx="5449856" cy="3584429"/>
            </a:xfrm>
            <a:prstGeom prst="rect">
              <a:avLst/>
            </a:prstGeom>
          </p:spPr>
        </p:pic>
      </p:grpSp>
      <p:pic>
        <p:nvPicPr>
          <p:cNvPr id="264" name="Picture 26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060400" y="16306800"/>
            <a:ext cx="2133600" cy="3810000"/>
          </a:xfrm>
          <a:prstGeom prst="rect">
            <a:avLst/>
          </a:prstGeom>
        </p:spPr>
      </p:pic>
      <p:pic>
        <p:nvPicPr>
          <p:cNvPr id="265" name="Picture 264"/>
          <p:cNvPicPr>
            <a:picLocks/>
          </p:cNvPicPr>
          <p:nvPr/>
        </p:nvPicPr>
        <p:blipFill>
          <a:blip r:embed="rId35"/>
          <a:stretch>
            <a:fillRect/>
          </a:stretch>
        </p:blipFill>
        <p:spPr>
          <a:xfrm>
            <a:off x="28270200" y="16306800"/>
            <a:ext cx="2133600" cy="3767328"/>
          </a:xfrm>
          <a:prstGeom prst="rect">
            <a:avLst/>
          </a:prstGeom>
        </p:spPr>
      </p:pic>
      <p:pic>
        <p:nvPicPr>
          <p:cNvPr id="266" name="Picture 265"/>
          <p:cNvPicPr>
            <a:picLocks/>
          </p:cNvPicPr>
          <p:nvPr/>
        </p:nvPicPr>
        <p:blipFill>
          <a:blip r:embed="rId36"/>
          <a:stretch>
            <a:fillRect/>
          </a:stretch>
        </p:blipFill>
        <p:spPr>
          <a:xfrm>
            <a:off x="30403800" y="16306800"/>
            <a:ext cx="2143335" cy="3703320"/>
          </a:xfrm>
          <a:prstGeom prst="rect">
            <a:avLst/>
          </a:prstGeom>
        </p:spPr>
      </p:pic>
      <p:grpSp>
        <p:nvGrpSpPr>
          <p:cNvPr id="280" name="Group 279"/>
          <p:cNvGrpSpPr/>
          <p:nvPr/>
        </p:nvGrpSpPr>
        <p:grpSpPr>
          <a:xfrm>
            <a:off x="15909916" y="20269200"/>
            <a:ext cx="16856084" cy="1574800"/>
            <a:chOff x="1856994" y="30861000"/>
            <a:chExt cx="11582400" cy="2362200"/>
          </a:xfrm>
        </p:grpSpPr>
        <p:sp>
          <p:nvSpPr>
            <p:cNvPr id="15362" name="Rectangle 374"/>
            <p:cNvSpPr>
              <a:spLocks noChangeArrowheads="1"/>
            </p:cNvSpPr>
            <p:nvPr/>
          </p:nvSpPr>
          <p:spPr bwMode="auto">
            <a:xfrm>
              <a:off x="1867908" y="30937200"/>
              <a:ext cx="11403493" cy="18288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366"/>
            <p:cNvSpPr>
              <a:spLocks noChangeArrowheads="1"/>
            </p:cNvSpPr>
            <p:nvPr/>
          </p:nvSpPr>
          <p:spPr bwMode="auto">
            <a:xfrm>
              <a:off x="1856994" y="30861000"/>
              <a:ext cx="11582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2600" b="1" dirty="0">
                  <a:solidFill>
                    <a:schemeClr val="accent2"/>
                  </a:solidFill>
                </a:rPr>
                <a:t>References</a:t>
              </a:r>
              <a:r>
                <a:rPr lang="en-US" sz="2600" b="1" dirty="0" smtClean="0">
                  <a:solidFill>
                    <a:schemeClr val="accent2"/>
                  </a:solidFill>
                </a:rPr>
                <a:t>:</a:t>
              </a:r>
            </a:p>
            <a:p>
              <a:r>
                <a:rPr lang="en-US" b="1" dirty="0" err="1" smtClean="0">
                  <a:solidFill>
                    <a:schemeClr val="accent2"/>
                  </a:solidFill>
                </a:rPr>
                <a:t>Akmaev</a:t>
              </a:r>
              <a:r>
                <a:rPr lang="en-US" b="1" dirty="0" smtClean="0">
                  <a:solidFill>
                    <a:schemeClr val="accent2"/>
                  </a:solidFill>
                </a:rPr>
                <a:t>, R. A., et al. (2008)</a:t>
              </a:r>
              <a:r>
                <a:rPr lang="en-US" b="1" dirty="0" smtClean="0">
                  <a:solidFill>
                    <a:schemeClr val="accent2"/>
                  </a:solidFill>
                </a:rPr>
                <a:t>,</a:t>
              </a:r>
              <a:r>
                <a:rPr lang="en-US" b="1" dirty="0" smtClean="0">
                  <a:solidFill>
                    <a:schemeClr val="accent2"/>
                  </a:solidFill>
                </a:rPr>
                <a:t> Tidal variability in the lower thermosphere: Comparison of Whole Atmosphere Model (WAM) simulations with observations from TIMED</a:t>
              </a:r>
              <a:r>
                <a:rPr lang="en-US" b="1" i="1" dirty="0" smtClean="0">
                  <a:solidFill>
                    <a:schemeClr val="accent2"/>
                  </a:solidFill>
                </a:rPr>
                <a:t>, </a:t>
              </a:r>
              <a:r>
                <a:rPr lang="en-US" b="1" i="1" dirty="0" err="1" smtClean="0">
                  <a:solidFill>
                    <a:schemeClr val="accent2"/>
                  </a:solidFill>
                </a:rPr>
                <a:t>Geophys</a:t>
              </a:r>
              <a:r>
                <a:rPr lang="en-US" b="1" i="1" dirty="0" smtClean="0">
                  <a:solidFill>
                    <a:schemeClr val="accent2"/>
                  </a:solidFill>
                </a:rPr>
                <a:t>. Res. </a:t>
              </a:r>
              <a:r>
                <a:rPr lang="en-US" b="1" i="1" dirty="0" err="1" smtClean="0">
                  <a:solidFill>
                    <a:schemeClr val="accent2"/>
                  </a:solidFill>
                </a:rPr>
                <a:t>Lett</a:t>
              </a:r>
              <a:r>
                <a:rPr lang="en-US" b="1" i="1" dirty="0" smtClean="0">
                  <a:solidFill>
                    <a:schemeClr val="accent2"/>
                  </a:solidFill>
                </a:rPr>
                <a:t>., 35</a:t>
              </a:r>
              <a:r>
                <a:rPr lang="en-US" b="1" dirty="0" smtClean="0">
                  <a:solidFill>
                    <a:schemeClr val="accent2"/>
                  </a:solidFill>
                </a:rPr>
                <a:t>, L03810, doi:10.1029/2007GL032584.</a:t>
              </a:r>
            </a:p>
            <a:p>
              <a:r>
                <a:rPr lang="en-US" b="1" dirty="0" smtClean="0">
                  <a:solidFill>
                    <a:schemeClr val="accent2"/>
                  </a:solidFill>
                </a:rPr>
                <a:t>Liu, H.-L., et al. (2010), Thermosphere extension of the Whole Atmosphere Community Climate Model, </a:t>
              </a:r>
              <a:r>
                <a:rPr lang="en-US" b="1" i="1" dirty="0" smtClean="0">
                  <a:solidFill>
                    <a:schemeClr val="accent2"/>
                  </a:solidFill>
                </a:rPr>
                <a:t>J. </a:t>
              </a:r>
              <a:r>
                <a:rPr lang="en-US" b="1" i="1" dirty="0" err="1" smtClean="0">
                  <a:solidFill>
                    <a:schemeClr val="accent2"/>
                  </a:solidFill>
                </a:rPr>
                <a:t>Geophys</a:t>
              </a:r>
              <a:r>
                <a:rPr lang="en-US" b="1" i="1" dirty="0" smtClean="0">
                  <a:solidFill>
                    <a:schemeClr val="accent2"/>
                  </a:solidFill>
                </a:rPr>
                <a:t>. Res., 115</a:t>
              </a:r>
              <a:r>
                <a:rPr lang="en-US" b="1" dirty="0" smtClean="0">
                  <a:solidFill>
                    <a:schemeClr val="accent2"/>
                  </a:solidFill>
                </a:rPr>
                <a:t>, A12302, doi:10,1029/2010JA015586.</a:t>
              </a:r>
            </a:p>
            <a:p>
              <a:endParaRPr lang="en-US" sz="2600" b="1" dirty="0" smtClean="0">
                <a:solidFill>
                  <a:schemeClr val="accent2"/>
                </a:solidFill>
              </a:endParaRPr>
            </a:p>
            <a:p>
              <a:endParaRPr lang="en-US" sz="1300" b="1" dirty="0" smtClean="0">
                <a:solidFill>
                  <a:schemeClr val="accent2"/>
                </a:solidFill>
              </a:endParaRPr>
            </a:p>
            <a:p>
              <a:endParaRPr lang="en-US" sz="1300" b="1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76" name="TextBox 275"/>
          <p:cNvSpPr txBox="1"/>
          <p:nvPr/>
        </p:nvSpPr>
        <p:spPr>
          <a:xfrm>
            <a:off x="16002000" y="5774667"/>
            <a:ext cx="4514850" cy="2835933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sz="2000" dirty="0" smtClean="0"/>
              <a:t>WACCM-X DE3 and SW1 tidal amplitudes shown below: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DE3 </a:t>
            </a:r>
            <a:r>
              <a:rPr lang="en-US" sz="2000" dirty="0" smtClean="0"/>
              <a:t>amplitudes peak in low latitudes near solstice with higher latitude SH winter solstice maximum in mesosphere and stratosphere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SW1 amplitudes maximize in lower thermosphere during SH high latitude winter and also at NH high latitudes</a:t>
            </a:r>
          </a:p>
        </p:txBody>
      </p:sp>
      <p:sp>
        <p:nvSpPr>
          <p:cNvPr id="277" name="Rectangle 170"/>
          <p:cNvSpPr>
            <a:spLocks noChangeArrowheads="1"/>
          </p:cNvSpPr>
          <p:nvPr/>
        </p:nvSpPr>
        <p:spPr bwMode="auto">
          <a:xfrm>
            <a:off x="20574000" y="4419600"/>
            <a:ext cx="11811000" cy="252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Below are latitude </a:t>
            </a:r>
            <a:r>
              <a:rPr lang="en-US" sz="2000" dirty="0" err="1" smtClean="0"/>
              <a:t>vs</a:t>
            </a:r>
            <a:r>
              <a:rPr lang="en-US" sz="2000" dirty="0" smtClean="0"/>
              <a:t> pressure WACCM-X and WAM DW1, SW2, and DE3 tidal amplitudes and WACCM-X standard deviation for these tides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Location of amplitude peaks typically corresponds in pressure and latitude with highest variability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Variability larger at higher latitudes in DW1 (NH) and DE3 (SH)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WACCM-X DW1 and SW2 tidal amplitudes generally lower than WAM in mesosphere and higher in thermosphere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WACCM-X DE3 tidal amplitudes comparable to WAM</a:t>
            </a:r>
          </a:p>
          <a:p>
            <a:endParaRPr lang="en-US" sz="2000" dirty="0"/>
          </a:p>
        </p:txBody>
      </p:sp>
      <p:sp>
        <p:nvSpPr>
          <p:cNvPr id="290" name="Rectangle 170"/>
          <p:cNvSpPr>
            <a:spLocks noChangeArrowheads="1"/>
          </p:cNvSpPr>
          <p:nvPr/>
        </p:nvSpPr>
        <p:spPr bwMode="auto">
          <a:xfrm>
            <a:off x="20574000" y="16220020"/>
            <a:ext cx="5562600" cy="437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Below are DW1, SW2, and DE3 month </a:t>
            </a:r>
            <a:r>
              <a:rPr lang="en-US" sz="2000" dirty="0" err="1" smtClean="0"/>
              <a:t>vs</a:t>
            </a:r>
            <a:r>
              <a:rPr lang="en-US" sz="2000" dirty="0" smtClean="0"/>
              <a:t> tidal amplitude WACCM-X (all months) and WAM (equinox and solstice months) at select vertical levels near the equator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DW1 has best agreement between the two models in seasonal variation at 91 km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SW2 agreement is good at 30 km with WACCM-X amplitudes smaller than WAM</a:t>
            </a:r>
            <a:r>
              <a:rPr lang="en-US" sz="2000" dirty="0" smtClean="0"/>
              <a:t> at other vertical levels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 DE3 seasonal variation agrees better in upper mesosphere/lower thermosphere and seems to have the best agreement of the three tidal modes</a:t>
            </a:r>
          </a:p>
          <a:p>
            <a:endParaRPr lang="en-US" sz="2000" dirty="0"/>
          </a:p>
        </p:txBody>
      </p:sp>
      <p:sp>
        <p:nvSpPr>
          <p:cNvPr id="291" name="Line 281"/>
          <p:cNvSpPr>
            <a:spLocks noChangeShapeType="1"/>
          </p:cNvSpPr>
          <p:nvPr/>
        </p:nvSpPr>
        <p:spPr bwMode="auto">
          <a:xfrm>
            <a:off x="457200" y="19354800"/>
            <a:ext cx="15468600" cy="762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  <p:txBody>
          <a:bodyPr wrap="none" lIns="65306" tIns="32653" rIns="65306" bIns="3265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0" name="Group 299"/>
          <p:cNvGrpSpPr/>
          <p:nvPr/>
        </p:nvGrpSpPr>
        <p:grpSpPr>
          <a:xfrm>
            <a:off x="24593550" y="6933925"/>
            <a:ext cx="4057650" cy="8915675"/>
            <a:chOff x="32766000" y="10134600"/>
            <a:chExt cx="5410200" cy="13373513"/>
          </a:xfrm>
        </p:grpSpPr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2766000" y="13411200"/>
              <a:ext cx="5410200" cy="3352800"/>
            </a:xfrm>
            <a:prstGeom prst="rect">
              <a:avLst/>
            </a:prstGeom>
          </p:spPr>
        </p:pic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2994601" y="10134600"/>
              <a:ext cx="5105400" cy="3282920"/>
            </a:xfrm>
            <a:prstGeom prst="rect">
              <a:avLst/>
            </a:prstGeom>
          </p:spPr>
        </p:pic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3070800" y="16764000"/>
              <a:ext cx="5035227" cy="3276600"/>
            </a:xfrm>
            <a:prstGeom prst="rect">
              <a:avLst/>
            </a:prstGeom>
          </p:spPr>
        </p:pic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32918401" y="20116801"/>
              <a:ext cx="5257799" cy="3391312"/>
            </a:xfrm>
            <a:prstGeom prst="rect">
              <a:avLst/>
            </a:prstGeom>
          </p:spPr>
        </p:pic>
      </p:grpSp>
      <p:sp>
        <p:nvSpPr>
          <p:cNvPr id="298" name="Rectangle 297"/>
          <p:cNvSpPr/>
          <p:nvPr/>
        </p:nvSpPr>
        <p:spPr>
          <a:xfrm>
            <a:off x="15925800" y="4121842"/>
            <a:ext cx="4572000" cy="1974158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lvl="0"/>
            <a:r>
              <a:rPr lang="en-US" sz="2600" b="1" dirty="0" smtClean="0">
                <a:solidFill>
                  <a:srgbClr val="000099"/>
                </a:solidFill>
              </a:rPr>
              <a:t>Seasonal Variation of Diurnal Eastward </a:t>
            </a:r>
            <a:r>
              <a:rPr lang="en-US" sz="2600" b="1" dirty="0" smtClean="0">
                <a:solidFill>
                  <a:srgbClr val="000099"/>
                </a:solidFill>
              </a:rPr>
              <a:t>3 (DE3) &amp; Semidiurnal </a:t>
            </a:r>
            <a:r>
              <a:rPr lang="en-US" sz="2600" b="1" dirty="0" smtClean="0">
                <a:solidFill>
                  <a:srgbClr val="000099"/>
                </a:solidFill>
              </a:rPr>
              <a:t>Westward </a:t>
            </a:r>
            <a:r>
              <a:rPr lang="en-US" sz="2600" b="1" dirty="0" smtClean="0">
                <a:solidFill>
                  <a:srgbClr val="000099"/>
                </a:solidFill>
              </a:rPr>
              <a:t>1 (SW1) Non-Migrating Tides:</a:t>
            </a:r>
            <a:endParaRPr lang="en-US" sz="2600" b="1" dirty="0" smtClean="0">
              <a:solidFill>
                <a:srgbClr val="000099"/>
              </a:solidFill>
            </a:endParaRPr>
          </a:p>
          <a:p>
            <a:pPr lvl="0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20574000" y="4102970"/>
            <a:ext cx="12001500" cy="77383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lvl="0"/>
            <a:r>
              <a:rPr lang="en-US" sz="2600" b="1" dirty="0" smtClean="0">
                <a:solidFill>
                  <a:srgbClr val="000099"/>
                </a:solidFill>
              </a:rPr>
              <a:t>March Equinox WACCM-X and WAM Tidal Amplitudes:</a:t>
            </a:r>
          </a:p>
          <a:p>
            <a:pPr lvl="0"/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67" name="Group 266"/>
          <p:cNvGrpSpPr/>
          <p:nvPr/>
        </p:nvGrpSpPr>
        <p:grpSpPr>
          <a:xfrm>
            <a:off x="20593050" y="6944959"/>
            <a:ext cx="4171950" cy="8980841"/>
            <a:chOff x="28422600" y="8610600"/>
            <a:chExt cx="5562600" cy="13471262"/>
          </a:xfrm>
        </p:grpSpPr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28651200" y="8610600"/>
              <a:ext cx="5238581" cy="3429000"/>
            </a:xfrm>
            <a:prstGeom prst="rect">
              <a:avLst/>
            </a:prstGeom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28422600" y="11887200"/>
              <a:ext cx="5530290" cy="3505200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28640702" y="15163800"/>
              <a:ext cx="5344498" cy="3505200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28651200" y="18592800"/>
              <a:ext cx="5334000" cy="3489062"/>
            </a:xfrm>
            <a:prstGeom prst="rect">
              <a:avLst/>
            </a:prstGeom>
          </p:spPr>
        </p:pic>
      </p:grpSp>
      <p:sp>
        <p:nvSpPr>
          <p:cNvPr id="301" name="TextBox 300"/>
          <p:cNvSpPr txBox="1"/>
          <p:nvPr/>
        </p:nvSpPr>
        <p:spPr>
          <a:xfrm>
            <a:off x="25031700" y="6606646"/>
            <a:ext cx="3314700" cy="3275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dirty="0" smtClean="0"/>
              <a:t>WACCM-</a:t>
            </a:r>
            <a:r>
              <a:rPr lang="en-US" dirty="0" smtClean="0"/>
              <a:t>X Standard Deviation</a:t>
            </a:r>
            <a:endParaRPr lang="en-US" dirty="0"/>
          </a:p>
        </p:txBody>
      </p:sp>
      <p:sp>
        <p:nvSpPr>
          <p:cNvPr id="303" name="Rectangle 302"/>
          <p:cNvSpPr/>
          <p:nvPr/>
        </p:nvSpPr>
        <p:spPr>
          <a:xfrm>
            <a:off x="20574000" y="15837770"/>
            <a:ext cx="12001500" cy="77383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lvl="0"/>
            <a:r>
              <a:rPr lang="en-US" sz="2600" b="1" dirty="0" smtClean="0">
                <a:solidFill>
                  <a:srgbClr val="000099"/>
                </a:solidFill>
              </a:rPr>
              <a:t>Seasonal Variation of WACCM</a:t>
            </a:r>
            <a:r>
              <a:rPr lang="en-US" sz="2600" b="1" dirty="0" smtClean="0">
                <a:solidFill>
                  <a:srgbClr val="000099"/>
                </a:solidFill>
              </a:rPr>
              <a:t>-X and WAM Tidal Amplitudes:</a:t>
            </a:r>
          </a:p>
          <a:p>
            <a:pPr lvl="0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" name="Line 281"/>
          <p:cNvSpPr>
            <a:spLocks noChangeShapeType="1"/>
          </p:cNvSpPr>
          <p:nvPr/>
        </p:nvSpPr>
        <p:spPr bwMode="auto">
          <a:xfrm flipH="1">
            <a:off x="20497800" y="4191000"/>
            <a:ext cx="76200" cy="161544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  <p:txBody>
          <a:bodyPr wrap="none" lIns="65306" tIns="32653" rIns="65306" bIns="3265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TextBox 303"/>
          <p:cNvSpPr txBox="1"/>
          <p:nvPr/>
        </p:nvSpPr>
        <p:spPr>
          <a:xfrm>
            <a:off x="457200" y="251460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Introduction:</a:t>
            </a:r>
            <a:endParaRPr lang="en-US" sz="2600" dirty="0" smtClean="0">
              <a:solidFill>
                <a:schemeClr val="accent2"/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 rot="16200000">
            <a:off x="127829" y="1226596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Latitude</a:t>
            </a:r>
            <a:endParaRPr lang="en-US" sz="2400" dirty="0"/>
          </a:p>
        </p:txBody>
      </p:sp>
      <p:sp>
        <p:nvSpPr>
          <p:cNvPr id="306" name="TextBox 305"/>
          <p:cNvSpPr txBox="1"/>
          <p:nvPr/>
        </p:nvSpPr>
        <p:spPr>
          <a:xfrm>
            <a:off x="8077200" y="18897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Month</a:t>
            </a:r>
            <a:endParaRPr lang="en-US" sz="2400" dirty="0"/>
          </a:p>
        </p:txBody>
      </p:sp>
      <p:sp>
        <p:nvSpPr>
          <p:cNvPr id="307" name="TextBox 306"/>
          <p:cNvSpPr txBox="1"/>
          <p:nvPr/>
        </p:nvSpPr>
        <p:spPr>
          <a:xfrm rot="16200000">
            <a:off x="15759875" y="1306606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Latitude</a:t>
            </a:r>
            <a:endParaRPr lang="en-US" sz="2400" dirty="0"/>
          </a:p>
        </p:txBody>
      </p:sp>
      <p:sp>
        <p:nvSpPr>
          <p:cNvPr id="308" name="TextBox 307"/>
          <p:cNvSpPr txBox="1"/>
          <p:nvPr/>
        </p:nvSpPr>
        <p:spPr>
          <a:xfrm rot="16200000">
            <a:off x="19836574" y="11176828"/>
            <a:ext cx="167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(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9" name="TextBox 308"/>
          <p:cNvSpPr txBox="1"/>
          <p:nvPr/>
        </p:nvSpPr>
        <p:spPr>
          <a:xfrm>
            <a:off x="24307800" y="15621000"/>
            <a:ext cx="10100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310" name="TextBox 309"/>
          <p:cNvSpPr txBox="1"/>
          <p:nvPr/>
        </p:nvSpPr>
        <p:spPr>
          <a:xfrm>
            <a:off x="28879800" y="19888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Month</a:t>
            </a:r>
            <a:endParaRPr lang="en-US" sz="2400" dirty="0"/>
          </a:p>
        </p:txBody>
      </p:sp>
      <p:sp>
        <p:nvSpPr>
          <p:cNvPr id="311" name="TextBox 310"/>
          <p:cNvSpPr txBox="1"/>
          <p:nvPr/>
        </p:nvSpPr>
        <p:spPr>
          <a:xfrm rot="16200000">
            <a:off x="24778535" y="1809526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Tidal Amplitude</a:t>
            </a:r>
            <a:endParaRPr lang="en-US" sz="2400" dirty="0"/>
          </a:p>
        </p:txBody>
      </p:sp>
      <p:sp>
        <p:nvSpPr>
          <p:cNvPr id="313" name="TextBox 312"/>
          <p:cNvSpPr txBox="1"/>
          <p:nvPr/>
        </p:nvSpPr>
        <p:spPr>
          <a:xfrm>
            <a:off x="18059400" y="19812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Month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69430</TotalTime>
  <Words>973</Words>
  <Application>Microsoft Macintosh PowerPoint</Application>
  <PresentationFormat>Custom</PresentationFormat>
  <Paragraphs>66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Seasonal Variation and Variability of Atmospheric Tides as Seen in the Community Earth System Model (CESM) Whole Atmosphere Community Climate Model – eXtended (WACCM-X)</vt:lpstr>
    </vt:vector>
  </TitlesOfParts>
  <Manager/>
  <Company>Joe McInerney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Thermosphere and Ionosphere Extension of Whole Atmosphere Community Climate Model (WACCM-X)</dc:title>
  <dc:subject/>
  <dc:creator>Joe McInerney</dc:creator>
  <cp:keywords/>
  <dc:description/>
  <cp:lastModifiedBy>Joe McInerney</cp:lastModifiedBy>
  <cp:revision>169</cp:revision>
  <cp:lastPrinted>2011-06-24T19:19:51Z</cp:lastPrinted>
  <dcterms:created xsi:type="dcterms:W3CDTF">2012-11-27T17:37:21Z</dcterms:created>
  <dcterms:modified xsi:type="dcterms:W3CDTF">2012-12-01T01:16:59Z</dcterms:modified>
  <cp:category/>
</cp:coreProperties>
</file>