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s/slide23.xml" ContentType="application/vnd.openxmlformats-officedocument.presentationml.slide+xml"/>
  <Override PartName="/ppt/notesSlides/notesSlide6.xml" ContentType="application/vnd.openxmlformats-officedocument.presentationml.notesSlide+xml"/>
  <Default Extension="gif" ContentType="image/gif"/>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256" r:id="rId2"/>
    <p:sldId id="372" r:id="rId3"/>
    <p:sldId id="374" r:id="rId4"/>
    <p:sldId id="375" r:id="rId5"/>
    <p:sldId id="395" r:id="rId6"/>
    <p:sldId id="373" r:id="rId7"/>
    <p:sldId id="396" r:id="rId8"/>
    <p:sldId id="397" r:id="rId9"/>
    <p:sldId id="398" r:id="rId10"/>
    <p:sldId id="377" r:id="rId11"/>
    <p:sldId id="399" r:id="rId12"/>
    <p:sldId id="390" r:id="rId13"/>
    <p:sldId id="355" r:id="rId14"/>
    <p:sldId id="370" r:id="rId15"/>
    <p:sldId id="369" r:id="rId16"/>
    <p:sldId id="366" r:id="rId17"/>
    <p:sldId id="376" r:id="rId18"/>
    <p:sldId id="358" r:id="rId19"/>
    <p:sldId id="361" r:id="rId20"/>
    <p:sldId id="363" r:id="rId21"/>
    <p:sldId id="362" r:id="rId22"/>
    <p:sldId id="379" r:id="rId23"/>
    <p:sldId id="378" r:id="rId24"/>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Helvetica" charset="0"/>
        <a:ea typeface="+mn-ea"/>
        <a:cs typeface="+mn-cs"/>
      </a:defRPr>
    </a:lvl1pPr>
    <a:lvl2pPr marL="457200" algn="l" rtl="0" eaLnBrk="0" fontAlgn="base" hangingPunct="0">
      <a:spcBef>
        <a:spcPct val="0"/>
      </a:spcBef>
      <a:spcAft>
        <a:spcPct val="0"/>
      </a:spcAft>
      <a:defRPr kern="1200">
        <a:solidFill>
          <a:schemeClr val="tx1"/>
        </a:solidFill>
        <a:latin typeface="Helvetica" charset="0"/>
        <a:ea typeface="+mn-ea"/>
        <a:cs typeface="+mn-cs"/>
      </a:defRPr>
    </a:lvl2pPr>
    <a:lvl3pPr marL="914400" algn="l" rtl="0" eaLnBrk="0" fontAlgn="base" hangingPunct="0">
      <a:spcBef>
        <a:spcPct val="0"/>
      </a:spcBef>
      <a:spcAft>
        <a:spcPct val="0"/>
      </a:spcAft>
      <a:defRPr kern="1200">
        <a:solidFill>
          <a:schemeClr val="tx1"/>
        </a:solidFill>
        <a:latin typeface="Helvetica" charset="0"/>
        <a:ea typeface="+mn-ea"/>
        <a:cs typeface="+mn-cs"/>
      </a:defRPr>
    </a:lvl3pPr>
    <a:lvl4pPr marL="1371600" algn="l" rtl="0" eaLnBrk="0" fontAlgn="base" hangingPunct="0">
      <a:spcBef>
        <a:spcPct val="0"/>
      </a:spcBef>
      <a:spcAft>
        <a:spcPct val="0"/>
      </a:spcAft>
      <a:defRPr kern="1200">
        <a:solidFill>
          <a:schemeClr val="tx1"/>
        </a:solidFill>
        <a:latin typeface="Helvetica" charset="0"/>
        <a:ea typeface="+mn-ea"/>
        <a:cs typeface="+mn-cs"/>
      </a:defRPr>
    </a:lvl4pPr>
    <a:lvl5pPr marL="1828800" algn="l" rtl="0" eaLnBrk="0" fontAlgn="base" hangingPunct="0">
      <a:spcBef>
        <a:spcPct val="0"/>
      </a:spcBef>
      <a:spcAft>
        <a:spcPct val="0"/>
      </a:spcAft>
      <a:defRPr kern="1200">
        <a:solidFill>
          <a:schemeClr val="tx1"/>
        </a:solidFill>
        <a:latin typeface="Helvetica" charset="0"/>
        <a:ea typeface="+mn-ea"/>
        <a:cs typeface="+mn-cs"/>
      </a:defRPr>
    </a:lvl5pPr>
    <a:lvl6pPr marL="2286000" algn="l" defTabSz="457200" rtl="0" eaLnBrk="1" latinLnBrk="0" hangingPunct="1">
      <a:defRPr kern="1200">
        <a:solidFill>
          <a:schemeClr val="tx1"/>
        </a:solidFill>
        <a:latin typeface="Helvetica" charset="0"/>
        <a:ea typeface="+mn-ea"/>
        <a:cs typeface="+mn-cs"/>
      </a:defRPr>
    </a:lvl6pPr>
    <a:lvl7pPr marL="2743200" algn="l" defTabSz="457200" rtl="0" eaLnBrk="1" latinLnBrk="0" hangingPunct="1">
      <a:defRPr kern="1200">
        <a:solidFill>
          <a:schemeClr val="tx1"/>
        </a:solidFill>
        <a:latin typeface="Helvetica" charset="0"/>
        <a:ea typeface="+mn-ea"/>
        <a:cs typeface="+mn-cs"/>
      </a:defRPr>
    </a:lvl7pPr>
    <a:lvl8pPr marL="3200400" algn="l" defTabSz="457200" rtl="0" eaLnBrk="1" latinLnBrk="0" hangingPunct="1">
      <a:defRPr kern="1200">
        <a:solidFill>
          <a:schemeClr val="tx1"/>
        </a:solidFill>
        <a:latin typeface="Helvetica" charset="0"/>
        <a:ea typeface="+mn-ea"/>
        <a:cs typeface="+mn-cs"/>
      </a:defRPr>
    </a:lvl8pPr>
    <a:lvl9pPr marL="3657600" algn="l" defTabSz="457200" rtl="0" eaLnBrk="1" latinLnBrk="0" hangingPunct="1">
      <a:defRPr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002F05"/>
    <a:srgbClr val="00750B"/>
    <a:srgbClr val="ED181E"/>
    <a:srgbClr val="CCCACC"/>
    <a:srgbClr val="7F007F"/>
    <a:srgbClr val="087F08"/>
    <a:srgbClr val="00008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SorterView">
  <p:normalViewPr>
    <p:restoredLeft sz="20083" autoAdjust="0"/>
    <p:restoredTop sz="91606" autoAdjust="0"/>
  </p:normalViewPr>
  <p:slideViewPr>
    <p:cSldViewPr>
      <p:cViewPr>
        <p:scale>
          <a:sx n="100" d="100"/>
          <a:sy n="100" d="100"/>
        </p:scale>
        <p:origin x="-2400" y="-12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0"/>
    </p:cViewPr>
  </p:sorterViewPr>
  <p:notesViewPr>
    <p:cSldViewPr>
      <p:cViewPr varScale="1">
        <p:scale>
          <a:sx n="91" d="100"/>
          <a:sy n="91" d="100"/>
        </p:scale>
        <p:origin x="-2104" y="-104"/>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handoutMaster" Target="handoutMasters/handout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25000"/>
            </a:lvl1pPr>
          </a:lstStyle>
          <a:p>
            <a:endParaRPr lang="en-US" dirty="0"/>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25000"/>
            </a:lvl1pPr>
          </a:lstStyle>
          <a:p>
            <a:endParaRPr lang="en-US" dirty="0"/>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25000"/>
            </a:lvl1pPr>
          </a:lstStyle>
          <a:p>
            <a:endParaRPr lang="en-US" dirty="0"/>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25000"/>
            </a:lvl1pPr>
          </a:lstStyle>
          <a:p>
            <a:fld id="{4D6F6417-109B-CD4D-AB8F-9759CFF763BF}" type="slidenum">
              <a:rPr lang="en-US"/>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aseline="-25000"/>
            </a:lvl1pPr>
          </a:lstStyle>
          <a:p>
            <a:endParaRPr lang="en-US" dirty="0"/>
          </a:p>
        </p:txBody>
      </p:sp>
      <p:sp>
        <p:nvSpPr>
          <p:cNvPr id="276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aseline="-25000"/>
            </a:lvl1pPr>
          </a:lstStyle>
          <a:p>
            <a:endParaRPr lang="en-US" dirty="0"/>
          </a:p>
        </p:txBody>
      </p:sp>
      <p:sp>
        <p:nvSpPr>
          <p:cNvPr id="27652" name="Rectangle 4"/>
          <p:cNvSpPr>
            <a:spLocks noGrp="1" noRot="1" noChangeAspect="1" noChangeArrowheads="1" noTextEdit="1"/>
          </p:cNvSpPr>
          <p:nvPr>
            <p:ph type="sldImg" idx="2"/>
          </p:nvPr>
        </p:nvSpPr>
        <p:spPr bwMode="auto">
          <a:xfrm>
            <a:off x="914400" y="685800"/>
            <a:ext cx="5029200" cy="3771900"/>
          </a:xfrm>
          <a:prstGeom prst="rect">
            <a:avLst/>
          </a:prstGeom>
          <a:noFill/>
          <a:ln w="9525">
            <a:solidFill>
              <a:srgbClr val="000000"/>
            </a:solidFill>
            <a:miter lim="800000"/>
            <a:headEnd/>
            <a:tailEnd/>
          </a:ln>
          <a:effectLst/>
        </p:spPr>
      </p:sp>
      <p:sp>
        <p:nvSpPr>
          <p:cNvPr id="27653" name="Rectangle 5"/>
          <p:cNvSpPr>
            <a:spLocks noGrp="1" noChangeArrowheads="1"/>
          </p:cNvSpPr>
          <p:nvPr>
            <p:ph type="body" sz="quarter" idx="3"/>
          </p:nvPr>
        </p:nvSpPr>
        <p:spPr bwMode="auto">
          <a:xfrm>
            <a:off x="914400" y="4953000"/>
            <a:ext cx="5029200" cy="350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76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aseline="-25000"/>
            </a:lvl1pPr>
          </a:lstStyle>
          <a:p>
            <a:endParaRPr lang="en-US" dirty="0"/>
          </a:p>
        </p:txBody>
      </p:sp>
      <p:sp>
        <p:nvSpPr>
          <p:cNvPr id="276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aseline="-25000"/>
            </a:lvl1pPr>
          </a:lstStyle>
          <a:p>
            <a:fld id="{EE1CD1D7-B1DE-0C41-AB11-A2B7682AFB34}" type="slidenum">
              <a:rPr lang="en-US"/>
              <a:pPr/>
              <a:t>‹#›</a:t>
            </a:fld>
            <a:endParaRPr 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charset="0"/>
        <a:ea typeface="+mn-ea"/>
        <a:cs typeface="+mn-cs"/>
      </a:defRPr>
    </a:lvl1pPr>
    <a:lvl2pPr marL="457200" algn="l" rtl="0" fontAlgn="base">
      <a:spcBef>
        <a:spcPct val="30000"/>
      </a:spcBef>
      <a:spcAft>
        <a:spcPct val="0"/>
      </a:spcAft>
      <a:defRPr sz="1200" kern="1200">
        <a:solidFill>
          <a:schemeClr val="tx1"/>
        </a:solidFill>
        <a:latin typeface="Times" charset="0"/>
        <a:ea typeface="Geneva" charset="-128"/>
        <a:cs typeface="+mn-cs"/>
      </a:defRPr>
    </a:lvl2pPr>
    <a:lvl3pPr marL="914400" algn="l" rtl="0" fontAlgn="base">
      <a:spcBef>
        <a:spcPct val="30000"/>
      </a:spcBef>
      <a:spcAft>
        <a:spcPct val="0"/>
      </a:spcAft>
      <a:defRPr sz="1200" kern="1200">
        <a:solidFill>
          <a:schemeClr val="tx1"/>
        </a:solidFill>
        <a:latin typeface="Times" charset="0"/>
        <a:ea typeface="Geneva" charset="-128"/>
        <a:cs typeface="+mn-cs"/>
      </a:defRPr>
    </a:lvl3pPr>
    <a:lvl4pPr marL="1371600" algn="l" rtl="0" fontAlgn="base">
      <a:spcBef>
        <a:spcPct val="30000"/>
      </a:spcBef>
      <a:spcAft>
        <a:spcPct val="0"/>
      </a:spcAft>
      <a:defRPr sz="1200" kern="1200">
        <a:solidFill>
          <a:schemeClr val="tx1"/>
        </a:solidFill>
        <a:latin typeface="Times" charset="0"/>
        <a:ea typeface="Geneva" charset="-128"/>
        <a:cs typeface="+mn-cs"/>
      </a:defRPr>
    </a:lvl4pPr>
    <a:lvl5pPr marL="1828800" algn="l" rtl="0" fontAlgn="base">
      <a:spcBef>
        <a:spcPct val="30000"/>
      </a:spcBef>
      <a:spcAft>
        <a:spcPct val="0"/>
      </a:spcAft>
      <a:defRPr sz="1200" kern="1200">
        <a:solidFill>
          <a:schemeClr val="tx1"/>
        </a:solidFill>
        <a:latin typeface="Times" charset="0"/>
        <a:ea typeface="Geneva"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1179B42-E0E0-0B49-87C9-1C9D3D17D743}" type="slidenum">
              <a:rPr lang="en-US"/>
              <a:pPr/>
              <a:t>1</a:t>
            </a:fld>
            <a:endParaRPr lang="en-US" dirty="0"/>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C47C9-7481-7F49-A0E9-7AFB7D6EB9AB}" type="slidenum">
              <a:rPr lang="en-US"/>
              <a:pPr/>
              <a:t>21</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p>
            <a:fld id="{6087066A-E7B6-C748-8532-B1076D6BB84F}" type="slidenum">
              <a:rPr lang="en-US" altLang="zh-CN">
                <a:latin typeface="Arial" pitchFamily="-112" charset="0"/>
              </a:rPr>
              <a:pPr/>
              <a:t>22</a:t>
            </a:fld>
            <a:endParaRPr lang="en-US" altLang="zh-CN" dirty="0">
              <a:latin typeface="Arial" pitchFamily="-112" charset="0"/>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en-US" dirty="0">
              <a:latin typeface="Arial" pitchFamily="-112" charset="0"/>
              <a:ea typeface="宋体"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AF7EE44A-8C08-E248-9018-6FED576A2866}" type="slidenum">
              <a:rPr lang="en-US" altLang="zh-CN">
                <a:latin typeface="Arial" pitchFamily="-112" charset="0"/>
              </a:rPr>
              <a:pPr/>
              <a:t>23</a:t>
            </a:fld>
            <a:endParaRPr lang="en-US" altLang="zh-CN" dirty="0">
              <a:latin typeface="Arial" pitchFamily="-112" charset="0"/>
            </a:endParaRPr>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p:spPr>
        <p:txBody>
          <a:bodyPr/>
          <a:lstStyle/>
          <a:p>
            <a:pPr eaLnBrk="1" hangingPunct="1"/>
            <a:endParaRPr lang="en-US" dirty="0">
              <a:latin typeface="Arial" pitchFamily="-112" charset="0"/>
              <a:ea typeface="宋体"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1B8D2ADE-6E88-A54A-8D60-4135342317B4}" type="slidenum">
              <a:rPr lang="en-US">
                <a:latin typeface="Arial" pitchFamily="-112" charset="0"/>
              </a:rPr>
              <a:pPr/>
              <a:t>2</a:t>
            </a:fld>
            <a:endParaRPr lang="en-US" dirty="0">
              <a:latin typeface="Arial" pitchFamily="-112"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dirty="0">
              <a:latin typeface="Arial" pitchFamily="-112" charset="0"/>
              <a:ea typeface="宋体"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DF00DAD7-3790-914B-9BCF-677B335DC7D0}" type="slidenum">
              <a:rPr lang="en-US" altLang="zh-CN">
                <a:latin typeface="Arial" pitchFamily="-112" charset="0"/>
              </a:rPr>
              <a:pPr/>
              <a:t>4</a:t>
            </a:fld>
            <a:endParaRPr lang="en-US" altLang="zh-CN" dirty="0">
              <a:latin typeface="Arial" pitchFamily="-112"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p:spPr>
        <p:txBody>
          <a:bodyPr/>
          <a:lstStyle/>
          <a:p>
            <a:pPr eaLnBrk="1" hangingPunct="1"/>
            <a:endParaRPr lang="en-US" dirty="0">
              <a:latin typeface="Arial" pitchFamily="-112" charset="0"/>
              <a:ea typeface="宋体"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B1504BA-D770-064B-8EC6-7608A1C5C9E5}" type="slidenum">
              <a:rPr lang="en-US" altLang="zh-CN">
                <a:latin typeface="Arial" pitchFamily="-112" charset="0"/>
              </a:rPr>
              <a:pPr/>
              <a:t>10</a:t>
            </a:fld>
            <a:endParaRPr lang="en-US" altLang="zh-CN" dirty="0">
              <a:latin typeface="Arial" pitchFamily="-112"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a:latin typeface="Arial" pitchFamily="-112" charset="0"/>
              <a:ea typeface="宋体"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7B1504BA-D770-064B-8EC6-7608A1C5C9E5}" type="slidenum">
              <a:rPr lang="en-US" altLang="zh-CN">
                <a:latin typeface="Arial" pitchFamily="-112" charset="0"/>
              </a:rPr>
              <a:pPr/>
              <a:t>11</a:t>
            </a:fld>
            <a:endParaRPr lang="en-US" altLang="zh-CN" dirty="0">
              <a:latin typeface="Arial" pitchFamily="-112"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dirty="0">
              <a:latin typeface="Arial" pitchFamily="-112" charset="0"/>
              <a:ea typeface="宋体"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748085D3-29EC-E744-9686-CBA9A2E07EAD}" type="slidenum">
              <a:rPr lang="en-US"/>
              <a:pPr/>
              <a:t>13</a:t>
            </a:fld>
            <a:endParaRPr lang="en-US" dirty="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C47C9-7481-7F49-A0E9-7AFB7D6EB9AB}" type="slidenum">
              <a:rPr lang="en-US"/>
              <a:pPr/>
              <a:t>18</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C47C9-7481-7F49-A0E9-7AFB7D6EB9AB}" type="slidenum">
              <a:rPr lang="en-US"/>
              <a:pPr/>
              <a:t>19</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1C47C9-7481-7F49-A0E9-7AFB7D6EB9AB}" type="slidenum">
              <a:rPr lang="en-US"/>
              <a:pPr/>
              <a:t>20</a:t>
            </a:fld>
            <a:endParaRPr lang="en-US" dirty="0"/>
          </a:p>
        </p:txBody>
      </p:sp>
      <p:sp>
        <p:nvSpPr>
          <p:cNvPr id="4098" name="Rectangle 2"/>
          <p:cNvSpPr>
            <a:spLocks noGrp="1" noRot="1" noChangeAspect="1" noChangeArrowheads="1" noTextEdit="1"/>
          </p:cNvSpPr>
          <p:nvPr>
            <p:ph type="sldImg"/>
          </p:nvPr>
        </p:nvSpPr>
        <p:spPr>
          <a:ln/>
        </p:spPr>
      </p:sp>
      <p:sp>
        <p:nvSpPr>
          <p:cNvPr id="4099"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82C98EB2-31AA-AD4A-9520-B3256C7E6FEE}" type="slidenum">
              <a:rPr lang="en-US"/>
              <a:pPr/>
              <a:t>‹#›</a:t>
            </a:fld>
            <a:endParaRPr lang="en-US" sz="1200" dirty="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735A0A51-11D2-9344-8FB5-41B4BE74A0D4}" type="slidenum">
              <a:rPr lang="en-US"/>
              <a:pPr/>
              <a:t>‹#›</a:t>
            </a:fld>
            <a:endParaRPr lang="en-US" sz="1200" dirty="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705600"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B34E366A-1303-2B47-9560-9DB158D13632}" type="slidenum">
              <a:rPr lang="en-US"/>
              <a:pPr/>
              <a:t>‹#›</a:t>
            </a:fld>
            <a:endParaRPr lang="en-US" sz="1200" dirty="0">
              <a:solidFill>
                <a:schemeClr val="tx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508D7441-F10A-3846-BE9D-C057C7745F4C}" type="slidenum">
              <a:rPr lang="en-US"/>
              <a:pPr/>
              <a:t>‹#›</a:t>
            </a:fld>
            <a:endParaRPr lang="en-US" sz="1200" dirty="0">
              <a:solidFill>
                <a:schemeClr val="tx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07C8BD8E-EAB6-974E-BAF0-5AD779CA4D67}" type="slidenum">
              <a:rPr lang="en-US"/>
              <a:pPr/>
              <a:t>‹#›</a:t>
            </a:fld>
            <a:endParaRPr lang="en-US" sz="1200"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CD0F7ABA-98E5-D744-B0BD-FFB128B5C3BD}" type="slidenum">
              <a:rPr lang="en-US"/>
              <a:pPr/>
              <a:t>‹#›</a:t>
            </a:fld>
            <a:endParaRPr lang="en-US" sz="1200"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dirty="0"/>
          </a:p>
        </p:txBody>
      </p:sp>
      <p:sp>
        <p:nvSpPr>
          <p:cNvPr id="8" name="Footer Placeholder 7"/>
          <p:cNvSpPr>
            <a:spLocks noGrp="1"/>
          </p:cNvSpPr>
          <p:nvPr>
            <p:ph type="ftr" sz="quarter" idx="11"/>
          </p:nvPr>
        </p:nvSpPr>
        <p:spPr/>
        <p:txBody>
          <a:bodyPr/>
          <a:lstStyle>
            <a:lvl1pPr>
              <a:defRPr/>
            </a:lvl1pPr>
          </a:lstStyle>
          <a:p>
            <a:endParaRPr lang="en-US" dirty="0"/>
          </a:p>
        </p:txBody>
      </p:sp>
      <p:sp>
        <p:nvSpPr>
          <p:cNvPr id="9" name="Slide Number Placeholder 8"/>
          <p:cNvSpPr>
            <a:spLocks noGrp="1"/>
          </p:cNvSpPr>
          <p:nvPr>
            <p:ph type="sldNum" sz="quarter" idx="12"/>
          </p:nvPr>
        </p:nvSpPr>
        <p:spPr/>
        <p:txBody>
          <a:bodyPr/>
          <a:lstStyle>
            <a:lvl1pPr>
              <a:defRPr/>
            </a:lvl1pPr>
          </a:lstStyle>
          <a:p>
            <a:fld id="{3247882E-93E1-4D4B-89A0-1AFB285D8477}" type="slidenum">
              <a:rPr lang="en-US"/>
              <a:pPr/>
              <a:t>‹#›</a:t>
            </a:fld>
            <a:endParaRPr lang="en-US" sz="1200"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dirty="0"/>
          </a:p>
        </p:txBody>
      </p:sp>
      <p:sp>
        <p:nvSpPr>
          <p:cNvPr id="4" name="Footer Placeholder 3"/>
          <p:cNvSpPr>
            <a:spLocks noGrp="1"/>
          </p:cNvSpPr>
          <p:nvPr>
            <p:ph type="ftr" sz="quarter" idx="11"/>
          </p:nvPr>
        </p:nvSpPr>
        <p:spPr/>
        <p:txBody>
          <a:bodyPr/>
          <a:lstStyle>
            <a:lvl1pPr>
              <a:defRPr/>
            </a:lvl1pPr>
          </a:lstStyle>
          <a:p>
            <a:endParaRPr lang="en-US" dirty="0"/>
          </a:p>
        </p:txBody>
      </p:sp>
      <p:sp>
        <p:nvSpPr>
          <p:cNvPr id="5" name="Slide Number Placeholder 4"/>
          <p:cNvSpPr>
            <a:spLocks noGrp="1"/>
          </p:cNvSpPr>
          <p:nvPr>
            <p:ph type="sldNum" sz="quarter" idx="12"/>
          </p:nvPr>
        </p:nvSpPr>
        <p:spPr/>
        <p:txBody>
          <a:bodyPr/>
          <a:lstStyle>
            <a:lvl1pPr>
              <a:defRPr/>
            </a:lvl1pPr>
          </a:lstStyle>
          <a:p>
            <a:fld id="{1FF428F8-ABD9-5045-A109-27A70F287689}" type="slidenum">
              <a:rPr lang="en-US"/>
              <a:pPr/>
              <a:t>‹#›</a:t>
            </a:fld>
            <a:endParaRPr lang="en-US" sz="1200"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dirty="0"/>
          </a:p>
        </p:txBody>
      </p:sp>
      <p:sp>
        <p:nvSpPr>
          <p:cNvPr id="3" name="Footer Placeholder 2"/>
          <p:cNvSpPr>
            <a:spLocks noGrp="1"/>
          </p:cNvSpPr>
          <p:nvPr>
            <p:ph type="ftr" sz="quarter" idx="11"/>
          </p:nvPr>
        </p:nvSpPr>
        <p:spPr/>
        <p:txBody>
          <a:bodyPr/>
          <a:lstStyle>
            <a:lvl1pPr>
              <a:defRPr/>
            </a:lvl1pPr>
          </a:lstStyle>
          <a:p>
            <a:endParaRPr lang="en-US" dirty="0"/>
          </a:p>
        </p:txBody>
      </p:sp>
      <p:sp>
        <p:nvSpPr>
          <p:cNvPr id="4" name="Slide Number Placeholder 3"/>
          <p:cNvSpPr>
            <a:spLocks noGrp="1"/>
          </p:cNvSpPr>
          <p:nvPr>
            <p:ph type="sldNum" sz="quarter" idx="12"/>
          </p:nvPr>
        </p:nvSpPr>
        <p:spPr/>
        <p:txBody>
          <a:bodyPr/>
          <a:lstStyle>
            <a:lvl1pPr>
              <a:defRPr/>
            </a:lvl1pPr>
          </a:lstStyle>
          <a:p>
            <a:fld id="{EEE309E0-F5B3-0A40-B204-8A639BD2D6D1}" type="slidenum">
              <a:rPr lang="en-US"/>
              <a:pPr/>
              <a:t>‹#›</a:t>
            </a:fld>
            <a:endParaRPr lang="en-US" sz="1200"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1278683F-261C-FA44-9F1D-89EA38687514}" type="slidenum">
              <a:rPr lang="en-US"/>
              <a:pPr/>
              <a:t>‹#›</a:t>
            </a:fld>
            <a:endParaRPr lang="en-US" sz="1200"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dirty="0"/>
          </a:p>
        </p:txBody>
      </p:sp>
      <p:sp>
        <p:nvSpPr>
          <p:cNvPr id="6" name="Footer Placeholder 5"/>
          <p:cNvSpPr>
            <a:spLocks noGrp="1"/>
          </p:cNvSpPr>
          <p:nvPr>
            <p:ph type="ftr" sz="quarter" idx="11"/>
          </p:nvPr>
        </p:nvSpPr>
        <p:spPr/>
        <p:txBody>
          <a:bodyPr/>
          <a:lstStyle>
            <a:lvl1pPr>
              <a:defRPr/>
            </a:lvl1pPr>
          </a:lstStyle>
          <a:p>
            <a:endParaRPr lang="en-US" dirty="0"/>
          </a:p>
        </p:txBody>
      </p:sp>
      <p:sp>
        <p:nvSpPr>
          <p:cNvPr id="7" name="Slide Number Placeholder 6"/>
          <p:cNvSpPr>
            <a:spLocks noGrp="1"/>
          </p:cNvSpPr>
          <p:nvPr>
            <p:ph type="sldNum" sz="quarter" idx="12"/>
          </p:nvPr>
        </p:nvSpPr>
        <p:spPr/>
        <p:txBody>
          <a:bodyPr/>
          <a:lstStyle>
            <a:lvl1pPr>
              <a:defRPr/>
            </a:lvl1pPr>
          </a:lstStyle>
          <a:p>
            <a:fld id="{ACCF7B9C-4631-1E48-9D81-E0BA4361A9DF}" type="slidenum">
              <a:rPr lang="en-US"/>
              <a:pPr/>
              <a:t>‹#›</a:t>
            </a:fld>
            <a:endParaRPr lang="en-US" sz="1200"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52400"/>
            <a:ext cx="9144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dirty="0"/>
          </a:p>
        </p:txBody>
      </p:sp>
      <p:sp>
        <p:nvSpPr>
          <p:cNvPr id="1030" name="Rectangle 6"/>
          <p:cNvSpPr>
            <a:spLocks noGrp="1" noChangeArrowheads="1"/>
          </p:cNvSpPr>
          <p:nvPr>
            <p:ph type="sldNum" sz="quarter" idx="4"/>
          </p:nvPr>
        </p:nvSpPr>
        <p:spPr bwMode="auto">
          <a:xfrm>
            <a:off x="7239000" y="6553200"/>
            <a:ext cx="1905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000080"/>
                </a:solidFill>
              </a:defRPr>
            </a:lvl1pPr>
          </a:lstStyle>
          <a:p>
            <a:fld id="{E145D6DB-B443-EC4F-81EF-A1B0A96AE54D}" type="slidenum">
              <a:rPr lang="en-US"/>
              <a:pPr/>
              <a:t>‹#›</a:t>
            </a:fld>
            <a:endParaRPr lang="en-US"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2400" b="1">
          <a:solidFill>
            <a:srgbClr val="000080"/>
          </a:solidFill>
          <a:latin typeface="+mj-lt"/>
          <a:ea typeface="+mj-ea"/>
          <a:cs typeface="+mj-cs"/>
        </a:defRPr>
      </a:lvl1pPr>
      <a:lvl2pPr algn="ctr" rtl="0" fontAlgn="base">
        <a:spcBef>
          <a:spcPct val="0"/>
        </a:spcBef>
        <a:spcAft>
          <a:spcPct val="0"/>
        </a:spcAft>
        <a:defRPr sz="2400" b="1">
          <a:solidFill>
            <a:srgbClr val="000080"/>
          </a:solidFill>
          <a:latin typeface="Helvetica" charset="0"/>
        </a:defRPr>
      </a:lvl2pPr>
      <a:lvl3pPr algn="ctr" rtl="0" fontAlgn="base">
        <a:spcBef>
          <a:spcPct val="0"/>
        </a:spcBef>
        <a:spcAft>
          <a:spcPct val="0"/>
        </a:spcAft>
        <a:defRPr sz="2400" b="1">
          <a:solidFill>
            <a:srgbClr val="000080"/>
          </a:solidFill>
          <a:latin typeface="Helvetica" charset="0"/>
        </a:defRPr>
      </a:lvl3pPr>
      <a:lvl4pPr algn="ctr" rtl="0" fontAlgn="base">
        <a:spcBef>
          <a:spcPct val="0"/>
        </a:spcBef>
        <a:spcAft>
          <a:spcPct val="0"/>
        </a:spcAft>
        <a:defRPr sz="2400" b="1">
          <a:solidFill>
            <a:srgbClr val="000080"/>
          </a:solidFill>
          <a:latin typeface="Helvetica" charset="0"/>
        </a:defRPr>
      </a:lvl4pPr>
      <a:lvl5pPr algn="ctr" rtl="0" fontAlgn="base">
        <a:spcBef>
          <a:spcPct val="0"/>
        </a:spcBef>
        <a:spcAft>
          <a:spcPct val="0"/>
        </a:spcAft>
        <a:defRPr sz="2400" b="1">
          <a:solidFill>
            <a:srgbClr val="000080"/>
          </a:solidFill>
          <a:latin typeface="Helvetica" charset="0"/>
        </a:defRPr>
      </a:lvl5pPr>
      <a:lvl6pPr marL="457200" algn="ctr" rtl="0" fontAlgn="base">
        <a:spcBef>
          <a:spcPct val="0"/>
        </a:spcBef>
        <a:spcAft>
          <a:spcPct val="0"/>
        </a:spcAft>
        <a:defRPr sz="2400" b="1">
          <a:solidFill>
            <a:srgbClr val="000080"/>
          </a:solidFill>
          <a:latin typeface="Helvetica" charset="0"/>
        </a:defRPr>
      </a:lvl6pPr>
      <a:lvl7pPr marL="914400" algn="ctr" rtl="0" fontAlgn="base">
        <a:spcBef>
          <a:spcPct val="0"/>
        </a:spcBef>
        <a:spcAft>
          <a:spcPct val="0"/>
        </a:spcAft>
        <a:defRPr sz="2400" b="1">
          <a:solidFill>
            <a:srgbClr val="000080"/>
          </a:solidFill>
          <a:latin typeface="Helvetica" charset="0"/>
        </a:defRPr>
      </a:lvl7pPr>
      <a:lvl8pPr marL="1371600" algn="ctr" rtl="0" fontAlgn="base">
        <a:spcBef>
          <a:spcPct val="0"/>
        </a:spcBef>
        <a:spcAft>
          <a:spcPct val="0"/>
        </a:spcAft>
        <a:defRPr sz="2400" b="1">
          <a:solidFill>
            <a:srgbClr val="000080"/>
          </a:solidFill>
          <a:latin typeface="Helvetica" charset="0"/>
        </a:defRPr>
      </a:lvl8pPr>
      <a:lvl9pPr marL="1828800" algn="ctr" rtl="0" fontAlgn="base">
        <a:spcBef>
          <a:spcPct val="0"/>
        </a:spcBef>
        <a:spcAft>
          <a:spcPct val="0"/>
        </a:spcAft>
        <a:defRPr sz="2400" b="1">
          <a:solidFill>
            <a:srgbClr val="000080"/>
          </a:solidFill>
          <a:latin typeface="Helvetica" charset="0"/>
        </a:defRPr>
      </a:lvl9pPr>
    </p:titleStyle>
    <p:bodyStyle>
      <a:lvl1pPr marL="342900" indent="-342900" algn="l" rtl="0" fontAlgn="base">
        <a:spcBef>
          <a:spcPct val="20000"/>
        </a:spcBef>
        <a:spcAft>
          <a:spcPct val="0"/>
        </a:spcAft>
        <a:buChar char="•"/>
        <a:defRPr>
          <a:solidFill>
            <a:schemeClr val="tx1"/>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ea typeface="Geneva" charset="-128"/>
        </a:defRPr>
      </a:lvl2pPr>
      <a:lvl3pPr marL="1143000" indent="-228600" algn="l" rtl="0" fontAlgn="base">
        <a:spcBef>
          <a:spcPct val="20000"/>
        </a:spcBef>
        <a:spcAft>
          <a:spcPct val="0"/>
        </a:spcAft>
        <a:buChar char="•"/>
        <a:defRPr>
          <a:solidFill>
            <a:schemeClr val="tx1"/>
          </a:solidFill>
          <a:latin typeface="+mn-lt"/>
          <a:ea typeface="Geneva" charset="-128"/>
        </a:defRPr>
      </a:lvl3pPr>
      <a:lvl4pPr marL="1600200" indent="-228600" algn="l" rtl="0" fontAlgn="base">
        <a:spcBef>
          <a:spcPct val="20000"/>
        </a:spcBef>
        <a:spcAft>
          <a:spcPct val="0"/>
        </a:spcAft>
        <a:buChar char="–"/>
        <a:defRPr>
          <a:solidFill>
            <a:schemeClr val="tx1"/>
          </a:solidFill>
          <a:latin typeface="+mn-lt"/>
          <a:ea typeface="Geneva" charset="-128"/>
        </a:defRPr>
      </a:lvl4pPr>
      <a:lvl5pPr marL="2057400" indent="-228600" algn="l" rtl="0" fontAlgn="base">
        <a:spcBef>
          <a:spcPct val="20000"/>
        </a:spcBef>
        <a:spcAft>
          <a:spcPct val="0"/>
        </a:spcAft>
        <a:buChar char="»"/>
        <a:defRPr>
          <a:solidFill>
            <a:schemeClr val="tx1"/>
          </a:solidFill>
          <a:latin typeface="+mn-lt"/>
          <a:ea typeface="Geneva" charset="-128"/>
        </a:defRPr>
      </a:lvl5pPr>
      <a:lvl6pPr marL="2514600" indent="-228600" algn="l" rtl="0" fontAlgn="base">
        <a:spcBef>
          <a:spcPct val="20000"/>
        </a:spcBef>
        <a:spcAft>
          <a:spcPct val="0"/>
        </a:spcAft>
        <a:buChar char="»"/>
        <a:defRPr>
          <a:solidFill>
            <a:schemeClr val="tx1"/>
          </a:solidFill>
          <a:latin typeface="+mn-lt"/>
          <a:ea typeface="Geneva" charset="-128"/>
        </a:defRPr>
      </a:lvl6pPr>
      <a:lvl7pPr marL="2971800" indent="-228600" algn="l" rtl="0" fontAlgn="base">
        <a:spcBef>
          <a:spcPct val="20000"/>
        </a:spcBef>
        <a:spcAft>
          <a:spcPct val="0"/>
        </a:spcAft>
        <a:buChar char="»"/>
        <a:defRPr>
          <a:solidFill>
            <a:schemeClr val="tx1"/>
          </a:solidFill>
          <a:latin typeface="+mn-lt"/>
          <a:ea typeface="Geneva" charset="-128"/>
        </a:defRPr>
      </a:lvl7pPr>
      <a:lvl8pPr marL="3429000" indent="-228600" algn="l" rtl="0" fontAlgn="base">
        <a:spcBef>
          <a:spcPct val="20000"/>
        </a:spcBef>
        <a:spcAft>
          <a:spcPct val="0"/>
        </a:spcAft>
        <a:buChar char="»"/>
        <a:defRPr>
          <a:solidFill>
            <a:schemeClr val="tx1"/>
          </a:solidFill>
          <a:latin typeface="+mn-lt"/>
          <a:ea typeface="Geneva" charset="-128"/>
        </a:defRPr>
      </a:lvl8pPr>
      <a:lvl9pPr marL="3886200" indent="-228600" algn="l" rtl="0" fontAlgn="base">
        <a:spcBef>
          <a:spcPct val="20000"/>
        </a:spcBef>
        <a:spcAft>
          <a:spcPct val="0"/>
        </a:spcAft>
        <a:buChar char="»"/>
        <a:defRPr>
          <a:solidFill>
            <a:schemeClr val="tx1"/>
          </a:solidFill>
          <a:latin typeface="+mn-lt"/>
          <a:ea typeface="Geneva"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12.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Slide Number Placeholder 4"/>
          <p:cNvSpPr>
            <a:spLocks noGrp="1"/>
          </p:cNvSpPr>
          <p:nvPr>
            <p:ph type="sldNum" sz="quarter" idx="12"/>
          </p:nvPr>
        </p:nvSpPr>
        <p:spPr/>
        <p:txBody>
          <a:bodyPr/>
          <a:lstStyle/>
          <a:p>
            <a:fld id="{068D9310-53FA-C04A-BD65-8DC8AD38D147}" type="slidenum">
              <a:rPr lang="en-US"/>
              <a:pPr/>
              <a:t>1</a:t>
            </a:fld>
            <a:endParaRPr lang="en-US" sz="1200" dirty="0">
              <a:solidFill>
                <a:schemeClr val="tx1"/>
              </a:solidFill>
            </a:endParaRPr>
          </a:p>
        </p:txBody>
      </p:sp>
      <p:sp>
        <p:nvSpPr>
          <p:cNvPr id="2050" name="Rectangle 2"/>
          <p:cNvSpPr>
            <a:spLocks noGrp="1" noChangeArrowheads="1"/>
          </p:cNvSpPr>
          <p:nvPr>
            <p:ph type="title"/>
          </p:nvPr>
        </p:nvSpPr>
        <p:spPr>
          <a:xfrm>
            <a:off x="0" y="457200"/>
            <a:ext cx="9144000" cy="1828800"/>
          </a:xfrm>
        </p:spPr>
        <p:txBody>
          <a:bodyPr/>
          <a:lstStyle/>
          <a:p>
            <a:r>
              <a:rPr lang="en-US" sz="3200" dirty="0"/>
              <a:t>TIE-GCM v. 2.0</a:t>
            </a:r>
            <a:br>
              <a:rPr lang="en-US" sz="3200" dirty="0"/>
            </a:br>
            <a:r>
              <a:rPr lang="en-US" sz="1800" b="0" dirty="0"/>
              <a:t/>
            </a:r>
            <a:br>
              <a:rPr lang="en-US" sz="1800" b="0" dirty="0"/>
            </a:br>
            <a:r>
              <a:rPr lang="en-US" sz="1800" b="0" dirty="0"/>
              <a:t>The NCAR Thermosphere-Ionosphere-Electrodynamics General Circulation Model</a:t>
            </a:r>
            <a:br>
              <a:rPr lang="en-US" sz="1800" b="0" dirty="0"/>
            </a:br>
            <a:r>
              <a:rPr lang="en-US" sz="1800" b="0" dirty="0"/>
              <a:t>at the</a:t>
            </a:r>
            <a:br>
              <a:rPr lang="en-US" sz="1800" b="0" dirty="0"/>
            </a:br>
            <a:r>
              <a:rPr lang="en-US" sz="1800" b="0" dirty="0"/>
              <a:t>Community Coordinated Modeling Center</a:t>
            </a:r>
          </a:p>
        </p:txBody>
      </p:sp>
      <p:pic>
        <p:nvPicPr>
          <p:cNvPr id="2054" name="Picture 6" descr="footer"/>
          <p:cNvPicPr>
            <a:picLocks noChangeAspect="1" noChangeArrowheads="1"/>
          </p:cNvPicPr>
          <p:nvPr/>
        </p:nvPicPr>
        <p:blipFill>
          <a:blip r:embed="rId3"/>
          <a:srcRect/>
          <a:stretch>
            <a:fillRect/>
          </a:stretch>
        </p:blipFill>
        <p:spPr bwMode="auto">
          <a:xfrm>
            <a:off x="3175" y="6262688"/>
            <a:ext cx="9140825" cy="595312"/>
          </a:xfrm>
          <a:prstGeom prst="rect">
            <a:avLst/>
          </a:prstGeom>
          <a:noFill/>
        </p:spPr>
      </p:pic>
      <p:pic>
        <p:nvPicPr>
          <p:cNvPr id="2055" name="Picture 7" descr="ncar_logo"/>
          <p:cNvPicPr>
            <a:picLocks noChangeAspect="1" noChangeArrowheads="1"/>
          </p:cNvPicPr>
          <p:nvPr/>
        </p:nvPicPr>
        <p:blipFill>
          <a:blip r:embed="rId4"/>
          <a:srcRect/>
          <a:stretch>
            <a:fillRect/>
          </a:stretch>
        </p:blipFill>
        <p:spPr bwMode="auto">
          <a:xfrm>
            <a:off x="6858000" y="4876800"/>
            <a:ext cx="2120900" cy="1581150"/>
          </a:xfrm>
          <a:prstGeom prst="rect">
            <a:avLst/>
          </a:prstGeom>
          <a:noFill/>
        </p:spPr>
      </p:pic>
      <p:sp>
        <p:nvSpPr>
          <p:cNvPr id="2056" name="Text Box 8"/>
          <p:cNvSpPr txBox="1">
            <a:spLocks noChangeArrowheads="1"/>
          </p:cNvSpPr>
          <p:nvPr/>
        </p:nvSpPr>
        <p:spPr bwMode="auto">
          <a:xfrm>
            <a:off x="0" y="2743200"/>
            <a:ext cx="9144000" cy="3323987"/>
          </a:xfrm>
          <a:prstGeom prst="rect">
            <a:avLst/>
          </a:prstGeom>
          <a:noFill/>
          <a:ln w="9525">
            <a:noFill/>
            <a:miter lim="800000"/>
            <a:headEnd/>
            <a:tailEnd/>
          </a:ln>
          <a:effectLst/>
        </p:spPr>
        <p:txBody>
          <a:bodyPr>
            <a:prstTxWarp prst="textNoShape">
              <a:avLst/>
            </a:prstTxWarp>
            <a:spAutoFit/>
          </a:bodyPr>
          <a:lstStyle/>
          <a:p>
            <a:pPr algn="ctr">
              <a:spcBef>
                <a:spcPts val="0"/>
              </a:spcBef>
            </a:pPr>
            <a:r>
              <a:rPr lang="en-US" sz="2000" b="1" dirty="0"/>
              <a:t>Stan Solomon, Alan Burns, Barbara Emery, Ben Foster,</a:t>
            </a:r>
          </a:p>
          <a:p>
            <a:pPr algn="ctr">
              <a:spcBef>
                <a:spcPts val="0"/>
              </a:spcBef>
            </a:pPr>
            <a:r>
              <a:rPr lang="en-US" sz="2000" b="1" dirty="0"/>
              <a:t>Astrid Maute, Liying Qian, Art Richmond,</a:t>
            </a:r>
          </a:p>
          <a:p>
            <a:pPr algn="ctr">
              <a:spcBef>
                <a:spcPts val="0"/>
              </a:spcBef>
            </a:pPr>
            <a:r>
              <a:rPr lang="en-US" sz="2000" b="1" dirty="0"/>
              <a:t>Ray Roble, and Wenbin Wang</a:t>
            </a:r>
          </a:p>
          <a:p>
            <a:pPr algn="ctr">
              <a:spcBef>
                <a:spcPts val="0"/>
              </a:spcBef>
            </a:pPr>
            <a:endParaRPr lang="en-US" b="1" dirty="0"/>
          </a:p>
          <a:p>
            <a:pPr algn="ctr">
              <a:spcBef>
                <a:spcPts val="0"/>
              </a:spcBef>
            </a:pPr>
            <a:r>
              <a:rPr lang="en-US" dirty="0"/>
              <a:t>High Altitude Observatory</a:t>
            </a:r>
          </a:p>
          <a:p>
            <a:pPr algn="ctr">
              <a:spcBef>
                <a:spcPts val="0"/>
              </a:spcBef>
            </a:pPr>
            <a:r>
              <a:rPr lang="en-US" dirty="0"/>
              <a:t>National Center for Atmospheric Research</a:t>
            </a:r>
          </a:p>
          <a:p>
            <a:pPr algn="ctr">
              <a:spcBef>
                <a:spcPts val="0"/>
              </a:spcBef>
            </a:pPr>
            <a:endParaRPr lang="en-US" dirty="0"/>
          </a:p>
          <a:p>
            <a:pPr algn="ctr">
              <a:spcBef>
                <a:spcPts val="0"/>
              </a:spcBef>
            </a:pPr>
            <a:endParaRPr lang="en-US" dirty="0"/>
          </a:p>
          <a:p>
            <a:pPr algn="ctr">
              <a:spcBef>
                <a:spcPts val="0"/>
              </a:spcBef>
            </a:pPr>
            <a:r>
              <a:rPr lang="en-US" sz="2000" b="1" dirty="0"/>
              <a:t>Eric Sutton</a:t>
            </a:r>
            <a:endParaRPr lang="en-US" b="1" dirty="0"/>
          </a:p>
          <a:p>
            <a:pPr algn="ctr">
              <a:spcBef>
                <a:spcPts val="0"/>
              </a:spcBef>
            </a:pPr>
            <a:endParaRPr lang="en-US" b="1" dirty="0"/>
          </a:p>
          <a:p>
            <a:pPr algn="ctr">
              <a:spcBef>
                <a:spcPts val="0"/>
              </a:spcBef>
            </a:pPr>
            <a:r>
              <a:rPr lang="en-US" dirty="0"/>
              <a:t>Air Force Research Laboratory</a:t>
            </a:r>
          </a:p>
        </p:txBody>
      </p:sp>
      <p:sp>
        <p:nvSpPr>
          <p:cNvPr id="2059" name="Text Box 11"/>
          <p:cNvSpPr txBox="1">
            <a:spLocks noChangeArrowheads="1"/>
          </p:cNvSpPr>
          <p:nvPr/>
        </p:nvSpPr>
        <p:spPr bwMode="auto">
          <a:xfrm>
            <a:off x="1447800" y="6583363"/>
            <a:ext cx="6477000" cy="274637"/>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sz="1200" i="1" dirty="0">
                <a:solidFill>
                  <a:srgbClr val="000080"/>
                </a:solidFill>
              </a:rPr>
              <a:t>CCMC Workshop          •         Annapolis, Maryland          •          1 April 2014</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0" y="85725"/>
            <a:ext cx="9144000" cy="461665"/>
          </a:xfrm>
          <a:prstGeom prst="rect">
            <a:avLst/>
          </a:prstGeom>
          <a:noFill/>
          <a:ln w="9525">
            <a:noFill/>
            <a:miter lim="800000"/>
            <a:headEnd/>
            <a:tailEnd/>
          </a:ln>
        </p:spPr>
        <p:txBody>
          <a:bodyPr>
            <a:prstTxWarp prst="textNoShape">
              <a:avLst/>
            </a:prstTxWarp>
            <a:spAutoFit/>
          </a:bodyPr>
          <a:lstStyle/>
          <a:p>
            <a:pPr algn="ctr"/>
            <a:r>
              <a:rPr lang="en-US" altLang="zh-CN" sz="2400" b="1" dirty="0">
                <a:solidFill>
                  <a:srgbClr val="000090"/>
                </a:solidFill>
                <a:latin typeface="Helvetica" pitchFamily="-112" charset="0"/>
                <a:ea typeface="Helvetica" pitchFamily="-112" charset="0"/>
                <a:cs typeface="Helvetica" pitchFamily="-112" charset="0"/>
              </a:rPr>
              <a:t>Electrodynamics</a:t>
            </a:r>
          </a:p>
        </p:txBody>
      </p:sp>
      <p:pic>
        <p:nvPicPr>
          <p:cNvPr id="27651" name="Picture 3" descr="apex_m110"/>
          <p:cNvPicPr>
            <a:picLocks noChangeAspect="1" noChangeArrowheads="1"/>
          </p:cNvPicPr>
          <p:nvPr/>
        </p:nvPicPr>
        <p:blipFill>
          <a:blip r:embed="rId3"/>
          <a:srcRect/>
          <a:stretch>
            <a:fillRect/>
          </a:stretch>
        </p:blipFill>
        <p:spPr bwMode="auto">
          <a:xfrm>
            <a:off x="1066800" y="628824"/>
            <a:ext cx="7086600" cy="4628976"/>
          </a:xfrm>
          <a:prstGeom prst="rect">
            <a:avLst/>
          </a:prstGeom>
          <a:noFill/>
          <a:ln w="9525">
            <a:noFill/>
            <a:miter lim="800000"/>
            <a:headEnd/>
            <a:tailEnd/>
          </a:ln>
        </p:spPr>
      </p:pic>
      <p:sp>
        <p:nvSpPr>
          <p:cNvPr id="27652" name="Rectangle 5"/>
          <p:cNvSpPr>
            <a:spLocks noChangeArrowheads="1"/>
          </p:cNvSpPr>
          <p:nvPr/>
        </p:nvSpPr>
        <p:spPr bwMode="auto">
          <a:xfrm>
            <a:off x="609600" y="5326710"/>
            <a:ext cx="8229600" cy="1226490"/>
          </a:xfrm>
          <a:prstGeom prst="rect">
            <a:avLst/>
          </a:prstGeom>
          <a:noFill/>
          <a:ln w="9525">
            <a:noFill/>
            <a:miter lim="800000"/>
            <a:headEnd/>
            <a:tailEnd/>
          </a:ln>
        </p:spPr>
        <p:txBody>
          <a:bodyPr wrap="square">
            <a:prstTxWarp prst="textNoShape">
              <a:avLst/>
            </a:prstTxWarp>
            <a:spAutoFit/>
          </a:bodyPr>
          <a:lstStyle/>
          <a:p>
            <a:pPr marL="342900" indent="-342900" eaLnBrk="0" hangingPunct="0">
              <a:spcBef>
                <a:spcPts val="600"/>
              </a:spcBef>
            </a:pPr>
            <a:r>
              <a:rPr lang="en-US" altLang="zh-CN" dirty="0">
                <a:solidFill>
                  <a:srgbClr val="000000"/>
                </a:solidFill>
                <a:latin typeface="Helvetica" pitchFamily="-112" charset="0"/>
                <a:ea typeface="Helvetica" pitchFamily="-112" charset="0"/>
                <a:cs typeface="Helvetica" pitchFamily="-112" charset="0"/>
              </a:rPr>
              <a:t>• Low and mid-latitude: neutral wind dynamo equations solved in geomagnetic Apex coordinates [Richmond et al., 1992; 1995].</a:t>
            </a:r>
          </a:p>
          <a:p>
            <a:pPr marL="342900" indent="-342900">
              <a:lnSpc>
                <a:spcPct val="90000"/>
              </a:lnSpc>
              <a:spcBef>
                <a:spcPts val="600"/>
              </a:spcBef>
            </a:pPr>
            <a:r>
              <a:rPr lang="en-US" altLang="zh-CN" dirty="0">
                <a:solidFill>
                  <a:srgbClr val="000000"/>
                </a:solidFill>
                <a:latin typeface="Helvetica" pitchFamily="-112" charset="0"/>
                <a:ea typeface="Helvetica" pitchFamily="-112" charset="0"/>
                <a:cs typeface="Helvetica" pitchFamily="-112" charset="0"/>
              </a:rPr>
              <a:t>• High latitude: specified by convection models such as Heelis, Weimer, or AMIE, or coupled to the LFM Magnetosphere Model.</a:t>
            </a:r>
          </a:p>
        </p:txBody>
      </p:sp>
      <p:sp>
        <p:nvSpPr>
          <p:cNvPr id="5" name="Slide Number Placeholder 4"/>
          <p:cNvSpPr>
            <a:spLocks noGrp="1"/>
          </p:cNvSpPr>
          <p:nvPr>
            <p:ph type="sldNum" sz="quarter" idx="12"/>
          </p:nvPr>
        </p:nvSpPr>
        <p:spPr/>
        <p:txBody>
          <a:bodyPr/>
          <a:lstStyle/>
          <a:p>
            <a:fld id="{4F81C34F-CCD6-DB48-B8A7-697B09815706}" type="slidenum">
              <a:rPr lang="en-US"/>
              <a:pPr/>
              <a:t>10</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descr="tiegcm_2.5deg.png"/>
          <p:cNvPicPr>
            <a:picLocks noChangeAspect="1"/>
          </p:cNvPicPr>
          <p:nvPr/>
        </p:nvPicPr>
        <p:blipFill>
          <a:blip r:embed="rId3"/>
          <a:stretch>
            <a:fillRect/>
          </a:stretch>
        </p:blipFill>
        <p:spPr>
          <a:xfrm>
            <a:off x="990600" y="342625"/>
            <a:ext cx="7163166" cy="5372375"/>
          </a:xfrm>
          <a:prstGeom prst="rect">
            <a:avLst/>
          </a:prstGeom>
        </p:spPr>
      </p:pic>
      <p:sp>
        <p:nvSpPr>
          <p:cNvPr id="27650" name="Text Box 2"/>
          <p:cNvSpPr txBox="1">
            <a:spLocks noChangeArrowheads="1"/>
          </p:cNvSpPr>
          <p:nvPr/>
        </p:nvSpPr>
        <p:spPr bwMode="auto">
          <a:xfrm>
            <a:off x="0" y="85725"/>
            <a:ext cx="9144000" cy="461665"/>
          </a:xfrm>
          <a:prstGeom prst="rect">
            <a:avLst/>
          </a:prstGeom>
          <a:noFill/>
          <a:ln w="9525">
            <a:noFill/>
            <a:miter lim="800000"/>
            <a:headEnd/>
            <a:tailEnd/>
          </a:ln>
        </p:spPr>
        <p:txBody>
          <a:bodyPr>
            <a:prstTxWarp prst="textNoShape">
              <a:avLst/>
            </a:prstTxWarp>
            <a:spAutoFit/>
          </a:bodyPr>
          <a:lstStyle/>
          <a:p>
            <a:pPr algn="ctr"/>
            <a:r>
              <a:rPr lang="en-US" altLang="zh-CN" sz="2400" b="1" dirty="0">
                <a:solidFill>
                  <a:srgbClr val="000090"/>
                </a:solidFill>
                <a:latin typeface="Helvetica" pitchFamily="-112" charset="0"/>
                <a:ea typeface="Helvetica" pitchFamily="-112" charset="0"/>
                <a:cs typeface="Helvetica" pitchFamily="-112" charset="0"/>
              </a:rPr>
              <a:t>Performance Scaling using new Parallel Dynamo Module</a:t>
            </a:r>
          </a:p>
        </p:txBody>
      </p:sp>
      <p:sp>
        <p:nvSpPr>
          <p:cNvPr id="27652" name="Rectangle 5"/>
          <p:cNvSpPr>
            <a:spLocks noChangeArrowheads="1"/>
          </p:cNvSpPr>
          <p:nvPr/>
        </p:nvSpPr>
        <p:spPr bwMode="auto">
          <a:xfrm>
            <a:off x="533400" y="5638800"/>
            <a:ext cx="8229600" cy="1200329"/>
          </a:xfrm>
          <a:prstGeom prst="rect">
            <a:avLst/>
          </a:prstGeom>
          <a:noFill/>
          <a:ln w="9525">
            <a:noFill/>
            <a:miter lim="800000"/>
            <a:headEnd/>
            <a:tailEnd/>
          </a:ln>
        </p:spPr>
        <p:txBody>
          <a:bodyPr wrap="square">
            <a:prstTxWarp prst="textNoShape">
              <a:avLst/>
            </a:prstTxWarp>
            <a:spAutoFit/>
          </a:bodyPr>
          <a:lstStyle/>
          <a:p>
            <a:pPr marL="342900" indent="-342900">
              <a:spcBef>
                <a:spcPts val="0"/>
              </a:spcBef>
            </a:pPr>
            <a:r>
              <a:rPr lang="en-US" altLang="zh-CN" dirty="0">
                <a:solidFill>
                  <a:srgbClr val="000000"/>
                </a:solidFill>
                <a:latin typeface="Helvetica" pitchFamily="-112" charset="0"/>
                <a:ea typeface="Helvetica" pitchFamily="-112" charset="0"/>
                <a:cs typeface="Helvetica" pitchFamily="-112" charset="0"/>
              </a:rPr>
              <a:t>• Uses ESMF to perform parallel grid interpolations for ion-neutral coupling.</a:t>
            </a:r>
          </a:p>
          <a:p>
            <a:pPr marL="342900" indent="-342900">
              <a:spcBef>
                <a:spcPts val="0"/>
              </a:spcBef>
            </a:pPr>
            <a:r>
              <a:rPr lang="en-US" altLang="zh-CN" dirty="0">
                <a:solidFill>
                  <a:srgbClr val="000000"/>
                </a:solidFill>
                <a:latin typeface="Helvetica" pitchFamily="-112" charset="0"/>
                <a:ea typeface="Helvetica" pitchFamily="-112" charset="0"/>
                <a:cs typeface="Helvetica" pitchFamily="-112" charset="0"/>
              </a:rPr>
              <a:t>• Low resolution (5°) model now runs at ~1700 x wallclock on 16 processors.</a:t>
            </a:r>
          </a:p>
          <a:p>
            <a:pPr marL="342900" indent="-342900">
              <a:spcBef>
                <a:spcPts val="0"/>
              </a:spcBef>
            </a:pPr>
            <a:r>
              <a:rPr lang="en-US" altLang="zh-CN" dirty="0">
                <a:solidFill>
                  <a:srgbClr val="000000"/>
                </a:solidFill>
                <a:latin typeface="Helvetica" pitchFamily="-112" charset="0"/>
                <a:ea typeface="Helvetica" pitchFamily="-112" charset="0"/>
                <a:cs typeface="Helvetica" pitchFamily="-112" charset="0"/>
              </a:rPr>
              <a:t>• High resolution (2.5°) model now runs at ~200 x wallclock on 64 processors.</a:t>
            </a:r>
          </a:p>
          <a:p>
            <a:pPr marL="800100" lvl="1" indent="-342900">
              <a:spcBef>
                <a:spcPts val="0"/>
              </a:spcBef>
            </a:pPr>
            <a:r>
              <a:rPr lang="en-US" altLang="zh-CN" dirty="0">
                <a:solidFill>
                  <a:srgbClr val="000000"/>
                </a:solidFill>
                <a:latin typeface="Helvetica" pitchFamily="-112" charset="0"/>
                <a:ea typeface="Helvetica" pitchFamily="-112" charset="0"/>
                <a:cs typeface="Helvetica" pitchFamily="-112" charset="0"/>
              </a:rPr>
              <a:t>(</a:t>
            </a:r>
            <a:r>
              <a:rPr lang="en-US" dirty="0"/>
              <a:t>2.6-GHz Intel Xeon E5-2670)</a:t>
            </a:r>
            <a:endParaRPr lang="en-US" altLang="zh-CN" dirty="0">
              <a:solidFill>
                <a:srgbClr val="000000"/>
              </a:solidFill>
              <a:latin typeface="Helvetica" pitchFamily="-112" charset="0"/>
              <a:ea typeface="Helvetica" pitchFamily="-112" charset="0"/>
              <a:cs typeface="Helvetica" pitchFamily="-112" charset="0"/>
            </a:endParaRPr>
          </a:p>
        </p:txBody>
      </p:sp>
      <p:sp>
        <p:nvSpPr>
          <p:cNvPr id="5" name="Slide Number Placeholder 4"/>
          <p:cNvSpPr>
            <a:spLocks noGrp="1"/>
          </p:cNvSpPr>
          <p:nvPr>
            <p:ph type="sldNum" sz="quarter" idx="12"/>
          </p:nvPr>
        </p:nvSpPr>
        <p:spPr/>
        <p:txBody>
          <a:bodyPr/>
          <a:lstStyle/>
          <a:p>
            <a:fld id="{4F81C34F-CCD6-DB48-B8A7-697B09815706}" type="slidenum">
              <a:rPr lang="en-US"/>
              <a:pPr/>
              <a:t>11</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Work on Thermospheric Neutral Density</a:t>
            </a:r>
          </a:p>
        </p:txBody>
      </p:sp>
      <p:sp>
        <p:nvSpPr>
          <p:cNvPr id="3" name="Slide Number Placeholder 2"/>
          <p:cNvSpPr>
            <a:spLocks noGrp="1"/>
          </p:cNvSpPr>
          <p:nvPr>
            <p:ph type="sldNum" sz="quarter" idx="12"/>
          </p:nvPr>
        </p:nvSpPr>
        <p:spPr/>
        <p:txBody>
          <a:bodyPr/>
          <a:lstStyle/>
          <a:p>
            <a:fld id="{1FF428F8-ABD9-5045-A109-27A70F287689}" type="slidenum">
              <a:rPr lang="en-US"/>
              <a:pPr/>
              <a:t>12</a:t>
            </a:fld>
            <a:endParaRPr lang="en-US" sz="1200" dirty="0">
              <a:solidFill>
                <a:schemeClr val="tx1"/>
              </a:solidFill>
            </a:endParaRPr>
          </a:p>
        </p:txBody>
      </p:sp>
      <p:sp>
        <p:nvSpPr>
          <p:cNvPr id="4" name="TextBox 3"/>
          <p:cNvSpPr txBox="1"/>
          <p:nvPr/>
        </p:nvSpPr>
        <p:spPr>
          <a:xfrm>
            <a:off x="304800" y="1066800"/>
            <a:ext cx="8686800" cy="3693319"/>
          </a:xfrm>
          <a:prstGeom prst="rect">
            <a:avLst/>
          </a:prstGeom>
          <a:noFill/>
        </p:spPr>
        <p:txBody>
          <a:bodyPr wrap="square" rtlCol="0">
            <a:spAutoFit/>
          </a:bodyPr>
          <a:lstStyle/>
          <a:p>
            <a:r>
              <a:rPr lang="en-US" dirty="0"/>
              <a:t>• The variation of neutral density in the thermosphere, on time scales ranging from an hour to a decade, has important effects on the trajectories of objects in low-Earth orbit.</a:t>
            </a:r>
          </a:p>
          <a:p>
            <a:endParaRPr lang="en-US" dirty="0"/>
          </a:p>
          <a:p>
            <a:r>
              <a:rPr lang="en-US" dirty="0"/>
              <a:t>• This problem has been re-discovered as an important aspect of space weather.</a:t>
            </a:r>
          </a:p>
          <a:p>
            <a:endParaRPr lang="en-US" dirty="0"/>
          </a:p>
          <a:p>
            <a:r>
              <a:rPr lang="en-US" dirty="0"/>
              <a:t>• It is also a tractable problem, on time scales of hours to days, and numerical models have the potential to make significant advances over the current empirical models used in operations.</a:t>
            </a:r>
          </a:p>
          <a:p>
            <a:endParaRPr lang="en-US" dirty="0"/>
          </a:p>
          <a:p>
            <a:r>
              <a:rPr lang="en-US" dirty="0"/>
              <a:t>• Using satellite drag observations to validate and improve numerical models has the distinct advantage that the data used for comparison are precisely the same as the data that are of operational importance.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4" name="Slide Number Placeholder 4"/>
          <p:cNvSpPr>
            <a:spLocks noGrp="1"/>
          </p:cNvSpPr>
          <p:nvPr>
            <p:ph type="sldNum" sz="quarter" idx="12"/>
          </p:nvPr>
        </p:nvSpPr>
        <p:spPr>
          <a:noFill/>
        </p:spPr>
        <p:txBody>
          <a:bodyPr/>
          <a:lstStyle/>
          <a:p>
            <a:fld id="{B7EFC8D7-3CC4-0E44-A878-DE394CCF5CCC}" type="slidenum">
              <a:rPr lang="en-US"/>
              <a:pPr/>
              <a:t>13</a:t>
            </a:fld>
            <a:endParaRPr lang="en-US" sz="1200" dirty="0">
              <a:solidFill>
                <a:schemeClr val="tx1"/>
              </a:solidFill>
            </a:endParaRPr>
          </a:p>
        </p:txBody>
      </p:sp>
      <p:sp>
        <p:nvSpPr>
          <p:cNvPr id="28675" name="Rectangle 2"/>
          <p:cNvSpPr>
            <a:spLocks noGrp="1" noChangeArrowheads="1"/>
          </p:cNvSpPr>
          <p:nvPr>
            <p:ph type="title"/>
          </p:nvPr>
        </p:nvSpPr>
        <p:spPr>
          <a:xfrm>
            <a:off x="0" y="76200"/>
            <a:ext cx="9144000" cy="457200"/>
          </a:xfrm>
        </p:spPr>
        <p:txBody>
          <a:bodyPr/>
          <a:lstStyle/>
          <a:p>
            <a:pPr eaLnBrk="1" hangingPunct="1"/>
            <a:r>
              <a:rPr lang="en-US" dirty="0"/>
              <a:t>Thermospheric Density over 1.5 Solar Cycles</a:t>
            </a:r>
          </a:p>
        </p:txBody>
      </p:sp>
      <p:pic>
        <p:nvPicPr>
          <p:cNvPr id="7" name="Picture 6" descr="RhoPlot.gif"/>
          <p:cNvPicPr>
            <a:picLocks noChangeAspect="1"/>
          </p:cNvPicPr>
          <p:nvPr/>
        </p:nvPicPr>
        <p:blipFill>
          <a:blip r:embed="rId3"/>
          <a:stretch>
            <a:fillRect/>
          </a:stretch>
        </p:blipFill>
        <p:spPr>
          <a:xfrm>
            <a:off x="0" y="903868"/>
            <a:ext cx="9144000" cy="5050263"/>
          </a:xfrm>
          <a:prstGeom prst="rect">
            <a:avLst/>
          </a:prstGeom>
        </p:spPr>
      </p:pic>
      <p:grpSp>
        <p:nvGrpSpPr>
          <p:cNvPr id="8" name="Group 7"/>
          <p:cNvGrpSpPr/>
          <p:nvPr/>
        </p:nvGrpSpPr>
        <p:grpSpPr>
          <a:xfrm>
            <a:off x="990600" y="4189412"/>
            <a:ext cx="7772400" cy="870566"/>
            <a:chOff x="990600" y="4189412"/>
            <a:chExt cx="7772400" cy="870566"/>
          </a:xfrm>
        </p:grpSpPr>
        <p:cxnSp>
          <p:nvCxnSpPr>
            <p:cNvPr id="9" name="Straight Connector 8"/>
            <p:cNvCxnSpPr/>
            <p:nvPr/>
          </p:nvCxnSpPr>
          <p:spPr bwMode="auto">
            <a:xfrm>
              <a:off x="2286000" y="4494212"/>
              <a:ext cx="6096000" cy="1588"/>
            </a:xfrm>
            <a:prstGeom prst="line">
              <a:avLst/>
            </a:prstGeom>
            <a:solidFill>
              <a:schemeClr val="accent1"/>
            </a:solidFill>
            <a:ln w="9525" cap="flat" cmpd="sng" algn="ctr">
              <a:solidFill>
                <a:srgbClr val="000090"/>
              </a:solidFill>
              <a:prstDash val="solid"/>
              <a:round/>
              <a:headEnd type="none" w="med" len="med"/>
              <a:tailEnd type="none" w="med" len="med"/>
            </a:ln>
            <a:effectLst/>
          </p:spPr>
        </p:cxnSp>
        <p:sp>
          <p:nvSpPr>
            <p:cNvPr id="10" name="TextBox 9"/>
            <p:cNvSpPr txBox="1"/>
            <p:nvPr/>
          </p:nvSpPr>
          <p:spPr>
            <a:xfrm>
              <a:off x="5105400" y="4690646"/>
              <a:ext cx="3657600" cy="369332"/>
            </a:xfrm>
            <a:prstGeom prst="rect">
              <a:avLst/>
            </a:prstGeom>
            <a:noFill/>
          </p:spPr>
          <p:txBody>
            <a:bodyPr wrap="square" rtlCol="0">
              <a:spAutoFit/>
            </a:bodyPr>
            <a:lstStyle/>
            <a:p>
              <a:r>
                <a:rPr lang="en-US" sz="1600" dirty="0">
                  <a:solidFill>
                    <a:srgbClr val="000090"/>
                  </a:solidFill>
                </a:rPr>
                <a:t>~30% lower at SC 23/24 </a:t>
              </a:r>
              <a:r>
                <a:rPr lang="en-US" dirty="0">
                  <a:solidFill>
                    <a:srgbClr val="000090"/>
                  </a:solidFill>
                </a:rPr>
                <a:t>minimum</a:t>
              </a:r>
            </a:p>
          </p:txBody>
        </p:sp>
        <p:cxnSp>
          <p:nvCxnSpPr>
            <p:cNvPr id="11" name="Straight Connector 10"/>
            <p:cNvCxnSpPr/>
            <p:nvPr/>
          </p:nvCxnSpPr>
          <p:spPr bwMode="auto">
            <a:xfrm>
              <a:off x="990600" y="4189412"/>
              <a:ext cx="3733800" cy="1588"/>
            </a:xfrm>
            <a:prstGeom prst="line">
              <a:avLst/>
            </a:prstGeom>
            <a:solidFill>
              <a:schemeClr val="accent1"/>
            </a:solidFill>
            <a:ln w="9525" cap="flat" cmpd="sng" algn="ctr">
              <a:solidFill>
                <a:srgbClr val="000090"/>
              </a:solidFill>
              <a:prstDash val="solid"/>
              <a:round/>
              <a:headEnd type="none" w="med" len="med"/>
              <a:tailEnd type="none" w="med" len="med"/>
            </a:ln>
            <a:effectLst/>
          </p:spPr>
        </p:cxnSp>
        <p:cxnSp>
          <p:nvCxnSpPr>
            <p:cNvPr id="12" name="Straight Connector 11"/>
            <p:cNvCxnSpPr/>
            <p:nvPr/>
          </p:nvCxnSpPr>
          <p:spPr bwMode="auto">
            <a:xfrm rot="5400000">
              <a:off x="3352403" y="4343797"/>
              <a:ext cx="304006" cy="1588"/>
            </a:xfrm>
            <a:prstGeom prst="line">
              <a:avLst/>
            </a:prstGeom>
            <a:solidFill>
              <a:schemeClr val="accent1"/>
            </a:solidFill>
            <a:ln w="76200" cap="flat" cmpd="sng" algn="ctr">
              <a:solidFill>
                <a:srgbClr val="000090"/>
              </a:solidFill>
              <a:prstDash val="solid"/>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900" decel="100000" fill="hold"/>
                                        <p:tgtEl>
                                          <p:spTgt spid="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Development and Future Plans</a:t>
            </a:r>
          </a:p>
        </p:txBody>
      </p:sp>
      <p:sp>
        <p:nvSpPr>
          <p:cNvPr id="3" name="Slide Number Placeholder 2"/>
          <p:cNvSpPr>
            <a:spLocks noGrp="1"/>
          </p:cNvSpPr>
          <p:nvPr>
            <p:ph type="sldNum" sz="quarter" idx="12"/>
          </p:nvPr>
        </p:nvSpPr>
        <p:spPr/>
        <p:txBody>
          <a:bodyPr/>
          <a:lstStyle/>
          <a:p>
            <a:fld id="{1FF428F8-ABD9-5045-A109-27A70F287689}" type="slidenum">
              <a:rPr lang="en-US"/>
              <a:pPr/>
              <a:t>14</a:t>
            </a:fld>
            <a:endParaRPr lang="en-US" sz="1200" dirty="0">
              <a:solidFill>
                <a:schemeClr val="tx1"/>
              </a:solidFill>
            </a:endParaRPr>
          </a:p>
        </p:txBody>
      </p:sp>
      <p:sp>
        <p:nvSpPr>
          <p:cNvPr id="5" name="TextBox 3"/>
          <p:cNvSpPr txBox="1">
            <a:spLocks noChangeArrowheads="1"/>
          </p:cNvSpPr>
          <p:nvPr/>
        </p:nvSpPr>
        <p:spPr bwMode="auto">
          <a:xfrm>
            <a:off x="304800" y="673923"/>
            <a:ext cx="8839200" cy="6032422"/>
          </a:xfrm>
          <a:prstGeom prst="rect">
            <a:avLst/>
          </a:prstGeom>
          <a:noFill/>
          <a:ln w="9525">
            <a:noFill/>
            <a:miter lim="800000"/>
            <a:headEnd/>
            <a:tailEnd/>
          </a:ln>
        </p:spPr>
        <p:txBody>
          <a:bodyPr>
            <a:prstTxWarp prst="textNoShape">
              <a:avLst/>
            </a:prstTxWarp>
            <a:spAutoFit/>
          </a:bodyPr>
          <a:lstStyle/>
          <a:p>
            <a:pPr>
              <a:spcAft>
                <a:spcPts val="600"/>
              </a:spcAft>
              <a:defRPr/>
            </a:pPr>
            <a:r>
              <a:rPr lang="en-US" dirty="0">
                <a:latin typeface="Helvetica"/>
                <a:cs typeface="Helvetica"/>
              </a:rPr>
              <a:t>• TIE-GCM v. 1.95 released June 2013.  </a:t>
            </a:r>
          </a:p>
          <a:p>
            <a:pPr lvl="1">
              <a:spcAft>
                <a:spcPts val="600"/>
              </a:spcAft>
              <a:defRPr/>
            </a:pPr>
            <a:r>
              <a:rPr lang="en-US" dirty="0">
                <a:latin typeface="Helvetica"/>
                <a:cs typeface="Helvetica"/>
              </a:rPr>
              <a:t>— Mostly minor updates and bug fixes, and yellowstone-specific changes</a:t>
            </a:r>
          </a:p>
          <a:p>
            <a:pPr>
              <a:spcAft>
                <a:spcPts val="600"/>
              </a:spcAft>
              <a:defRPr/>
            </a:pPr>
            <a:r>
              <a:rPr lang="en-US" dirty="0">
                <a:latin typeface="Helvetica"/>
                <a:cs typeface="Helvetica"/>
              </a:rPr>
              <a:t>• TIE-GCM v. 2.0 to be released June 2014.</a:t>
            </a:r>
          </a:p>
          <a:p>
            <a:pPr lvl="1">
              <a:spcAft>
                <a:spcPts val="600"/>
              </a:spcAft>
              <a:defRPr/>
            </a:pPr>
            <a:r>
              <a:rPr lang="en-US" dirty="0">
                <a:latin typeface="Helvetica"/>
                <a:cs typeface="Helvetica"/>
              </a:rPr>
              <a:t>— High resolution version supported</a:t>
            </a:r>
          </a:p>
          <a:p>
            <a:pPr lvl="1">
              <a:spcAft>
                <a:spcPts val="600"/>
              </a:spcAft>
              <a:defRPr/>
            </a:pPr>
            <a:r>
              <a:rPr lang="en-US" dirty="0">
                <a:latin typeface="Helvetica"/>
                <a:cs typeface="Helvetica"/>
              </a:rPr>
              <a:t>— Helium included</a:t>
            </a:r>
          </a:p>
          <a:p>
            <a:pPr lvl="1">
              <a:spcAft>
                <a:spcPts val="600"/>
              </a:spcAft>
              <a:defRPr/>
            </a:pPr>
            <a:r>
              <a:rPr lang="en-US" dirty="0">
                <a:latin typeface="Helvetica"/>
                <a:cs typeface="Helvetica"/>
              </a:rPr>
              <a:t>— Parallel Electrodynamics </a:t>
            </a:r>
          </a:p>
          <a:p>
            <a:pPr>
              <a:spcAft>
                <a:spcPts val="600"/>
              </a:spcAft>
              <a:defRPr/>
            </a:pPr>
            <a:r>
              <a:rPr lang="en-US" dirty="0">
                <a:latin typeface="Helvetica"/>
                <a:cs typeface="Helvetica"/>
              </a:rPr>
              <a:t>• Other key research developments include:</a:t>
            </a:r>
          </a:p>
          <a:p>
            <a:pPr lvl="1">
              <a:spcAft>
                <a:spcPts val="600"/>
              </a:spcAft>
              <a:defRPr/>
            </a:pPr>
            <a:r>
              <a:rPr lang="en-US" dirty="0">
                <a:latin typeface="Helvetica"/>
                <a:cs typeface="Helvetica"/>
              </a:rPr>
              <a:t>— Lower boundary conditions:</a:t>
            </a:r>
          </a:p>
          <a:p>
            <a:pPr lvl="1">
              <a:spcAft>
                <a:spcPts val="600"/>
              </a:spcAft>
              <a:defRPr/>
            </a:pPr>
            <a:r>
              <a:rPr lang="en-US" dirty="0">
                <a:latin typeface="Helvetica"/>
                <a:cs typeface="Helvetica"/>
              </a:rPr>
              <a:t>	Seasonal/spatial variation of zonal mean climatolgy (</a:t>
            </a:r>
            <a:r>
              <a:rPr lang="en-US" i="1" dirty="0">
                <a:latin typeface="Helvetica"/>
                <a:cs typeface="Helvetica"/>
              </a:rPr>
              <a:t>T</a:t>
            </a:r>
            <a:r>
              <a:rPr lang="en-US" dirty="0">
                <a:latin typeface="Helvetica"/>
                <a:cs typeface="Helvetica"/>
              </a:rPr>
              <a:t>, </a:t>
            </a:r>
            <a:r>
              <a:rPr lang="en-US" i="1" dirty="0">
                <a:latin typeface="Helvetica"/>
                <a:cs typeface="Helvetica"/>
              </a:rPr>
              <a:t>u</a:t>
            </a:r>
            <a:r>
              <a:rPr lang="en-US" dirty="0">
                <a:latin typeface="Helvetica"/>
                <a:cs typeface="Helvetica"/>
              </a:rPr>
              <a:t>, </a:t>
            </a:r>
            <a:r>
              <a:rPr lang="en-US" i="1" dirty="0">
                <a:latin typeface="Helvetica"/>
                <a:cs typeface="Helvetica"/>
              </a:rPr>
              <a:t>v</a:t>
            </a:r>
            <a:r>
              <a:rPr lang="en-US" dirty="0">
                <a:latin typeface="Helvetica"/>
                <a:cs typeface="Helvetica"/>
              </a:rPr>
              <a:t>, </a:t>
            </a:r>
            <a:r>
              <a:rPr lang="en-US" i="1" dirty="0">
                <a:latin typeface="Helvetica"/>
                <a:cs typeface="Helvetica"/>
              </a:rPr>
              <a:t>z</a:t>
            </a:r>
            <a:r>
              <a:rPr lang="en-US" i="1" baseline="-25000" dirty="0">
                <a:latin typeface="Helvetica"/>
                <a:cs typeface="Helvetica"/>
              </a:rPr>
              <a:t>g</a:t>
            </a:r>
            <a:r>
              <a:rPr lang="en-US" dirty="0">
                <a:latin typeface="Helvetica"/>
                <a:cs typeface="Helvetica"/>
              </a:rPr>
              <a:t>) </a:t>
            </a:r>
          </a:p>
          <a:p>
            <a:pPr lvl="1">
              <a:spcAft>
                <a:spcPts val="600"/>
              </a:spcAft>
              <a:defRPr/>
            </a:pPr>
            <a:r>
              <a:rPr lang="en-US" dirty="0">
                <a:latin typeface="Helvetica"/>
                <a:cs typeface="Helvetica"/>
              </a:rPr>
              <a:t>	Seasonal/spatial variation of lower boundary eddy diffusion</a:t>
            </a:r>
          </a:p>
          <a:p>
            <a:pPr marL="457200" lvl="2">
              <a:spcAft>
                <a:spcPts val="600"/>
              </a:spcAft>
              <a:defRPr/>
            </a:pPr>
            <a:r>
              <a:rPr lang="en-US" dirty="0">
                <a:latin typeface="Helvetica"/>
                <a:cs typeface="Helvetica"/>
              </a:rPr>
              <a:t>	Tidal forcing updates to GSWM and data-driven methods</a:t>
            </a:r>
          </a:p>
          <a:p>
            <a:pPr lvl="1">
              <a:spcAft>
                <a:spcPts val="600"/>
              </a:spcAft>
              <a:defRPr/>
            </a:pPr>
            <a:r>
              <a:rPr lang="en-US" dirty="0">
                <a:latin typeface="Helvetica"/>
                <a:cs typeface="Helvetica"/>
              </a:rPr>
              <a:t>— External forcing:</a:t>
            </a:r>
          </a:p>
          <a:p>
            <a:pPr lvl="1">
              <a:spcAft>
                <a:spcPts val="600"/>
              </a:spcAft>
              <a:defRPr/>
            </a:pPr>
            <a:r>
              <a:rPr lang="en-US" dirty="0">
                <a:latin typeface="Helvetica"/>
                <a:cs typeface="Helvetica"/>
              </a:rPr>
              <a:t>	Solar EUV from TIMED/SEE, SDO/EVE, and alternative proxies</a:t>
            </a:r>
          </a:p>
          <a:p>
            <a:pPr lvl="2">
              <a:spcAft>
                <a:spcPts val="600"/>
              </a:spcAft>
              <a:defRPr/>
            </a:pPr>
            <a:r>
              <a:rPr lang="en-US" dirty="0">
                <a:latin typeface="Helvetica"/>
                <a:cs typeface="Helvetica"/>
              </a:rPr>
              <a:t>New auroral precipitation specification based on GUVI data</a:t>
            </a:r>
          </a:p>
          <a:p>
            <a:pPr lvl="1">
              <a:spcAft>
                <a:spcPts val="600"/>
              </a:spcAft>
              <a:defRPr/>
            </a:pPr>
            <a:r>
              <a:rPr lang="en-US" dirty="0">
                <a:latin typeface="Helvetica"/>
                <a:cs typeface="Helvetica"/>
              </a:rPr>
              <a:t>— Continued development of the CMIT and LTR models</a:t>
            </a:r>
          </a:p>
          <a:p>
            <a:pPr lvl="1">
              <a:spcAft>
                <a:spcPts val="600"/>
              </a:spcAft>
              <a:defRPr/>
            </a:pPr>
            <a:r>
              <a:rPr lang="en-US" dirty="0">
                <a:latin typeface="Helvetica"/>
                <a:cs typeface="Helvetica"/>
              </a:rPr>
              <a:t>— High-altitude extension, including light ion species</a:t>
            </a:r>
          </a:p>
          <a:p>
            <a:pPr lvl="1">
              <a:spcAft>
                <a:spcPts val="600"/>
              </a:spcAft>
              <a:defRPr/>
            </a:pPr>
            <a:r>
              <a:rPr lang="en-US" dirty="0">
                <a:latin typeface="Helvetica"/>
                <a:cs typeface="Helvetica"/>
              </a:rPr>
              <a:t>— Plasmaspheric extension, and high-latitude outflow...</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Community Model at the Community Center</a:t>
            </a:r>
          </a:p>
        </p:txBody>
      </p:sp>
      <p:sp>
        <p:nvSpPr>
          <p:cNvPr id="3" name="Slide Number Placeholder 2"/>
          <p:cNvSpPr>
            <a:spLocks noGrp="1"/>
          </p:cNvSpPr>
          <p:nvPr>
            <p:ph type="sldNum" sz="quarter" idx="12"/>
          </p:nvPr>
        </p:nvSpPr>
        <p:spPr/>
        <p:txBody>
          <a:bodyPr/>
          <a:lstStyle/>
          <a:p>
            <a:fld id="{1FF428F8-ABD9-5045-A109-27A70F287689}" type="slidenum">
              <a:rPr lang="en-US"/>
              <a:pPr/>
              <a:t>15</a:t>
            </a:fld>
            <a:endParaRPr lang="en-US" sz="1200" dirty="0">
              <a:solidFill>
                <a:schemeClr val="tx1"/>
              </a:solidFill>
            </a:endParaRPr>
          </a:p>
        </p:txBody>
      </p:sp>
      <p:sp>
        <p:nvSpPr>
          <p:cNvPr id="4" name="TextBox 3"/>
          <p:cNvSpPr txBox="1"/>
          <p:nvPr/>
        </p:nvSpPr>
        <p:spPr>
          <a:xfrm>
            <a:off x="304800" y="796289"/>
            <a:ext cx="8839200" cy="5632312"/>
          </a:xfrm>
          <a:prstGeom prst="rect">
            <a:avLst/>
          </a:prstGeom>
          <a:noFill/>
        </p:spPr>
        <p:txBody>
          <a:bodyPr wrap="square" rtlCol="0">
            <a:spAutoFit/>
          </a:bodyPr>
          <a:lstStyle/>
          <a:p>
            <a:r>
              <a:rPr lang="en-US" dirty="0"/>
              <a:t>• To us, a community model means that scientific researchers can share the model results, run the model themselves, and/or participate in model development.</a:t>
            </a:r>
          </a:p>
          <a:p>
            <a:endParaRPr lang="en-US" dirty="0"/>
          </a:p>
          <a:p>
            <a:r>
              <a:rPr lang="en-US" i="1" dirty="0"/>
              <a:t>• The source code is available through an open-source academic research license.</a:t>
            </a:r>
          </a:p>
          <a:p>
            <a:pPr lvl="1"/>
            <a:r>
              <a:rPr lang="en-US" dirty="0"/>
              <a:t>Meaning, you can have the code, but you can’t sell it, and we request that you adhere to academic norms with regard to collaboration, collegiality, and citation.</a:t>
            </a:r>
          </a:p>
          <a:p>
            <a:endParaRPr lang="en-US" dirty="0"/>
          </a:p>
          <a:p>
            <a:r>
              <a:rPr lang="en-US" i="1" dirty="0"/>
              <a:t>• If you want to look at archived model results...</a:t>
            </a:r>
          </a:p>
          <a:p>
            <a:pPr lvl="1"/>
            <a:r>
              <a:rPr lang="en-US" dirty="0"/>
              <a:t>Available from the NCAR Data Portal at </a:t>
            </a:r>
            <a:r>
              <a:rPr lang="en-US" u="sng" dirty="0">
                <a:solidFill>
                  <a:srgbClr val="000080"/>
                </a:solidFill>
              </a:rPr>
              <a:t>http://cdp.ucar.edu</a:t>
            </a:r>
          </a:p>
          <a:p>
            <a:endParaRPr lang="en-US" i="1" dirty="0"/>
          </a:p>
          <a:p>
            <a:r>
              <a:rPr lang="en-US" i="1" dirty="0"/>
              <a:t>• If you want to do a particular model run...</a:t>
            </a:r>
          </a:p>
          <a:p>
            <a:pPr lvl="1"/>
            <a:r>
              <a:rPr lang="en-US" dirty="0"/>
              <a:t>Available through “runs on request” at CCMC</a:t>
            </a:r>
          </a:p>
          <a:p>
            <a:endParaRPr lang="en-US" dirty="0"/>
          </a:p>
          <a:p>
            <a:r>
              <a:rPr lang="en-US" i="1" dirty="0"/>
              <a:t>• If you want to run the model yourself...</a:t>
            </a:r>
          </a:p>
          <a:p>
            <a:pPr lvl="1"/>
            <a:r>
              <a:rPr lang="en-US" dirty="0"/>
              <a:t>Download, install, and run the model on your computer, or,</a:t>
            </a:r>
          </a:p>
          <a:p>
            <a:pPr lvl="2"/>
            <a:r>
              <a:rPr lang="en-US" dirty="0"/>
              <a:t>Obtain an account on HAO/NCAR computers and run it there</a:t>
            </a:r>
          </a:p>
          <a:p>
            <a:endParaRPr lang="en-US" dirty="0"/>
          </a:p>
          <a:p>
            <a:r>
              <a:rPr lang="en-US" i="1" dirty="0"/>
              <a:t>• If you want to participate in model development...</a:t>
            </a:r>
          </a:p>
          <a:p>
            <a:pPr lvl="1"/>
            <a:r>
              <a:rPr lang="en-US" dirty="0"/>
              <a:t>...give us a call</a:t>
            </a:r>
          </a:p>
          <a:p>
            <a:pPr lvl="2"/>
            <a:r>
              <a:rPr lang="en-US" dirty="0"/>
              <a:t>...come for a visit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User Guide, Documentation, Source Code...</a:t>
            </a:r>
          </a:p>
        </p:txBody>
      </p:sp>
      <p:sp>
        <p:nvSpPr>
          <p:cNvPr id="3" name="Slide Number Placeholder 2"/>
          <p:cNvSpPr>
            <a:spLocks noGrp="1"/>
          </p:cNvSpPr>
          <p:nvPr>
            <p:ph type="sldNum" sz="quarter" idx="12"/>
          </p:nvPr>
        </p:nvSpPr>
        <p:spPr/>
        <p:txBody>
          <a:bodyPr/>
          <a:lstStyle/>
          <a:p>
            <a:fld id="{1FF428F8-ABD9-5045-A109-27A70F287689}" type="slidenum">
              <a:rPr lang="en-US"/>
              <a:pPr/>
              <a:t>16</a:t>
            </a:fld>
            <a:endParaRPr lang="en-US" sz="1200" dirty="0">
              <a:solidFill>
                <a:schemeClr val="tx1"/>
              </a:solidFill>
            </a:endParaRPr>
          </a:p>
        </p:txBody>
      </p:sp>
      <p:sp>
        <p:nvSpPr>
          <p:cNvPr id="4" name="TextBox 3"/>
          <p:cNvSpPr txBox="1"/>
          <p:nvPr/>
        </p:nvSpPr>
        <p:spPr>
          <a:xfrm>
            <a:off x="457200" y="990600"/>
            <a:ext cx="8534400" cy="5078314"/>
          </a:xfrm>
          <a:prstGeom prst="rect">
            <a:avLst/>
          </a:prstGeom>
          <a:noFill/>
        </p:spPr>
        <p:txBody>
          <a:bodyPr wrap="square" rtlCol="0">
            <a:spAutoFit/>
          </a:bodyPr>
          <a:lstStyle/>
          <a:p>
            <a:r>
              <a:rPr lang="en-US" dirty="0"/>
              <a:t>Main page:</a:t>
            </a:r>
          </a:p>
          <a:p>
            <a:pPr lvl="1"/>
            <a:r>
              <a:rPr lang="en-US" u="sng" dirty="0">
                <a:solidFill>
                  <a:srgbClr val="000080"/>
                </a:solidFill>
              </a:rPr>
              <a:t>http://www.hao.ucar.edu/modeling/tgcm</a:t>
            </a:r>
          </a:p>
          <a:p>
            <a:endParaRPr lang="en-US" dirty="0"/>
          </a:p>
          <a:p>
            <a:endParaRPr lang="en-US" dirty="0"/>
          </a:p>
          <a:p>
            <a:r>
              <a:rPr lang="en-US" dirty="0"/>
              <a:t>User Guide:</a:t>
            </a:r>
          </a:p>
          <a:p>
            <a:pPr lvl="1"/>
            <a:r>
              <a:rPr lang="en-US" u="sng" dirty="0">
                <a:solidFill>
                  <a:srgbClr val="000080"/>
                </a:solidFill>
              </a:rPr>
              <a:t>http://www.hao.ucar.edu/modeling/tgcm/doc/userguide</a:t>
            </a:r>
          </a:p>
          <a:p>
            <a:pPr lvl="1"/>
            <a:endParaRPr lang="en-US" dirty="0"/>
          </a:p>
          <a:p>
            <a:pPr lvl="1"/>
            <a:endParaRPr lang="en-US" dirty="0"/>
          </a:p>
          <a:p>
            <a:r>
              <a:rPr lang="en-US" dirty="0"/>
              <a:t>Documentation:</a:t>
            </a:r>
          </a:p>
          <a:p>
            <a:pPr lvl="1"/>
            <a:r>
              <a:rPr lang="en-US" u="sng" dirty="0">
                <a:solidFill>
                  <a:srgbClr val="000080"/>
                </a:solidFill>
              </a:rPr>
              <a:t>http://www.hao.ucar.edu/modeling/tgcm/doc/description/model_description.pdf</a:t>
            </a:r>
          </a:p>
          <a:p>
            <a:pPr lvl="1"/>
            <a:endParaRPr lang="en-US" dirty="0"/>
          </a:p>
          <a:p>
            <a:endParaRPr lang="en-US" dirty="0"/>
          </a:p>
          <a:p>
            <a:r>
              <a:rPr lang="en-US" dirty="0"/>
              <a:t>Code Map:</a:t>
            </a:r>
            <a:endParaRPr lang="en-US" dirty="0">
              <a:solidFill>
                <a:srgbClr val="000080"/>
              </a:solidFill>
            </a:endParaRPr>
          </a:p>
          <a:p>
            <a:pPr lvl="1"/>
            <a:r>
              <a:rPr lang="en-US" u="sng" dirty="0">
                <a:solidFill>
                  <a:srgbClr val="000080"/>
                </a:solidFill>
              </a:rPr>
              <a:t>http://www.hao.ucar.edu/modeling/tgcm/download/files/tiegcm_codestruct.pdf</a:t>
            </a:r>
          </a:p>
          <a:p>
            <a:endParaRPr lang="en-US" dirty="0"/>
          </a:p>
          <a:p>
            <a:endParaRPr lang="en-US" dirty="0"/>
          </a:p>
          <a:p>
            <a:r>
              <a:rPr lang="en-US" dirty="0"/>
              <a:t>Post-Processors:</a:t>
            </a:r>
          </a:p>
          <a:p>
            <a:pPr lvl="1"/>
            <a:r>
              <a:rPr lang="en-US" u="sng" dirty="0">
                <a:solidFill>
                  <a:srgbClr val="000080"/>
                </a:solidFill>
              </a:rPr>
              <a:t>http://www.hao.ucar.edu/modeling/tgcm/doc/userguide/html/postproc.html</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Backup</a:t>
            </a:r>
          </a:p>
        </p:txBody>
      </p:sp>
      <p:sp>
        <p:nvSpPr>
          <p:cNvPr id="3" name="Slide Number Placeholder 2"/>
          <p:cNvSpPr>
            <a:spLocks noGrp="1"/>
          </p:cNvSpPr>
          <p:nvPr>
            <p:ph type="sldNum" sz="quarter" idx="12"/>
          </p:nvPr>
        </p:nvSpPr>
        <p:spPr/>
        <p:txBody>
          <a:bodyPr/>
          <a:lstStyle/>
          <a:p>
            <a:fld id="{1FF428F8-ABD9-5045-A109-27A70F287689}" type="slidenum">
              <a:rPr lang="en-US"/>
              <a:pPr/>
              <a:t>17</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971800" y="5786438"/>
            <a:ext cx="1676400" cy="385762"/>
          </a:xfrm>
          <a:prstGeom prst="rect">
            <a:avLst/>
          </a:prstGeom>
          <a:noFill/>
          <a:ln w="19050">
            <a:solidFill>
              <a:schemeClr val="tx1"/>
            </a:solidFill>
            <a:miter lim="800000"/>
            <a:headEnd/>
            <a:tailEnd/>
          </a:ln>
        </p:spPr>
        <p:txBody>
          <a:bodyPr>
            <a:prstTxWarp prst="textNoShape">
              <a:avLst/>
            </a:prstTxWarp>
            <a:spAutoFit/>
          </a:bodyPr>
          <a:lstStyle/>
          <a:p>
            <a:pPr algn="ctr">
              <a:spcBef>
                <a:spcPct val="50000"/>
              </a:spcBef>
            </a:pPr>
            <a:r>
              <a:rPr lang="en-US" b="1" dirty="0"/>
              <a:t>TIE-GCM</a:t>
            </a:r>
          </a:p>
        </p:txBody>
      </p:sp>
      <p:sp>
        <p:nvSpPr>
          <p:cNvPr id="2053" name="Text Box 5"/>
          <p:cNvSpPr txBox="1">
            <a:spLocks noChangeArrowheads="1"/>
          </p:cNvSpPr>
          <p:nvPr/>
        </p:nvSpPr>
        <p:spPr bwMode="auto">
          <a:xfrm>
            <a:off x="2971800" y="3805238"/>
            <a:ext cx="1676400" cy="385762"/>
          </a:xfrm>
          <a:prstGeom prst="rect">
            <a:avLst/>
          </a:prstGeom>
          <a:noFill/>
          <a:ln w="19050">
            <a:solidFill>
              <a:schemeClr val="tx1"/>
            </a:solidFill>
            <a:miter lim="800000"/>
            <a:headEnd/>
            <a:tailEnd/>
          </a:ln>
        </p:spPr>
        <p:txBody>
          <a:bodyPr>
            <a:prstTxWarp prst="textNoShape">
              <a:avLst/>
            </a:prstTxWarp>
            <a:spAutoFit/>
          </a:bodyPr>
          <a:lstStyle/>
          <a:p>
            <a:pPr algn="ctr">
              <a:spcBef>
                <a:spcPct val="50000"/>
              </a:spcBef>
            </a:pPr>
            <a:r>
              <a:rPr lang="en-US" b="1" dirty="0"/>
              <a:t>LFM</a:t>
            </a:r>
          </a:p>
        </p:txBody>
      </p:sp>
      <p:sp>
        <p:nvSpPr>
          <p:cNvPr id="2054" name="Text Box 6"/>
          <p:cNvSpPr txBox="1">
            <a:spLocks noChangeArrowheads="1"/>
          </p:cNvSpPr>
          <p:nvPr/>
        </p:nvSpPr>
        <p:spPr bwMode="auto">
          <a:xfrm>
            <a:off x="4343400" y="2173069"/>
            <a:ext cx="1981200" cy="646331"/>
          </a:xfrm>
          <a:prstGeom prst="rect">
            <a:avLst/>
          </a:prstGeom>
          <a:noFill/>
          <a:ln w="12700">
            <a:solidFill>
              <a:schemeClr val="tx1"/>
            </a:solidFill>
            <a:miter lim="800000"/>
            <a:headEnd/>
            <a:tailEnd/>
          </a:ln>
        </p:spPr>
        <p:txBody>
          <a:bodyPr wrap="square">
            <a:prstTxWarp prst="textNoShape">
              <a:avLst/>
            </a:prstTxWarp>
            <a:spAutoFit/>
          </a:bodyPr>
          <a:lstStyle/>
          <a:p>
            <a:pPr algn="ctr">
              <a:spcBef>
                <a:spcPct val="50000"/>
              </a:spcBef>
            </a:pPr>
            <a:r>
              <a:rPr lang="en-US" dirty="0"/>
              <a:t>Solar Wind / IMF </a:t>
            </a:r>
            <a:r>
              <a:rPr lang="en-US" b="1" dirty="0"/>
              <a:t>B</a:t>
            </a:r>
            <a:r>
              <a:rPr lang="en-US" dirty="0"/>
              <a:t>, </a:t>
            </a:r>
            <a:r>
              <a:rPr lang="en-US" b="1" dirty="0"/>
              <a:t>v</a:t>
            </a:r>
            <a:r>
              <a:rPr lang="en-US" dirty="0"/>
              <a:t>, </a:t>
            </a:r>
            <a:r>
              <a:rPr lang="en-US" dirty="0">
                <a:latin typeface="Symbol" charset="2"/>
                <a:sym typeface="Symbol" charset="2"/>
              </a:rPr>
              <a:t></a:t>
            </a:r>
            <a:endParaRPr lang="en-US" dirty="0"/>
          </a:p>
        </p:txBody>
      </p:sp>
      <p:sp>
        <p:nvSpPr>
          <p:cNvPr id="2055" name="Text Box 7"/>
          <p:cNvSpPr txBox="1">
            <a:spLocks noChangeArrowheads="1"/>
          </p:cNvSpPr>
          <p:nvPr/>
        </p:nvSpPr>
        <p:spPr bwMode="auto">
          <a:xfrm>
            <a:off x="6781800" y="2279650"/>
            <a:ext cx="6096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Kp</a:t>
            </a:r>
          </a:p>
        </p:txBody>
      </p:sp>
      <p:sp>
        <p:nvSpPr>
          <p:cNvPr id="2056" name="Text Box 8"/>
          <p:cNvSpPr txBox="1">
            <a:spLocks noChangeArrowheads="1"/>
          </p:cNvSpPr>
          <p:nvPr/>
        </p:nvSpPr>
        <p:spPr bwMode="auto">
          <a:xfrm>
            <a:off x="457200" y="1220787"/>
            <a:ext cx="9906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F</a:t>
            </a:r>
            <a:r>
              <a:rPr lang="en-US" baseline="-25000" dirty="0"/>
              <a:t>10.7</a:t>
            </a:r>
            <a:endParaRPr lang="en-US" dirty="0"/>
          </a:p>
        </p:txBody>
      </p:sp>
      <p:sp>
        <p:nvSpPr>
          <p:cNvPr id="2057" name="Text Box 9"/>
          <p:cNvSpPr txBox="1">
            <a:spLocks noChangeArrowheads="1"/>
          </p:cNvSpPr>
          <p:nvPr/>
        </p:nvSpPr>
        <p:spPr bwMode="auto">
          <a:xfrm>
            <a:off x="2133600" y="2165350"/>
            <a:ext cx="1676400" cy="654050"/>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Solar EUV Measurement</a:t>
            </a:r>
          </a:p>
        </p:txBody>
      </p:sp>
      <p:sp>
        <p:nvSpPr>
          <p:cNvPr id="2058" name="Text Box 10"/>
          <p:cNvSpPr txBox="1">
            <a:spLocks noChangeArrowheads="1"/>
          </p:cNvSpPr>
          <p:nvPr/>
        </p:nvSpPr>
        <p:spPr bwMode="auto">
          <a:xfrm>
            <a:off x="49530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Weimer</a:t>
            </a:r>
          </a:p>
        </p:txBody>
      </p:sp>
      <p:sp>
        <p:nvSpPr>
          <p:cNvPr id="2059" name="Text Box 11"/>
          <p:cNvSpPr txBox="1">
            <a:spLocks noChangeArrowheads="1"/>
          </p:cNvSpPr>
          <p:nvPr/>
        </p:nvSpPr>
        <p:spPr bwMode="auto">
          <a:xfrm>
            <a:off x="62484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Heelis</a:t>
            </a:r>
          </a:p>
        </p:txBody>
      </p:sp>
      <p:sp>
        <p:nvSpPr>
          <p:cNvPr id="2060" name="Line 12"/>
          <p:cNvSpPr>
            <a:spLocks noChangeShapeType="1"/>
          </p:cNvSpPr>
          <p:nvPr/>
        </p:nvSpPr>
        <p:spPr bwMode="auto">
          <a:xfrm>
            <a:off x="2438400" y="2819400"/>
            <a:ext cx="533400" cy="29654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1" name="Line 13"/>
          <p:cNvSpPr>
            <a:spLocks noChangeShapeType="1"/>
          </p:cNvSpPr>
          <p:nvPr/>
        </p:nvSpPr>
        <p:spPr bwMode="auto">
          <a:xfrm>
            <a:off x="990600" y="2819400"/>
            <a:ext cx="1981200" cy="29718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2" name="Line 14"/>
          <p:cNvSpPr>
            <a:spLocks noChangeShapeType="1"/>
          </p:cNvSpPr>
          <p:nvPr/>
        </p:nvSpPr>
        <p:spPr bwMode="auto">
          <a:xfrm flipH="1">
            <a:off x="3810000" y="2819400"/>
            <a:ext cx="1524000" cy="990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3" name="Line 15"/>
          <p:cNvSpPr>
            <a:spLocks noChangeShapeType="1"/>
          </p:cNvSpPr>
          <p:nvPr/>
        </p:nvSpPr>
        <p:spPr bwMode="auto">
          <a:xfrm flipH="1">
            <a:off x="5334000" y="2819400"/>
            <a:ext cx="0" cy="9842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4" name="Line 16"/>
          <p:cNvSpPr>
            <a:spLocks noChangeShapeType="1"/>
          </p:cNvSpPr>
          <p:nvPr/>
        </p:nvSpPr>
        <p:spPr bwMode="auto">
          <a:xfrm flipH="1">
            <a:off x="6781800" y="2667000"/>
            <a:ext cx="304800" cy="11366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5" name="Line 17"/>
          <p:cNvSpPr>
            <a:spLocks noChangeShapeType="1"/>
          </p:cNvSpPr>
          <p:nvPr/>
        </p:nvSpPr>
        <p:spPr bwMode="auto">
          <a:xfrm flipH="1">
            <a:off x="4648200" y="4191000"/>
            <a:ext cx="685800" cy="16002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6" name="Line 18"/>
          <p:cNvSpPr>
            <a:spLocks noChangeShapeType="1"/>
          </p:cNvSpPr>
          <p:nvPr/>
        </p:nvSpPr>
        <p:spPr bwMode="auto">
          <a:xfrm flipH="1">
            <a:off x="4648200" y="4191000"/>
            <a:ext cx="2133600" cy="15938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7" name="Line 19"/>
          <p:cNvSpPr>
            <a:spLocks noChangeShapeType="1"/>
          </p:cNvSpPr>
          <p:nvPr/>
        </p:nvSpPr>
        <p:spPr bwMode="auto">
          <a:xfrm>
            <a:off x="3810000" y="4184650"/>
            <a:ext cx="0" cy="5334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068" name="Text Box 20"/>
          <p:cNvSpPr txBox="1">
            <a:spLocks noChangeArrowheads="1"/>
          </p:cNvSpPr>
          <p:nvPr/>
        </p:nvSpPr>
        <p:spPr bwMode="auto">
          <a:xfrm>
            <a:off x="3352800" y="4719638"/>
            <a:ext cx="914400" cy="385762"/>
          </a:xfrm>
          <a:prstGeom prst="rect">
            <a:avLst/>
          </a:prstGeom>
          <a:noFill/>
          <a:ln w="19050">
            <a:solidFill>
              <a:schemeClr val="tx1"/>
            </a:solidFill>
            <a:miter lim="800000"/>
            <a:headEnd/>
            <a:tailEnd/>
          </a:ln>
        </p:spPr>
        <p:txBody>
          <a:bodyPr>
            <a:prstTxWarp prst="textNoShape">
              <a:avLst/>
            </a:prstTxWarp>
            <a:spAutoFit/>
          </a:bodyPr>
          <a:lstStyle/>
          <a:p>
            <a:pPr algn="ctr">
              <a:spcBef>
                <a:spcPct val="50000"/>
              </a:spcBef>
            </a:pPr>
            <a:r>
              <a:rPr lang="en-US" b="1" dirty="0"/>
              <a:t>MIX</a:t>
            </a:r>
          </a:p>
        </p:txBody>
      </p:sp>
      <p:sp>
        <p:nvSpPr>
          <p:cNvPr id="2069" name="Line 21"/>
          <p:cNvSpPr>
            <a:spLocks noChangeShapeType="1"/>
          </p:cNvSpPr>
          <p:nvPr/>
        </p:nvSpPr>
        <p:spPr bwMode="auto">
          <a:xfrm>
            <a:off x="3810000" y="5099050"/>
            <a:ext cx="0" cy="6858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076" name="Text Box 28"/>
          <p:cNvSpPr txBox="1">
            <a:spLocks noChangeArrowheads="1"/>
          </p:cNvSpPr>
          <p:nvPr/>
        </p:nvSpPr>
        <p:spPr bwMode="auto">
          <a:xfrm>
            <a:off x="152400" y="2165350"/>
            <a:ext cx="1676400" cy="654050"/>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Solar EUV Proxy Model</a:t>
            </a:r>
          </a:p>
        </p:txBody>
      </p:sp>
      <p:sp>
        <p:nvSpPr>
          <p:cNvPr id="2077" name="Line 29"/>
          <p:cNvSpPr>
            <a:spLocks noChangeShapeType="1"/>
          </p:cNvSpPr>
          <p:nvPr/>
        </p:nvSpPr>
        <p:spPr bwMode="auto">
          <a:xfrm>
            <a:off x="990600" y="1600200"/>
            <a:ext cx="0" cy="5397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78" name="Text Box 30"/>
          <p:cNvSpPr txBox="1">
            <a:spLocks noChangeArrowheads="1"/>
          </p:cNvSpPr>
          <p:nvPr/>
        </p:nvSpPr>
        <p:spPr bwMode="auto">
          <a:xfrm>
            <a:off x="75438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AMIE</a:t>
            </a:r>
          </a:p>
        </p:txBody>
      </p:sp>
      <p:sp>
        <p:nvSpPr>
          <p:cNvPr id="2079" name="Line 31"/>
          <p:cNvSpPr>
            <a:spLocks noChangeShapeType="1"/>
          </p:cNvSpPr>
          <p:nvPr/>
        </p:nvSpPr>
        <p:spPr bwMode="auto">
          <a:xfrm flipH="1">
            <a:off x="4648200" y="4191000"/>
            <a:ext cx="3505200" cy="15938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8" name="Title 27"/>
          <p:cNvSpPr>
            <a:spLocks noGrp="1"/>
          </p:cNvSpPr>
          <p:nvPr>
            <p:ph type="title"/>
          </p:nvPr>
        </p:nvSpPr>
        <p:spPr/>
        <p:txBody>
          <a:bodyPr/>
          <a:lstStyle/>
          <a:p>
            <a:r>
              <a:rPr lang="en-US" dirty="0"/>
              <a:t>TIE-GCM “Extraterrestrial” Inputs and Options</a:t>
            </a:r>
          </a:p>
        </p:txBody>
      </p:sp>
      <p:sp>
        <p:nvSpPr>
          <p:cNvPr id="29" name="Slide Number Placeholder 4"/>
          <p:cNvSpPr>
            <a:spLocks noGrp="1"/>
          </p:cNvSpPr>
          <p:nvPr>
            <p:ph type="sldNum" sz="quarter" idx="12"/>
          </p:nvPr>
        </p:nvSpPr>
        <p:spPr>
          <a:xfrm>
            <a:off x="7239000" y="6553200"/>
            <a:ext cx="1905000" cy="304800"/>
          </a:xfrm>
        </p:spPr>
        <p:txBody>
          <a:bodyPr/>
          <a:lstStyle/>
          <a:p>
            <a:fld id="{D908A462-1DEB-3345-89F2-34149C9E601F}" type="slidenum">
              <a:rPr lang="en-US"/>
              <a:pPr/>
              <a:t>18</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971800" y="5786438"/>
            <a:ext cx="1676400" cy="369332"/>
          </a:xfrm>
          <a:prstGeom prst="rect">
            <a:avLst/>
          </a:prstGeom>
          <a:noFill/>
          <a:ln w="19050">
            <a:solidFill>
              <a:srgbClr val="FF0000"/>
            </a:solidFill>
            <a:miter lim="800000"/>
            <a:headEnd/>
            <a:tailEnd/>
          </a:ln>
        </p:spPr>
        <p:txBody>
          <a:bodyPr>
            <a:prstTxWarp prst="textNoShape">
              <a:avLst/>
            </a:prstTxWarp>
            <a:spAutoFit/>
          </a:bodyPr>
          <a:lstStyle/>
          <a:p>
            <a:pPr algn="ctr">
              <a:spcBef>
                <a:spcPct val="50000"/>
              </a:spcBef>
            </a:pPr>
            <a:r>
              <a:rPr lang="en-US" b="1" dirty="0">
                <a:solidFill>
                  <a:srgbClr val="FF0000"/>
                </a:solidFill>
              </a:rPr>
              <a:t>TIE-GCM</a:t>
            </a:r>
          </a:p>
        </p:txBody>
      </p:sp>
      <p:sp>
        <p:nvSpPr>
          <p:cNvPr id="2053" name="Text Box 5"/>
          <p:cNvSpPr txBox="1">
            <a:spLocks noChangeArrowheads="1"/>
          </p:cNvSpPr>
          <p:nvPr/>
        </p:nvSpPr>
        <p:spPr bwMode="auto">
          <a:xfrm>
            <a:off x="2971800" y="3805238"/>
            <a:ext cx="1676400" cy="385762"/>
          </a:xfrm>
          <a:prstGeom prst="rect">
            <a:avLst/>
          </a:prstGeom>
          <a:noFill/>
          <a:ln w="19050">
            <a:solidFill>
              <a:schemeClr val="tx1"/>
            </a:solidFill>
            <a:miter lim="800000"/>
            <a:headEnd/>
            <a:tailEnd/>
          </a:ln>
        </p:spPr>
        <p:txBody>
          <a:bodyPr>
            <a:prstTxWarp prst="textNoShape">
              <a:avLst/>
            </a:prstTxWarp>
            <a:spAutoFit/>
          </a:bodyPr>
          <a:lstStyle/>
          <a:p>
            <a:pPr algn="ctr">
              <a:spcBef>
                <a:spcPct val="50000"/>
              </a:spcBef>
            </a:pPr>
            <a:r>
              <a:rPr lang="en-US" b="1" dirty="0"/>
              <a:t>LFM</a:t>
            </a:r>
          </a:p>
        </p:txBody>
      </p:sp>
      <p:sp>
        <p:nvSpPr>
          <p:cNvPr id="2054" name="Text Box 6"/>
          <p:cNvSpPr txBox="1">
            <a:spLocks noChangeArrowheads="1"/>
          </p:cNvSpPr>
          <p:nvPr/>
        </p:nvSpPr>
        <p:spPr bwMode="auto">
          <a:xfrm>
            <a:off x="4343400" y="2173069"/>
            <a:ext cx="1981200" cy="646331"/>
          </a:xfrm>
          <a:prstGeom prst="rect">
            <a:avLst/>
          </a:prstGeom>
          <a:noFill/>
          <a:ln w="12700">
            <a:solidFill>
              <a:schemeClr val="tx1"/>
            </a:solidFill>
            <a:miter lim="800000"/>
            <a:headEnd/>
            <a:tailEnd/>
          </a:ln>
        </p:spPr>
        <p:txBody>
          <a:bodyPr wrap="square">
            <a:prstTxWarp prst="textNoShape">
              <a:avLst/>
            </a:prstTxWarp>
            <a:spAutoFit/>
          </a:bodyPr>
          <a:lstStyle/>
          <a:p>
            <a:pPr algn="ctr">
              <a:spcBef>
                <a:spcPct val="50000"/>
              </a:spcBef>
            </a:pPr>
            <a:r>
              <a:rPr lang="en-US" dirty="0"/>
              <a:t>Solar Wind / IMF </a:t>
            </a:r>
            <a:r>
              <a:rPr lang="en-US" b="1" dirty="0"/>
              <a:t>B</a:t>
            </a:r>
            <a:r>
              <a:rPr lang="en-US" dirty="0"/>
              <a:t>, </a:t>
            </a:r>
            <a:r>
              <a:rPr lang="en-US" b="1" dirty="0"/>
              <a:t>v</a:t>
            </a:r>
            <a:r>
              <a:rPr lang="en-US" dirty="0"/>
              <a:t>, </a:t>
            </a:r>
            <a:r>
              <a:rPr lang="en-US" dirty="0">
                <a:latin typeface="Symbol" charset="2"/>
                <a:sym typeface="Symbol" charset="2"/>
              </a:rPr>
              <a:t></a:t>
            </a:r>
            <a:endParaRPr lang="en-US" dirty="0"/>
          </a:p>
        </p:txBody>
      </p:sp>
      <p:sp>
        <p:nvSpPr>
          <p:cNvPr id="2055" name="Text Box 7"/>
          <p:cNvSpPr txBox="1">
            <a:spLocks noChangeArrowheads="1"/>
          </p:cNvSpPr>
          <p:nvPr/>
        </p:nvSpPr>
        <p:spPr bwMode="auto">
          <a:xfrm>
            <a:off x="6781800" y="2279650"/>
            <a:ext cx="609600" cy="379413"/>
          </a:xfrm>
          <a:prstGeom prst="rect">
            <a:avLst/>
          </a:prstGeom>
          <a:noFill/>
          <a:ln w="12700">
            <a:solidFill>
              <a:srgbClr val="FF0000"/>
            </a:solidFill>
            <a:miter lim="800000"/>
            <a:headEnd/>
            <a:tailEnd/>
          </a:ln>
        </p:spPr>
        <p:txBody>
          <a:bodyPr>
            <a:prstTxWarp prst="textNoShape">
              <a:avLst/>
            </a:prstTxWarp>
            <a:spAutoFit/>
          </a:bodyPr>
          <a:lstStyle/>
          <a:p>
            <a:pPr algn="ctr">
              <a:spcBef>
                <a:spcPct val="50000"/>
              </a:spcBef>
            </a:pPr>
            <a:r>
              <a:rPr lang="en-US" dirty="0">
                <a:solidFill>
                  <a:srgbClr val="FF0000"/>
                </a:solidFill>
              </a:rPr>
              <a:t>Kp</a:t>
            </a:r>
          </a:p>
        </p:txBody>
      </p:sp>
      <p:sp>
        <p:nvSpPr>
          <p:cNvPr id="2056" name="Text Box 8"/>
          <p:cNvSpPr txBox="1">
            <a:spLocks noChangeArrowheads="1"/>
          </p:cNvSpPr>
          <p:nvPr/>
        </p:nvSpPr>
        <p:spPr bwMode="auto">
          <a:xfrm>
            <a:off x="457200" y="1220787"/>
            <a:ext cx="990600" cy="379413"/>
          </a:xfrm>
          <a:prstGeom prst="rect">
            <a:avLst/>
          </a:prstGeom>
          <a:noFill/>
          <a:ln w="12700">
            <a:solidFill>
              <a:srgbClr val="FF0000"/>
            </a:solidFill>
            <a:miter lim="800000"/>
            <a:headEnd/>
            <a:tailEnd/>
          </a:ln>
        </p:spPr>
        <p:txBody>
          <a:bodyPr>
            <a:prstTxWarp prst="textNoShape">
              <a:avLst/>
            </a:prstTxWarp>
            <a:spAutoFit/>
          </a:bodyPr>
          <a:lstStyle/>
          <a:p>
            <a:pPr algn="ctr">
              <a:spcBef>
                <a:spcPct val="50000"/>
              </a:spcBef>
            </a:pPr>
            <a:r>
              <a:rPr lang="en-US" dirty="0">
                <a:solidFill>
                  <a:srgbClr val="FF0000"/>
                </a:solidFill>
              </a:rPr>
              <a:t>F</a:t>
            </a:r>
            <a:r>
              <a:rPr lang="en-US" baseline="-25000" dirty="0">
                <a:solidFill>
                  <a:srgbClr val="FF0000"/>
                </a:solidFill>
              </a:rPr>
              <a:t>10.7</a:t>
            </a:r>
            <a:endParaRPr lang="en-US" dirty="0">
              <a:solidFill>
                <a:srgbClr val="FF0000"/>
              </a:solidFill>
            </a:endParaRPr>
          </a:p>
        </p:txBody>
      </p:sp>
      <p:sp>
        <p:nvSpPr>
          <p:cNvPr id="2057" name="Text Box 9"/>
          <p:cNvSpPr txBox="1">
            <a:spLocks noChangeArrowheads="1"/>
          </p:cNvSpPr>
          <p:nvPr/>
        </p:nvSpPr>
        <p:spPr bwMode="auto">
          <a:xfrm>
            <a:off x="2133600" y="2165350"/>
            <a:ext cx="1676400" cy="654050"/>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Solar EUV Measurement</a:t>
            </a:r>
          </a:p>
        </p:txBody>
      </p:sp>
      <p:sp>
        <p:nvSpPr>
          <p:cNvPr id="2058" name="Text Box 10"/>
          <p:cNvSpPr txBox="1">
            <a:spLocks noChangeArrowheads="1"/>
          </p:cNvSpPr>
          <p:nvPr/>
        </p:nvSpPr>
        <p:spPr bwMode="auto">
          <a:xfrm>
            <a:off x="49530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Weimer</a:t>
            </a:r>
          </a:p>
        </p:txBody>
      </p:sp>
      <p:sp>
        <p:nvSpPr>
          <p:cNvPr id="2059" name="Text Box 11"/>
          <p:cNvSpPr txBox="1">
            <a:spLocks noChangeArrowheads="1"/>
          </p:cNvSpPr>
          <p:nvPr/>
        </p:nvSpPr>
        <p:spPr bwMode="auto">
          <a:xfrm>
            <a:off x="6248400" y="3810000"/>
            <a:ext cx="1066800" cy="379413"/>
          </a:xfrm>
          <a:prstGeom prst="rect">
            <a:avLst/>
          </a:prstGeom>
          <a:noFill/>
          <a:ln w="12700">
            <a:solidFill>
              <a:srgbClr val="FF0000"/>
            </a:solidFill>
            <a:miter lim="800000"/>
            <a:headEnd/>
            <a:tailEnd/>
          </a:ln>
        </p:spPr>
        <p:txBody>
          <a:bodyPr>
            <a:prstTxWarp prst="textNoShape">
              <a:avLst/>
            </a:prstTxWarp>
            <a:spAutoFit/>
          </a:bodyPr>
          <a:lstStyle/>
          <a:p>
            <a:pPr algn="ctr">
              <a:spcBef>
                <a:spcPct val="50000"/>
              </a:spcBef>
            </a:pPr>
            <a:r>
              <a:rPr lang="en-US" dirty="0">
                <a:solidFill>
                  <a:srgbClr val="FF0000"/>
                </a:solidFill>
              </a:rPr>
              <a:t>Heelis</a:t>
            </a:r>
          </a:p>
        </p:txBody>
      </p:sp>
      <p:sp>
        <p:nvSpPr>
          <p:cNvPr id="2060" name="Line 12"/>
          <p:cNvSpPr>
            <a:spLocks noChangeShapeType="1"/>
          </p:cNvSpPr>
          <p:nvPr/>
        </p:nvSpPr>
        <p:spPr bwMode="auto">
          <a:xfrm>
            <a:off x="2438400" y="2819400"/>
            <a:ext cx="533400" cy="29654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1" name="Line 13"/>
          <p:cNvSpPr>
            <a:spLocks noChangeShapeType="1"/>
          </p:cNvSpPr>
          <p:nvPr/>
        </p:nvSpPr>
        <p:spPr bwMode="auto">
          <a:xfrm>
            <a:off x="990600" y="2819400"/>
            <a:ext cx="1981200" cy="2971800"/>
          </a:xfrm>
          <a:prstGeom prst="line">
            <a:avLst/>
          </a:prstGeom>
          <a:noFill/>
          <a:ln w="12700">
            <a:solidFill>
              <a:srgbClr val="FF0000"/>
            </a:solidFill>
            <a:round/>
            <a:headEnd/>
            <a:tailEnd type="triangle" w="med" len="med"/>
          </a:ln>
        </p:spPr>
        <p:txBody>
          <a:bodyPr wrap="none" anchor="ctr">
            <a:prstTxWarp prst="textNoShape">
              <a:avLst/>
            </a:prstTxWarp>
          </a:bodyPr>
          <a:lstStyle/>
          <a:p>
            <a:endParaRPr lang="en-US" dirty="0">
              <a:solidFill>
                <a:srgbClr val="FF0000"/>
              </a:solidFill>
            </a:endParaRPr>
          </a:p>
        </p:txBody>
      </p:sp>
      <p:sp>
        <p:nvSpPr>
          <p:cNvPr id="2062" name="Line 14"/>
          <p:cNvSpPr>
            <a:spLocks noChangeShapeType="1"/>
          </p:cNvSpPr>
          <p:nvPr/>
        </p:nvSpPr>
        <p:spPr bwMode="auto">
          <a:xfrm flipH="1">
            <a:off x="3810000" y="2819400"/>
            <a:ext cx="1524000" cy="990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3" name="Line 15"/>
          <p:cNvSpPr>
            <a:spLocks noChangeShapeType="1"/>
          </p:cNvSpPr>
          <p:nvPr/>
        </p:nvSpPr>
        <p:spPr bwMode="auto">
          <a:xfrm flipH="1">
            <a:off x="5334000" y="2819400"/>
            <a:ext cx="0" cy="9842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4" name="Line 16"/>
          <p:cNvSpPr>
            <a:spLocks noChangeShapeType="1"/>
          </p:cNvSpPr>
          <p:nvPr/>
        </p:nvSpPr>
        <p:spPr bwMode="auto">
          <a:xfrm flipH="1">
            <a:off x="6781800" y="2667000"/>
            <a:ext cx="304800" cy="1136650"/>
          </a:xfrm>
          <a:prstGeom prst="line">
            <a:avLst/>
          </a:prstGeom>
          <a:noFill/>
          <a:ln w="12700">
            <a:solidFill>
              <a:srgbClr val="FF0000"/>
            </a:solidFill>
            <a:round/>
            <a:headEnd/>
            <a:tailEnd type="triangle" w="med" len="med"/>
          </a:ln>
        </p:spPr>
        <p:txBody>
          <a:bodyPr wrap="none" anchor="ctr">
            <a:prstTxWarp prst="textNoShape">
              <a:avLst/>
            </a:prstTxWarp>
          </a:bodyPr>
          <a:lstStyle/>
          <a:p>
            <a:endParaRPr lang="en-US" dirty="0">
              <a:solidFill>
                <a:srgbClr val="FF0000"/>
              </a:solidFill>
            </a:endParaRPr>
          </a:p>
        </p:txBody>
      </p:sp>
      <p:sp>
        <p:nvSpPr>
          <p:cNvPr id="2065" name="Line 17"/>
          <p:cNvSpPr>
            <a:spLocks noChangeShapeType="1"/>
          </p:cNvSpPr>
          <p:nvPr/>
        </p:nvSpPr>
        <p:spPr bwMode="auto">
          <a:xfrm flipH="1">
            <a:off x="4648200" y="4191000"/>
            <a:ext cx="685800" cy="16002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6" name="Line 18"/>
          <p:cNvSpPr>
            <a:spLocks noChangeShapeType="1"/>
          </p:cNvSpPr>
          <p:nvPr/>
        </p:nvSpPr>
        <p:spPr bwMode="auto">
          <a:xfrm flipH="1">
            <a:off x="4648200" y="4191000"/>
            <a:ext cx="2133600" cy="1593850"/>
          </a:xfrm>
          <a:prstGeom prst="line">
            <a:avLst/>
          </a:prstGeom>
          <a:noFill/>
          <a:ln w="12700">
            <a:solidFill>
              <a:srgbClr val="FF0000"/>
            </a:solidFill>
            <a:round/>
            <a:headEnd/>
            <a:tailEnd type="triangle" w="med" len="med"/>
          </a:ln>
        </p:spPr>
        <p:txBody>
          <a:bodyPr wrap="none" anchor="ctr">
            <a:prstTxWarp prst="textNoShape">
              <a:avLst/>
            </a:prstTxWarp>
          </a:bodyPr>
          <a:lstStyle/>
          <a:p>
            <a:endParaRPr lang="en-US" dirty="0">
              <a:solidFill>
                <a:srgbClr val="FF0000"/>
              </a:solidFill>
            </a:endParaRPr>
          </a:p>
        </p:txBody>
      </p:sp>
      <p:sp>
        <p:nvSpPr>
          <p:cNvPr id="2067" name="Line 19"/>
          <p:cNvSpPr>
            <a:spLocks noChangeShapeType="1"/>
          </p:cNvSpPr>
          <p:nvPr/>
        </p:nvSpPr>
        <p:spPr bwMode="auto">
          <a:xfrm>
            <a:off x="3810000" y="4184650"/>
            <a:ext cx="0" cy="5334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068" name="Text Box 20"/>
          <p:cNvSpPr txBox="1">
            <a:spLocks noChangeArrowheads="1"/>
          </p:cNvSpPr>
          <p:nvPr/>
        </p:nvSpPr>
        <p:spPr bwMode="auto">
          <a:xfrm>
            <a:off x="3352800" y="4719638"/>
            <a:ext cx="914400" cy="385762"/>
          </a:xfrm>
          <a:prstGeom prst="rect">
            <a:avLst/>
          </a:prstGeom>
          <a:noFill/>
          <a:ln w="19050">
            <a:solidFill>
              <a:schemeClr val="tx1"/>
            </a:solidFill>
            <a:miter lim="800000"/>
            <a:headEnd/>
            <a:tailEnd/>
          </a:ln>
        </p:spPr>
        <p:txBody>
          <a:bodyPr>
            <a:prstTxWarp prst="textNoShape">
              <a:avLst/>
            </a:prstTxWarp>
            <a:spAutoFit/>
          </a:bodyPr>
          <a:lstStyle/>
          <a:p>
            <a:pPr algn="ctr">
              <a:spcBef>
                <a:spcPct val="50000"/>
              </a:spcBef>
            </a:pPr>
            <a:r>
              <a:rPr lang="en-US" b="1" dirty="0"/>
              <a:t>MIX</a:t>
            </a:r>
          </a:p>
        </p:txBody>
      </p:sp>
      <p:sp>
        <p:nvSpPr>
          <p:cNvPr id="2069" name="Line 21"/>
          <p:cNvSpPr>
            <a:spLocks noChangeShapeType="1"/>
          </p:cNvSpPr>
          <p:nvPr/>
        </p:nvSpPr>
        <p:spPr bwMode="auto">
          <a:xfrm>
            <a:off x="3810000" y="5099050"/>
            <a:ext cx="0" cy="6858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076" name="Text Box 28"/>
          <p:cNvSpPr txBox="1">
            <a:spLocks noChangeArrowheads="1"/>
          </p:cNvSpPr>
          <p:nvPr/>
        </p:nvSpPr>
        <p:spPr bwMode="auto">
          <a:xfrm>
            <a:off x="152400" y="2165350"/>
            <a:ext cx="1676400" cy="654050"/>
          </a:xfrm>
          <a:prstGeom prst="rect">
            <a:avLst/>
          </a:prstGeom>
          <a:noFill/>
          <a:ln w="12700">
            <a:solidFill>
              <a:srgbClr val="FF0000"/>
            </a:solidFill>
            <a:miter lim="800000"/>
            <a:headEnd/>
            <a:tailEnd/>
          </a:ln>
        </p:spPr>
        <p:txBody>
          <a:bodyPr>
            <a:prstTxWarp prst="textNoShape">
              <a:avLst/>
            </a:prstTxWarp>
            <a:spAutoFit/>
          </a:bodyPr>
          <a:lstStyle/>
          <a:p>
            <a:pPr algn="ctr">
              <a:spcBef>
                <a:spcPct val="50000"/>
              </a:spcBef>
            </a:pPr>
            <a:r>
              <a:rPr lang="en-US" dirty="0">
                <a:solidFill>
                  <a:srgbClr val="FF0000"/>
                </a:solidFill>
              </a:rPr>
              <a:t>Solar EUV Proxy Model</a:t>
            </a:r>
          </a:p>
        </p:txBody>
      </p:sp>
      <p:sp>
        <p:nvSpPr>
          <p:cNvPr id="2077" name="Line 29"/>
          <p:cNvSpPr>
            <a:spLocks noChangeShapeType="1"/>
          </p:cNvSpPr>
          <p:nvPr/>
        </p:nvSpPr>
        <p:spPr bwMode="auto">
          <a:xfrm>
            <a:off x="990600" y="1600200"/>
            <a:ext cx="0" cy="539750"/>
          </a:xfrm>
          <a:prstGeom prst="line">
            <a:avLst/>
          </a:prstGeom>
          <a:noFill/>
          <a:ln w="12700">
            <a:solidFill>
              <a:srgbClr val="FF0000"/>
            </a:solidFill>
            <a:round/>
            <a:headEnd/>
            <a:tailEnd type="triangle" w="med" len="med"/>
          </a:ln>
        </p:spPr>
        <p:txBody>
          <a:bodyPr wrap="none" anchor="ctr">
            <a:prstTxWarp prst="textNoShape">
              <a:avLst/>
            </a:prstTxWarp>
          </a:bodyPr>
          <a:lstStyle/>
          <a:p>
            <a:endParaRPr lang="en-US" dirty="0">
              <a:solidFill>
                <a:srgbClr val="FF0000"/>
              </a:solidFill>
            </a:endParaRPr>
          </a:p>
        </p:txBody>
      </p:sp>
      <p:sp>
        <p:nvSpPr>
          <p:cNvPr id="2078" name="Text Box 30"/>
          <p:cNvSpPr txBox="1">
            <a:spLocks noChangeArrowheads="1"/>
          </p:cNvSpPr>
          <p:nvPr/>
        </p:nvSpPr>
        <p:spPr bwMode="auto">
          <a:xfrm>
            <a:off x="75438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AMIE</a:t>
            </a:r>
          </a:p>
        </p:txBody>
      </p:sp>
      <p:sp>
        <p:nvSpPr>
          <p:cNvPr id="2079" name="Line 31"/>
          <p:cNvSpPr>
            <a:spLocks noChangeShapeType="1"/>
          </p:cNvSpPr>
          <p:nvPr/>
        </p:nvSpPr>
        <p:spPr bwMode="auto">
          <a:xfrm flipH="1">
            <a:off x="4648200" y="4191000"/>
            <a:ext cx="3505200" cy="15938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8" name="Title 27"/>
          <p:cNvSpPr>
            <a:spLocks noGrp="1"/>
          </p:cNvSpPr>
          <p:nvPr>
            <p:ph type="title"/>
          </p:nvPr>
        </p:nvSpPr>
        <p:spPr/>
        <p:txBody>
          <a:bodyPr/>
          <a:lstStyle/>
          <a:p>
            <a:r>
              <a:rPr lang="en-US" dirty="0"/>
              <a:t>TIE-GCM “Extraterrestrial” Inputs and Options</a:t>
            </a:r>
          </a:p>
        </p:txBody>
      </p:sp>
      <p:sp>
        <p:nvSpPr>
          <p:cNvPr id="29" name="Slide Number Placeholder 4"/>
          <p:cNvSpPr>
            <a:spLocks noGrp="1"/>
          </p:cNvSpPr>
          <p:nvPr>
            <p:ph type="sldNum" sz="quarter" idx="12"/>
          </p:nvPr>
        </p:nvSpPr>
        <p:spPr>
          <a:xfrm>
            <a:off x="7239000" y="6553200"/>
            <a:ext cx="1905000" cy="304800"/>
          </a:xfrm>
        </p:spPr>
        <p:txBody>
          <a:bodyPr/>
          <a:lstStyle/>
          <a:p>
            <a:fld id="{D908A462-1DEB-3345-89F2-34149C9E601F}" type="slidenum">
              <a:rPr lang="en-US"/>
              <a:pPr/>
              <a:t>19</a:t>
            </a:fld>
            <a:endParaRPr lang="en-US" sz="1200" dirty="0">
              <a:solidFill>
                <a:schemeClr val="tx1"/>
              </a:solidFill>
            </a:endParaRPr>
          </a:p>
        </p:txBody>
      </p:sp>
      <p:sp>
        <p:nvSpPr>
          <p:cNvPr id="26" name="TextBox 25"/>
          <p:cNvSpPr txBox="1"/>
          <p:nvPr/>
        </p:nvSpPr>
        <p:spPr>
          <a:xfrm>
            <a:off x="1943100" y="838200"/>
            <a:ext cx="5257800" cy="369332"/>
          </a:xfrm>
          <a:prstGeom prst="rect">
            <a:avLst/>
          </a:prstGeom>
          <a:noFill/>
        </p:spPr>
        <p:txBody>
          <a:bodyPr wrap="square" rtlCol="0">
            <a:spAutoFit/>
          </a:bodyPr>
          <a:lstStyle/>
          <a:p>
            <a:pPr algn="ctr"/>
            <a:r>
              <a:rPr lang="en-US" b="1" dirty="0">
                <a:solidFill>
                  <a:srgbClr val="FF0000"/>
                </a:solidFill>
              </a:rPr>
              <a:t>Basic Stand-Alone Model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76200"/>
            <a:ext cx="9144000" cy="914400"/>
          </a:xfrm>
        </p:spPr>
        <p:txBody>
          <a:bodyPr/>
          <a:lstStyle/>
          <a:p>
            <a:pPr eaLnBrk="1" hangingPunct="1"/>
            <a:r>
              <a:rPr lang="en-US" b="1" dirty="0">
                <a:solidFill>
                  <a:srgbClr val="000090"/>
                </a:solidFill>
              </a:rPr>
              <a:t>Thermosphere-Ionosphere-Electrodynamics</a:t>
            </a:r>
            <a:br>
              <a:rPr lang="en-US" b="1" dirty="0">
                <a:solidFill>
                  <a:srgbClr val="000090"/>
                </a:solidFill>
              </a:rPr>
            </a:br>
            <a:r>
              <a:rPr lang="en-US" b="1" dirty="0">
                <a:solidFill>
                  <a:srgbClr val="000090"/>
                </a:solidFill>
              </a:rPr>
              <a:t>General Circulation Model (TIE-GCM)</a:t>
            </a:r>
          </a:p>
        </p:txBody>
      </p:sp>
      <p:sp>
        <p:nvSpPr>
          <p:cNvPr id="16387" name="Text Box 4"/>
          <p:cNvSpPr txBox="1">
            <a:spLocks noChangeArrowheads="1"/>
          </p:cNvSpPr>
          <p:nvPr/>
        </p:nvSpPr>
        <p:spPr bwMode="auto">
          <a:xfrm>
            <a:off x="152400" y="914400"/>
            <a:ext cx="3200400" cy="5447646"/>
          </a:xfrm>
          <a:prstGeom prst="rect">
            <a:avLst/>
          </a:prstGeom>
          <a:noFill/>
          <a:ln w="9525">
            <a:noFill/>
            <a:miter lim="800000"/>
            <a:headEnd/>
            <a:tailEnd/>
          </a:ln>
        </p:spPr>
        <p:txBody>
          <a:bodyPr wrap="square">
            <a:prstTxWarp prst="textNoShape">
              <a:avLst/>
            </a:prstTxWarp>
            <a:spAutoFit/>
          </a:bodyPr>
          <a:lstStyle/>
          <a:p>
            <a:pPr>
              <a:spcBef>
                <a:spcPts val="1200"/>
              </a:spcBef>
            </a:pPr>
            <a:r>
              <a:rPr lang="en-US" dirty="0">
                <a:latin typeface="Helvetica" pitchFamily="-112" charset="0"/>
                <a:ea typeface="Helvetica" pitchFamily="-112" charset="0"/>
                <a:cs typeface="Helvetica" pitchFamily="-112" charset="0"/>
              </a:rPr>
              <a:t>• Original development by Ray Roble, Bob Dickinson, Art Richmond, et al.</a:t>
            </a:r>
          </a:p>
          <a:p>
            <a:pPr>
              <a:spcBef>
                <a:spcPts val="1200"/>
              </a:spcBef>
            </a:pPr>
            <a:r>
              <a:rPr lang="en-US" dirty="0">
                <a:latin typeface="Helvetica" pitchFamily="-112" charset="0"/>
                <a:ea typeface="Helvetica" pitchFamily="-112" charset="0"/>
                <a:cs typeface="Helvetica" pitchFamily="-112" charset="0"/>
              </a:rPr>
              <a:t>• The atmosphere/ionosphere element of the Coupled Magnetosphere-Ionosphere-Thermosphere (CMIT) and LFM-TIE-RCM (LTR) models</a:t>
            </a:r>
          </a:p>
          <a:p>
            <a:pPr>
              <a:spcBef>
                <a:spcPts val="1200"/>
              </a:spcBef>
            </a:pPr>
            <a:r>
              <a:rPr lang="en-US" dirty="0">
                <a:latin typeface="Helvetica" pitchFamily="-112" charset="0"/>
                <a:ea typeface="Helvetica" pitchFamily="-112" charset="0"/>
                <a:cs typeface="Helvetica" pitchFamily="-112" charset="0"/>
              </a:rPr>
              <a:t>• Cross-platform community model, under open-source academic research license</a:t>
            </a:r>
          </a:p>
          <a:p>
            <a:pPr>
              <a:spcBef>
                <a:spcPts val="1200"/>
              </a:spcBef>
            </a:pPr>
            <a:r>
              <a:rPr lang="en-US" dirty="0">
                <a:latin typeface="Helvetica" pitchFamily="-112" charset="0"/>
                <a:ea typeface="Helvetica" pitchFamily="-112" charset="0"/>
                <a:cs typeface="Helvetica" pitchFamily="-112" charset="0"/>
              </a:rPr>
              <a:t>• v. 1.95 release, 2013</a:t>
            </a:r>
          </a:p>
          <a:p>
            <a:pPr>
              <a:spcBef>
                <a:spcPts val="1200"/>
              </a:spcBef>
            </a:pPr>
            <a:r>
              <a:rPr lang="en-US" dirty="0">
                <a:latin typeface="Helvetica" pitchFamily="-112" charset="0"/>
                <a:ea typeface="Helvetica" pitchFamily="-112" charset="0"/>
                <a:cs typeface="Helvetica" pitchFamily="-112" charset="0"/>
              </a:rPr>
              <a:t>• User manual complete</a:t>
            </a:r>
          </a:p>
          <a:p>
            <a:pPr>
              <a:spcBef>
                <a:spcPts val="1200"/>
              </a:spcBef>
            </a:pPr>
            <a:r>
              <a:rPr lang="en-US" dirty="0">
                <a:latin typeface="Helvetica" pitchFamily="-112" charset="0"/>
                <a:ea typeface="Helvetica" pitchFamily="-112" charset="0"/>
                <a:cs typeface="Helvetica" pitchFamily="-112" charset="0"/>
              </a:rPr>
              <a:t>• Documentation mostly complete</a:t>
            </a:r>
          </a:p>
          <a:p>
            <a:pPr>
              <a:spcBef>
                <a:spcPts val="1200"/>
              </a:spcBef>
            </a:pPr>
            <a:r>
              <a:rPr lang="en-US" dirty="0">
                <a:latin typeface="Helvetica" pitchFamily="-112" charset="0"/>
                <a:ea typeface="Helvetica" pitchFamily="-112" charset="0"/>
                <a:cs typeface="Helvetica" pitchFamily="-112" charset="0"/>
              </a:rPr>
              <a:t>• Runs-on-request at CCMC</a:t>
            </a:r>
          </a:p>
        </p:txBody>
      </p:sp>
      <p:pic>
        <p:nvPicPr>
          <p:cNvPr id="16388" name="Picture 6" descr="tiegcmex"/>
          <p:cNvPicPr>
            <a:picLocks noChangeAspect="1" noChangeArrowheads="1"/>
          </p:cNvPicPr>
          <p:nvPr/>
        </p:nvPicPr>
        <p:blipFill>
          <a:blip r:embed="rId3"/>
          <a:srcRect/>
          <a:stretch>
            <a:fillRect/>
          </a:stretch>
        </p:blipFill>
        <p:spPr bwMode="auto">
          <a:xfrm>
            <a:off x="3429000" y="1143000"/>
            <a:ext cx="5715000" cy="4919663"/>
          </a:xfrm>
          <a:prstGeom prst="rect">
            <a:avLst/>
          </a:prstGeom>
          <a:noFill/>
          <a:ln w="9525">
            <a:noFill/>
            <a:miter lim="800000"/>
            <a:headEnd/>
            <a:tailEnd/>
          </a:ln>
        </p:spPr>
      </p:pic>
      <p:sp>
        <p:nvSpPr>
          <p:cNvPr id="5" name="Slide Number Placeholder 4"/>
          <p:cNvSpPr>
            <a:spLocks noGrp="1"/>
          </p:cNvSpPr>
          <p:nvPr>
            <p:ph type="sldNum" sz="quarter" idx="12"/>
          </p:nvPr>
        </p:nvSpPr>
        <p:spPr/>
        <p:txBody>
          <a:bodyPr/>
          <a:lstStyle/>
          <a:p>
            <a:fld id="{F9787C5B-505A-DC4E-A8F0-3464643A4694}" type="slidenum">
              <a:rPr lang="en-US"/>
              <a:pPr/>
              <a:t>2</a:t>
            </a:fld>
            <a:endParaRPr lang="en-US" sz="1200" dirty="0">
              <a:solidFill>
                <a:schemeClr val="tx1"/>
              </a:solidFill>
            </a:endParaRPr>
          </a:p>
        </p:txBody>
      </p:sp>
      <p:sp>
        <p:nvSpPr>
          <p:cNvPr id="6" name="TextBox 5"/>
          <p:cNvSpPr txBox="1"/>
          <p:nvPr/>
        </p:nvSpPr>
        <p:spPr>
          <a:xfrm>
            <a:off x="152400" y="6412468"/>
            <a:ext cx="8382000" cy="369332"/>
          </a:xfrm>
          <a:prstGeom prst="rect">
            <a:avLst/>
          </a:prstGeom>
          <a:noFill/>
        </p:spPr>
        <p:txBody>
          <a:bodyPr wrap="square" rtlCol="0">
            <a:spAutoFit/>
          </a:bodyPr>
          <a:lstStyle/>
          <a:p>
            <a:r>
              <a:rPr lang="en-US" dirty="0">
                <a:latin typeface="Helvetica"/>
                <a:cs typeface="Helvetica"/>
              </a:rPr>
              <a:t>• More information at:  </a:t>
            </a:r>
            <a:r>
              <a:rPr lang="en-US" u="sng" dirty="0">
                <a:solidFill>
                  <a:srgbClr val="0000FF"/>
                </a:solidFill>
                <a:latin typeface="Helvetica"/>
                <a:cs typeface="Helvetica"/>
              </a:rPr>
              <a:t>http://www.hao.ucar.edu/modeling/tgcm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971800" y="5786438"/>
            <a:ext cx="1676400" cy="369332"/>
          </a:xfrm>
          <a:prstGeom prst="rect">
            <a:avLst/>
          </a:prstGeom>
          <a:noFill/>
          <a:ln w="19050">
            <a:solidFill>
              <a:srgbClr val="0000FF"/>
            </a:solidFill>
            <a:miter lim="800000"/>
            <a:headEnd/>
            <a:tailEnd/>
          </a:ln>
        </p:spPr>
        <p:txBody>
          <a:bodyPr>
            <a:prstTxWarp prst="textNoShape">
              <a:avLst/>
            </a:prstTxWarp>
            <a:spAutoFit/>
          </a:bodyPr>
          <a:lstStyle/>
          <a:p>
            <a:pPr algn="ctr">
              <a:spcBef>
                <a:spcPct val="50000"/>
              </a:spcBef>
            </a:pPr>
            <a:r>
              <a:rPr lang="en-US" b="1" dirty="0">
                <a:solidFill>
                  <a:srgbClr val="0000FF"/>
                </a:solidFill>
              </a:rPr>
              <a:t>TIE-GCM</a:t>
            </a:r>
          </a:p>
        </p:txBody>
      </p:sp>
      <p:sp>
        <p:nvSpPr>
          <p:cNvPr id="2053" name="Text Box 5"/>
          <p:cNvSpPr txBox="1">
            <a:spLocks noChangeArrowheads="1"/>
          </p:cNvSpPr>
          <p:nvPr/>
        </p:nvSpPr>
        <p:spPr bwMode="auto">
          <a:xfrm>
            <a:off x="2971800" y="3805238"/>
            <a:ext cx="1676400" cy="385762"/>
          </a:xfrm>
          <a:prstGeom prst="rect">
            <a:avLst/>
          </a:prstGeom>
          <a:noFill/>
          <a:ln w="19050">
            <a:solidFill>
              <a:schemeClr val="tx1"/>
            </a:solidFill>
            <a:miter lim="800000"/>
            <a:headEnd/>
            <a:tailEnd/>
          </a:ln>
        </p:spPr>
        <p:txBody>
          <a:bodyPr>
            <a:prstTxWarp prst="textNoShape">
              <a:avLst/>
            </a:prstTxWarp>
            <a:spAutoFit/>
          </a:bodyPr>
          <a:lstStyle/>
          <a:p>
            <a:pPr algn="ctr">
              <a:spcBef>
                <a:spcPct val="50000"/>
              </a:spcBef>
            </a:pPr>
            <a:r>
              <a:rPr lang="en-US" b="1" dirty="0"/>
              <a:t>LFM</a:t>
            </a:r>
          </a:p>
        </p:txBody>
      </p:sp>
      <p:sp>
        <p:nvSpPr>
          <p:cNvPr id="2054" name="Text Box 6"/>
          <p:cNvSpPr txBox="1">
            <a:spLocks noChangeArrowheads="1"/>
          </p:cNvSpPr>
          <p:nvPr/>
        </p:nvSpPr>
        <p:spPr bwMode="auto">
          <a:xfrm>
            <a:off x="4343400" y="2173069"/>
            <a:ext cx="1981200" cy="646331"/>
          </a:xfrm>
          <a:prstGeom prst="rect">
            <a:avLst/>
          </a:prstGeom>
          <a:noFill/>
          <a:ln w="12700">
            <a:solidFill>
              <a:srgbClr val="0000FF"/>
            </a:solidFill>
            <a:miter lim="800000"/>
            <a:headEnd/>
            <a:tailEnd/>
          </a:ln>
        </p:spPr>
        <p:txBody>
          <a:bodyPr wrap="square">
            <a:prstTxWarp prst="textNoShape">
              <a:avLst/>
            </a:prstTxWarp>
            <a:spAutoFit/>
          </a:bodyPr>
          <a:lstStyle/>
          <a:p>
            <a:pPr algn="ctr">
              <a:spcBef>
                <a:spcPct val="50000"/>
              </a:spcBef>
            </a:pPr>
            <a:r>
              <a:rPr lang="en-US" dirty="0">
                <a:solidFill>
                  <a:srgbClr val="0000FF"/>
                </a:solidFill>
              </a:rPr>
              <a:t>Solar Wind / IMF </a:t>
            </a:r>
            <a:r>
              <a:rPr lang="en-US" b="1" dirty="0">
                <a:solidFill>
                  <a:srgbClr val="0000FF"/>
                </a:solidFill>
              </a:rPr>
              <a:t>B</a:t>
            </a:r>
            <a:r>
              <a:rPr lang="en-US" dirty="0">
                <a:solidFill>
                  <a:srgbClr val="0000FF"/>
                </a:solidFill>
              </a:rPr>
              <a:t>, </a:t>
            </a:r>
            <a:r>
              <a:rPr lang="en-US" b="1" dirty="0">
                <a:solidFill>
                  <a:srgbClr val="0000FF"/>
                </a:solidFill>
              </a:rPr>
              <a:t>v</a:t>
            </a:r>
            <a:r>
              <a:rPr lang="en-US" dirty="0">
                <a:solidFill>
                  <a:srgbClr val="0000FF"/>
                </a:solidFill>
              </a:rPr>
              <a:t>, </a:t>
            </a:r>
            <a:r>
              <a:rPr lang="en-US" dirty="0">
                <a:solidFill>
                  <a:srgbClr val="0000FF"/>
                </a:solidFill>
                <a:latin typeface="Symbol" charset="2"/>
                <a:sym typeface="Symbol" charset="2"/>
              </a:rPr>
              <a:t></a:t>
            </a:r>
            <a:endParaRPr lang="en-US" dirty="0">
              <a:solidFill>
                <a:srgbClr val="0000FF"/>
              </a:solidFill>
            </a:endParaRPr>
          </a:p>
        </p:txBody>
      </p:sp>
      <p:sp>
        <p:nvSpPr>
          <p:cNvPr id="2055" name="Text Box 7"/>
          <p:cNvSpPr txBox="1">
            <a:spLocks noChangeArrowheads="1"/>
          </p:cNvSpPr>
          <p:nvPr/>
        </p:nvSpPr>
        <p:spPr bwMode="auto">
          <a:xfrm>
            <a:off x="6781800" y="2279650"/>
            <a:ext cx="6096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Kp</a:t>
            </a:r>
          </a:p>
        </p:txBody>
      </p:sp>
      <p:sp>
        <p:nvSpPr>
          <p:cNvPr id="2056" name="Text Box 8"/>
          <p:cNvSpPr txBox="1">
            <a:spLocks noChangeArrowheads="1"/>
          </p:cNvSpPr>
          <p:nvPr/>
        </p:nvSpPr>
        <p:spPr bwMode="auto">
          <a:xfrm>
            <a:off x="457200" y="1220787"/>
            <a:ext cx="990600" cy="379413"/>
          </a:xfrm>
          <a:prstGeom prst="rect">
            <a:avLst/>
          </a:prstGeom>
          <a:noFill/>
          <a:ln w="12700">
            <a:solidFill>
              <a:srgbClr val="0000FF"/>
            </a:solidFill>
            <a:miter lim="800000"/>
            <a:headEnd/>
            <a:tailEnd/>
          </a:ln>
        </p:spPr>
        <p:txBody>
          <a:bodyPr>
            <a:prstTxWarp prst="textNoShape">
              <a:avLst/>
            </a:prstTxWarp>
            <a:spAutoFit/>
          </a:bodyPr>
          <a:lstStyle/>
          <a:p>
            <a:pPr algn="ctr">
              <a:spcBef>
                <a:spcPct val="50000"/>
              </a:spcBef>
            </a:pPr>
            <a:r>
              <a:rPr lang="en-US" dirty="0">
                <a:solidFill>
                  <a:srgbClr val="0000FF"/>
                </a:solidFill>
              </a:rPr>
              <a:t>F</a:t>
            </a:r>
            <a:r>
              <a:rPr lang="en-US" baseline="-25000" dirty="0">
                <a:solidFill>
                  <a:srgbClr val="0000FF"/>
                </a:solidFill>
              </a:rPr>
              <a:t>10.7</a:t>
            </a:r>
            <a:endParaRPr lang="en-US" dirty="0">
              <a:solidFill>
                <a:srgbClr val="0000FF"/>
              </a:solidFill>
            </a:endParaRPr>
          </a:p>
        </p:txBody>
      </p:sp>
      <p:sp>
        <p:nvSpPr>
          <p:cNvPr id="2057" name="Text Box 9"/>
          <p:cNvSpPr txBox="1">
            <a:spLocks noChangeArrowheads="1"/>
          </p:cNvSpPr>
          <p:nvPr/>
        </p:nvSpPr>
        <p:spPr bwMode="auto">
          <a:xfrm>
            <a:off x="2133600" y="2165350"/>
            <a:ext cx="1676400" cy="654050"/>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solidFill>
                  <a:srgbClr val="000000"/>
                </a:solidFill>
              </a:rPr>
              <a:t>Solar EUV Measurement</a:t>
            </a:r>
          </a:p>
        </p:txBody>
      </p:sp>
      <p:sp>
        <p:nvSpPr>
          <p:cNvPr id="2058" name="Text Box 10"/>
          <p:cNvSpPr txBox="1">
            <a:spLocks noChangeArrowheads="1"/>
          </p:cNvSpPr>
          <p:nvPr/>
        </p:nvSpPr>
        <p:spPr bwMode="auto">
          <a:xfrm>
            <a:off x="4953000" y="3810000"/>
            <a:ext cx="1066800" cy="379413"/>
          </a:xfrm>
          <a:prstGeom prst="rect">
            <a:avLst/>
          </a:prstGeom>
          <a:noFill/>
          <a:ln w="12700">
            <a:solidFill>
              <a:srgbClr val="0000FF"/>
            </a:solidFill>
            <a:miter lim="800000"/>
            <a:headEnd/>
            <a:tailEnd/>
          </a:ln>
        </p:spPr>
        <p:txBody>
          <a:bodyPr>
            <a:prstTxWarp prst="textNoShape">
              <a:avLst/>
            </a:prstTxWarp>
            <a:spAutoFit/>
          </a:bodyPr>
          <a:lstStyle/>
          <a:p>
            <a:pPr algn="ctr">
              <a:spcBef>
                <a:spcPct val="50000"/>
              </a:spcBef>
            </a:pPr>
            <a:r>
              <a:rPr lang="en-US" dirty="0">
                <a:solidFill>
                  <a:srgbClr val="0000FF"/>
                </a:solidFill>
              </a:rPr>
              <a:t>Weimer</a:t>
            </a:r>
          </a:p>
        </p:txBody>
      </p:sp>
      <p:sp>
        <p:nvSpPr>
          <p:cNvPr id="2059" name="Text Box 11"/>
          <p:cNvSpPr txBox="1">
            <a:spLocks noChangeArrowheads="1"/>
          </p:cNvSpPr>
          <p:nvPr/>
        </p:nvSpPr>
        <p:spPr bwMode="auto">
          <a:xfrm>
            <a:off x="62484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Heelis</a:t>
            </a:r>
          </a:p>
        </p:txBody>
      </p:sp>
      <p:sp>
        <p:nvSpPr>
          <p:cNvPr id="2060" name="Line 12"/>
          <p:cNvSpPr>
            <a:spLocks noChangeShapeType="1"/>
          </p:cNvSpPr>
          <p:nvPr/>
        </p:nvSpPr>
        <p:spPr bwMode="auto">
          <a:xfrm>
            <a:off x="2438400" y="2819400"/>
            <a:ext cx="533400" cy="29654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solidFill>
                <a:srgbClr val="0000FF"/>
              </a:solidFill>
            </a:endParaRPr>
          </a:p>
        </p:txBody>
      </p:sp>
      <p:sp>
        <p:nvSpPr>
          <p:cNvPr id="2061" name="Line 13"/>
          <p:cNvSpPr>
            <a:spLocks noChangeShapeType="1"/>
          </p:cNvSpPr>
          <p:nvPr/>
        </p:nvSpPr>
        <p:spPr bwMode="auto">
          <a:xfrm>
            <a:off x="990600" y="2819400"/>
            <a:ext cx="1981200" cy="2971800"/>
          </a:xfrm>
          <a:prstGeom prst="line">
            <a:avLst/>
          </a:prstGeom>
          <a:noFill/>
          <a:ln w="12700">
            <a:solidFill>
              <a:srgbClr val="0000FF"/>
            </a:solidFill>
            <a:round/>
            <a:headEnd/>
            <a:tailEnd type="triangle" w="med" len="med"/>
          </a:ln>
        </p:spPr>
        <p:txBody>
          <a:bodyPr wrap="none" anchor="ctr">
            <a:prstTxWarp prst="textNoShape">
              <a:avLst/>
            </a:prstTxWarp>
          </a:bodyPr>
          <a:lstStyle/>
          <a:p>
            <a:endParaRPr lang="en-US" dirty="0"/>
          </a:p>
        </p:txBody>
      </p:sp>
      <p:sp>
        <p:nvSpPr>
          <p:cNvPr id="2062" name="Line 14"/>
          <p:cNvSpPr>
            <a:spLocks noChangeShapeType="1"/>
          </p:cNvSpPr>
          <p:nvPr/>
        </p:nvSpPr>
        <p:spPr bwMode="auto">
          <a:xfrm flipH="1">
            <a:off x="3810000" y="2819400"/>
            <a:ext cx="1524000" cy="9906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3" name="Line 15"/>
          <p:cNvSpPr>
            <a:spLocks noChangeShapeType="1"/>
          </p:cNvSpPr>
          <p:nvPr/>
        </p:nvSpPr>
        <p:spPr bwMode="auto">
          <a:xfrm flipH="1">
            <a:off x="5334000" y="2819400"/>
            <a:ext cx="0" cy="984250"/>
          </a:xfrm>
          <a:prstGeom prst="line">
            <a:avLst/>
          </a:prstGeom>
          <a:noFill/>
          <a:ln w="12700">
            <a:solidFill>
              <a:srgbClr val="0000FF"/>
            </a:solidFill>
            <a:round/>
            <a:headEnd/>
            <a:tailEnd type="triangle" w="med" len="med"/>
          </a:ln>
        </p:spPr>
        <p:txBody>
          <a:bodyPr wrap="none" anchor="ctr">
            <a:prstTxWarp prst="textNoShape">
              <a:avLst/>
            </a:prstTxWarp>
          </a:bodyPr>
          <a:lstStyle/>
          <a:p>
            <a:endParaRPr lang="en-US" dirty="0">
              <a:solidFill>
                <a:srgbClr val="0000FF"/>
              </a:solidFill>
            </a:endParaRPr>
          </a:p>
        </p:txBody>
      </p:sp>
      <p:sp>
        <p:nvSpPr>
          <p:cNvPr id="2064" name="Line 16"/>
          <p:cNvSpPr>
            <a:spLocks noChangeShapeType="1"/>
          </p:cNvSpPr>
          <p:nvPr/>
        </p:nvSpPr>
        <p:spPr bwMode="auto">
          <a:xfrm flipH="1">
            <a:off x="6781800" y="2667000"/>
            <a:ext cx="304800" cy="11366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5" name="Line 17"/>
          <p:cNvSpPr>
            <a:spLocks noChangeShapeType="1"/>
          </p:cNvSpPr>
          <p:nvPr/>
        </p:nvSpPr>
        <p:spPr bwMode="auto">
          <a:xfrm flipH="1">
            <a:off x="4648200" y="4191000"/>
            <a:ext cx="685800" cy="1600200"/>
          </a:xfrm>
          <a:prstGeom prst="line">
            <a:avLst/>
          </a:prstGeom>
          <a:noFill/>
          <a:ln w="12700">
            <a:solidFill>
              <a:srgbClr val="0000FF"/>
            </a:solidFill>
            <a:round/>
            <a:headEnd/>
            <a:tailEnd type="triangle" w="med" len="med"/>
          </a:ln>
        </p:spPr>
        <p:txBody>
          <a:bodyPr wrap="none" anchor="ctr">
            <a:prstTxWarp prst="textNoShape">
              <a:avLst/>
            </a:prstTxWarp>
          </a:bodyPr>
          <a:lstStyle/>
          <a:p>
            <a:endParaRPr lang="en-US" dirty="0">
              <a:solidFill>
                <a:srgbClr val="0000FF"/>
              </a:solidFill>
            </a:endParaRPr>
          </a:p>
        </p:txBody>
      </p:sp>
      <p:sp>
        <p:nvSpPr>
          <p:cNvPr id="2066" name="Line 18"/>
          <p:cNvSpPr>
            <a:spLocks noChangeShapeType="1"/>
          </p:cNvSpPr>
          <p:nvPr/>
        </p:nvSpPr>
        <p:spPr bwMode="auto">
          <a:xfrm flipH="1">
            <a:off x="4648200" y="4191000"/>
            <a:ext cx="2133600" cy="15938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7" name="Line 19"/>
          <p:cNvSpPr>
            <a:spLocks noChangeShapeType="1"/>
          </p:cNvSpPr>
          <p:nvPr/>
        </p:nvSpPr>
        <p:spPr bwMode="auto">
          <a:xfrm>
            <a:off x="3810000" y="4184650"/>
            <a:ext cx="0" cy="5334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068" name="Text Box 20"/>
          <p:cNvSpPr txBox="1">
            <a:spLocks noChangeArrowheads="1"/>
          </p:cNvSpPr>
          <p:nvPr/>
        </p:nvSpPr>
        <p:spPr bwMode="auto">
          <a:xfrm>
            <a:off x="3352800" y="4719638"/>
            <a:ext cx="914400" cy="385762"/>
          </a:xfrm>
          <a:prstGeom prst="rect">
            <a:avLst/>
          </a:prstGeom>
          <a:noFill/>
          <a:ln w="19050">
            <a:solidFill>
              <a:schemeClr val="tx1"/>
            </a:solidFill>
            <a:miter lim="800000"/>
            <a:headEnd/>
            <a:tailEnd/>
          </a:ln>
        </p:spPr>
        <p:txBody>
          <a:bodyPr>
            <a:prstTxWarp prst="textNoShape">
              <a:avLst/>
            </a:prstTxWarp>
            <a:spAutoFit/>
          </a:bodyPr>
          <a:lstStyle/>
          <a:p>
            <a:pPr algn="ctr">
              <a:spcBef>
                <a:spcPct val="50000"/>
              </a:spcBef>
            </a:pPr>
            <a:r>
              <a:rPr lang="en-US" b="1" dirty="0"/>
              <a:t>MIX</a:t>
            </a:r>
          </a:p>
        </p:txBody>
      </p:sp>
      <p:sp>
        <p:nvSpPr>
          <p:cNvPr id="2069" name="Line 21"/>
          <p:cNvSpPr>
            <a:spLocks noChangeShapeType="1"/>
          </p:cNvSpPr>
          <p:nvPr/>
        </p:nvSpPr>
        <p:spPr bwMode="auto">
          <a:xfrm>
            <a:off x="3810000" y="5099050"/>
            <a:ext cx="0" cy="685800"/>
          </a:xfrm>
          <a:prstGeom prst="line">
            <a:avLst/>
          </a:prstGeom>
          <a:noFill/>
          <a:ln w="12700">
            <a:solidFill>
              <a:schemeClr val="tx1"/>
            </a:solidFill>
            <a:round/>
            <a:headEnd type="triangle" w="med" len="med"/>
            <a:tailEnd type="triangle" w="med" len="med"/>
          </a:ln>
        </p:spPr>
        <p:txBody>
          <a:bodyPr wrap="none" anchor="ctr">
            <a:prstTxWarp prst="textNoShape">
              <a:avLst/>
            </a:prstTxWarp>
          </a:bodyPr>
          <a:lstStyle/>
          <a:p>
            <a:endParaRPr lang="en-US" dirty="0"/>
          </a:p>
        </p:txBody>
      </p:sp>
      <p:sp>
        <p:nvSpPr>
          <p:cNvPr id="2076" name="Text Box 28"/>
          <p:cNvSpPr txBox="1">
            <a:spLocks noChangeArrowheads="1"/>
          </p:cNvSpPr>
          <p:nvPr/>
        </p:nvSpPr>
        <p:spPr bwMode="auto">
          <a:xfrm>
            <a:off x="152400" y="2165350"/>
            <a:ext cx="1676400" cy="654050"/>
          </a:xfrm>
          <a:prstGeom prst="rect">
            <a:avLst/>
          </a:prstGeom>
          <a:noFill/>
          <a:ln w="12700">
            <a:solidFill>
              <a:srgbClr val="0000FF"/>
            </a:solidFill>
            <a:miter lim="800000"/>
            <a:headEnd/>
            <a:tailEnd/>
          </a:ln>
        </p:spPr>
        <p:txBody>
          <a:bodyPr>
            <a:prstTxWarp prst="textNoShape">
              <a:avLst/>
            </a:prstTxWarp>
            <a:spAutoFit/>
          </a:bodyPr>
          <a:lstStyle/>
          <a:p>
            <a:pPr algn="ctr">
              <a:spcBef>
                <a:spcPct val="50000"/>
              </a:spcBef>
            </a:pPr>
            <a:r>
              <a:rPr lang="en-US" dirty="0">
                <a:solidFill>
                  <a:srgbClr val="0000FF"/>
                </a:solidFill>
              </a:rPr>
              <a:t>Solar EUV Proxy Model</a:t>
            </a:r>
          </a:p>
        </p:txBody>
      </p:sp>
      <p:sp>
        <p:nvSpPr>
          <p:cNvPr id="2077" name="Line 29"/>
          <p:cNvSpPr>
            <a:spLocks noChangeShapeType="1"/>
          </p:cNvSpPr>
          <p:nvPr/>
        </p:nvSpPr>
        <p:spPr bwMode="auto">
          <a:xfrm>
            <a:off x="990600" y="1600200"/>
            <a:ext cx="0" cy="539750"/>
          </a:xfrm>
          <a:prstGeom prst="line">
            <a:avLst/>
          </a:prstGeom>
          <a:noFill/>
          <a:ln w="12700">
            <a:solidFill>
              <a:srgbClr val="0000FF"/>
            </a:solidFill>
            <a:round/>
            <a:headEnd/>
            <a:tailEnd type="triangle" w="med" len="med"/>
          </a:ln>
        </p:spPr>
        <p:txBody>
          <a:bodyPr wrap="none" anchor="ctr">
            <a:prstTxWarp prst="textNoShape">
              <a:avLst/>
            </a:prstTxWarp>
          </a:bodyPr>
          <a:lstStyle/>
          <a:p>
            <a:endParaRPr lang="en-US" dirty="0"/>
          </a:p>
        </p:txBody>
      </p:sp>
      <p:sp>
        <p:nvSpPr>
          <p:cNvPr id="2078" name="Text Box 30"/>
          <p:cNvSpPr txBox="1">
            <a:spLocks noChangeArrowheads="1"/>
          </p:cNvSpPr>
          <p:nvPr/>
        </p:nvSpPr>
        <p:spPr bwMode="auto">
          <a:xfrm>
            <a:off x="75438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AMIE</a:t>
            </a:r>
          </a:p>
        </p:txBody>
      </p:sp>
      <p:sp>
        <p:nvSpPr>
          <p:cNvPr id="2079" name="Line 31"/>
          <p:cNvSpPr>
            <a:spLocks noChangeShapeType="1"/>
          </p:cNvSpPr>
          <p:nvPr/>
        </p:nvSpPr>
        <p:spPr bwMode="auto">
          <a:xfrm flipH="1">
            <a:off x="4648200" y="4191000"/>
            <a:ext cx="3505200" cy="15938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8" name="Title 27"/>
          <p:cNvSpPr>
            <a:spLocks noGrp="1"/>
          </p:cNvSpPr>
          <p:nvPr>
            <p:ph type="title"/>
          </p:nvPr>
        </p:nvSpPr>
        <p:spPr/>
        <p:txBody>
          <a:bodyPr/>
          <a:lstStyle/>
          <a:p>
            <a:r>
              <a:rPr lang="en-US" dirty="0"/>
              <a:t>TIE-GCM “Extraterrestrial” Inputs and Options</a:t>
            </a:r>
          </a:p>
        </p:txBody>
      </p:sp>
      <p:sp>
        <p:nvSpPr>
          <p:cNvPr id="29" name="Slide Number Placeholder 4"/>
          <p:cNvSpPr>
            <a:spLocks noGrp="1"/>
          </p:cNvSpPr>
          <p:nvPr>
            <p:ph type="sldNum" sz="quarter" idx="12"/>
          </p:nvPr>
        </p:nvSpPr>
        <p:spPr>
          <a:xfrm>
            <a:off x="7239000" y="6553200"/>
            <a:ext cx="1905000" cy="304800"/>
          </a:xfrm>
        </p:spPr>
        <p:txBody>
          <a:bodyPr/>
          <a:lstStyle/>
          <a:p>
            <a:fld id="{D908A462-1DEB-3345-89F2-34149C9E601F}" type="slidenum">
              <a:rPr lang="en-US"/>
              <a:pPr/>
              <a:t>20</a:t>
            </a:fld>
            <a:endParaRPr lang="en-US" sz="1200" dirty="0">
              <a:solidFill>
                <a:schemeClr val="tx1"/>
              </a:solidFill>
            </a:endParaRPr>
          </a:p>
        </p:txBody>
      </p:sp>
      <p:sp>
        <p:nvSpPr>
          <p:cNvPr id="26" name="TextBox 25"/>
          <p:cNvSpPr txBox="1"/>
          <p:nvPr/>
        </p:nvSpPr>
        <p:spPr>
          <a:xfrm>
            <a:off x="1447800" y="838200"/>
            <a:ext cx="6934200" cy="369332"/>
          </a:xfrm>
          <a:prstGeom prst="rect">
            <a:avLst/>
          </a:prstGeom>
          <a:noFill/>
          <a:ln>
            <a:noFill/>
          </a:ln>
        </p:spPr>
        <p:txBody>
          <a:bodyPr wrap="square" rtlCol="0">
            <a:spAutoFit/>
          </a:bodyPr>
          <a:lstStyle/>
          <a:p>
            <a:pPr algn="ctr"/>
            <a:r>
              <a:rPr lang="en-US" b="1" dirty="0">
                <a:solidFill>
                  <a:srgbClr val="0000FF"/>
                </a:solidFill>
              </a:rPr>
              <a:t>Stand-Alone Model using Weimer ’05 High-Latitude Potential</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971800" y="5786438"/>
            <a:ext cx="1676400" cy="369332"/>
          </a:xfrm>
          <a:prstGeom prst="rect">
            <a:avLst/>
          </a:prstGeom>
          <a:noFill/>
          <a:ln w="19050">
            <a:solidFill>
              <a:srgbClr val="00750B"/>
            </a:solidFill>
            <a:miter lim="800000"/>
            <a:headEnd/>
            <a:tailEnd/>
          </a:ln>
        </p:spPr>
        <p:txBody>
          <a:bodyPr>
            <a:prstTxWarp prst="textNoShape">
              <a:avLst/>
            </a:prstTxWarp>
            <a:spAutoFit/>
          </a:bodyPr>
          <a:lstStyle/>
          <a:p>
            <a:pPr algn="ctr">
              <a:spcBef>
                <a:spcPct val="50000"/>
              </a:spcBef>
            </a:pPr>
            <a:r>
              <a:rPr lang="en-US" b="1" dirty="0">
                <a:solidFill>
                  <a:srgbClr val="00750B"/>
                </a:solidFill>
              </a:rPr>
              <a:t>TIE-GCM</a:t>
            </a:r>
          </a:p>
        </p:txBody>
      </p:sp>
      <p:sp>
        <p:nvSpPr>
          <p:cNvPr id="2053" name="Text Box 5"/>
          <p:cNvSpPr txBox="1">
            <a:spLocks noChangeArrowheads="1"/>
          </p:cNvSpPr>
          <p:nvPr/>
        </p:nvSpPr>
        <p:spPr bwMode="auto">
          <a:xfrm>
            <a:off x="2971800" y="3805238"/>
            <a:ext cx="1676400" cy="369332"/>
          </a:xfrm>
          <a:prstGeom prst="rect">
            <a:avLst/>
          </a:prstGeom>
          <a:noFill/>
          <a:ln w="19050">
            <a:solidFill>
              <a:srgbClr val="00750B"/>
            </a:solidFill>
            <a:miter lim="800000"/>
            <a:headEnd/>
            <a:tailEnd/>
          </a:ln>
        </p:spPr>
        <p:txBody>
          <a:bodyPr>
            <a:prstTxWarp prst="textNoShape">
              <a:avLst/>
            </a:prstTxWarp>
            <a:spAutoFit/>
          </a:bodyPr>
          <a:lstStyle/>
          <a:p>
            <a:pPr algn="ctr">
              <a:spcBef>
                <a:spcPct val="50000"/>
              </a:spcBef>
            </a:pPr>
            <a:r>
              <a:rPr lang="en-US" b="1" dirty="0">
                <a:solidFill>
                  <a:srgbClr val="00750B"/>
                </a:solidFill>
              </a:rPr>
              <a:t>LFM</a:t>
            </a:r>
          </a:p>
        </p:txBody>
      </p:sp>
      <p:sp>
        <p:nvSpPr>
          <p:cNvPr id="2054" name="Text Box 6"/>
          <p:cNvSpPr txBox="1">
            <a:spLocks noChangeArrowheads="1"/>
          </p:cNvSpPr>
          <p:nvPr/>
        </p:nvSpPr>
        <p:spPr bwMode="auto">
          <a:xfrm>
            <a:off x="4343400" y="2173069"/>
            <a:ext cx="1981200" cy="646331"/>
          </a:xfrm>
          <a:prstGeom prst="rect">
            <a:avLst/>
          </a:prstGeom>
          <a:noFill/>
          <a:ln w="12700">
            <a:solidFill>
              <a:srgbClr val="00750B"/>
            </a:solidFill>
            <a:miter lim="800000"/>
            <a:headEnd/>
            <a:tailEnd/>
          </a:ln>
        </p:spPr>
        <p:txBody>
          <a:bodyPr wrap="square">
            <a:prstTxWarp prst="textNoShape">
              <a:avLst/>
            </a:prstTxWarp>
            <a:spAutoFit/>
          </a:bodyPr>
          <a:lstStyle/>
          <a:p>
            <a:pPr algn="ctr">
              <a:spcBef>
                <a:spcPct val="50000"/>
              </a:spcBef>
            </a:pPr>
            <a:r>
              <a:rPr lang="en-US" dirty="0">
                <a:solidFill>
                  <a:srgbClr val="00750B"/>
                </a:solidFill>
              </a:rPr>
              <a:t>Solar Wind / IMF </a:t>
            </a:r>
            <a:r>
              <a:rPr lang="en-US" b="1" dirty="0">
                <a:solidFill>
                  <a:srgbClr val="00750B"/>
                </a:solidFill>
              </a:rPr>
              <a:t>B</a:t>
            </a:r>
            <a:r>
              <a:rPr lang="en-US" dirty="0">
                <a:solidFill>
                  <a:srgbClr val="00750B"/>
                </a:solidFill>
              </a:rPr>
              <a:t>, </a:t>
            </a:r>
            <a:r>
              <a:rPr lang="en-US" b="1" dirty="0">
                <a:solidFill>
                  <a:srgbClr val="00750B"/>
                </a:solidFill>
              </a:rPr>
              <a:t>v</a:t>
            </a:r>
            <a:r>
              <a:rPr lang="en-US" dirty="0">
                <a:solidFill>
                  <a:srgbClr val="00750B"/>
                </a:solidFill>
              </a:rPr>
              <a:t>, </a:t>
            </a:r>
            <a:r>
              <a:rPr lang="en-US" dirty="0">
                <a:solidFill>
                  <a:srgbClr val="00750B"/>
                </a:solidFill>
                <a:latin typeface="Symbol" charset="2"/>
                <a:sym typeface="Symbol" charset="2"/>
              </a:rPr>
              <a:t></a:t>
            </a:r>
            <a:endParaRPr lang="en-US" dirty="0">
              <a:solidFill>
                <a:srgbClr val="00750B"/>
              </a:solidFill>
            </a:endParaRPr>
          </a:p>
        </p:txBody>
      </p:sp>
      <p:sp>
        <p:nvSpPr>
          <p:cNvPr id="2055" name="Text Box 7"/>
          <p:cNvSpPr txBox="1">
            <a:spLocks noChangeArrowheads="1"/>
          </p:cNvSpPr>
          <p:nvPr/>
        </p:nvSpPr>
        <p:spPr bwMode="auto">
          <a:xfrm>
            <a:off x="6781800" y="2279650"/>
            <a:ext cx="6096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Kp</a:t>
            </a:r>
          </a:p>
        </p:txBody>
      </p:sp>
      <p:sp>
        <p:nvSpPr>
          <p:cNvPr id="2056" name="Text Box 8"/>
          <p:cNvSpPr txBox="1">
            <a:spLocks noChangeArrowheads="1"/>
          </p:cNvSpPr>
          <p:nvPr/>
        </p:nvSpPr>
        <p:spPr bwMode="auto">
          <a:xfrm>
            <a:off x="457200" y="1220787"/>
            <a:ext cx="990600" cy="379413"/>
          </a:xfrm>
          <a:prstGeom prst="rect">
            <a:avLst/>
          </a:prstGeom>
          <a:noFill/>
          <a:ln w="12700">
            <a:solidFill>
              <a:srgbClr val="00750B"/>
            </a:solidFill>
            <a:miter lim="800000"/>
            <a:headEnd/>
            <a:tailEnd/>
          </a:ln>
        </p:spPr>
        <p:txBody>
          <a:bodyPr>
            <a:prstTxWarp prst="textNoShape">
              <a:avLst/>
            </a:prstTxWarp>
            <a:spAutoFit/>
          </a:bodyPr>
          <a:lstStyle/>
          <a:p>
            <a:pPr algn="ctr">
              <a:spcBef>
                <a:spcPct val="50000"/>
              </a:spcBef>
            </a:pPr>
            <a:r>
              <a:rPr lang="en-US" dirty="0">
                <a:solidFill>
                  <a:srgbClr val="00750B"/>
                </a:solidFill>
              </a:rPr>
              <a:t>F</a:t>
            </a:r>
            <a:r>
              <a:rPr lang="en-US" baseline="-25000" dirty="0">
                <a:solidFill>
                  <a:srgbClr val="00750B"/>
                </a:solidFill>
              </a:rPr>
              <a:t>10.7</a:t>
            </a:r>
            <a:endParaRPr lang="en-US" dirty="0">
              <a:solidFill>
                <a:srgbClr val="00750B"/>
              </a:solidFill>
            </a:endParaRPr>
          </a:p>
        </p:txBody>
      </p:sp>
      <p:sp>
        <p:nvSpPr>
          <p:cNvPr id="2057" name="Text Box 9"/>
          <p:cNvSpPr txBox="1">
            <a:spLocks noChangeArrowheads="1"/>
          </p:cNvSpPr>
          <p:nvPr/>
        </p:nvSpPr>
        <p:spPr bwMode="auto">
          <a:xfrm>
            <a:off x="2133600" y="2165350"/>
            <a:ext cx="1676400" cy="654050"/>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Solar EUV Measurement</a:t>
            </a:r>
          </a:p>
        </p:txBody>
      </p:sp>
      <p:sp>
        <p:nvSpPr>
          <p:cNvPr id="2058" name="Text Box 10"/>
          <p:cNvSpPr txBox="1">
            <a:spLocks noChangeArrowheads="1"/>
          </p:cNvSpPr>
          <p:nvPr/>
        </p:nvSpPr>
        <p:spPr bwMode="auto">
          <a:xfrm>
            <a:off x="49530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Weimer</a:t>
            </a:r>
          </a:p>
        </p:txBody>
      </p:sp>
      <p:sp>
        <p:nvSpPr>
          <p:cNvPr id="2059" name="Text Box 11"/>
          <p:cNvSpPr txBox="1">
            <a:spLocks noChangeArrowheads="1"/>
          </p:cNvSpPr>
          <p:nvPr/>
        </p:nvSpPr>
        <p:spPr bwMode="auto">
          <a:xfrm>
            <a:off x="62484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Heelis</a:t>
            </a:r>
          </a:p>
        </p:txBody>
      </p:sp>
      <p:sp>
        <p:nvSpPr>
          <p:cNvPr id="2060" name="Line 12"/>
          <p:cNvSpPr>
            <a:spLocks noChangeShapeType="1"/>
          </p:cNvSpPr>
          <p:nvPr/>
        </p:nvSpPr>
        <p:spPr bwMode="auto">
          <a:xfrm>
            <a:off x="2438400" y="2819400"/>
            <a:ext cx="533400" cy="29654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1" name="Line 13"/>
          <p:cNvSpPr>
            <a:spLocks noChangeShapeType="1"/>
          </p:cNvSpPr>
          <p:nvPr/>
        </p:nvSpPr>
        <p:spPr bwMode="auto">
          <a:xfrm>
            <a:off x="990600" y="2819400"/>
            <a:ext cx="1981200" cy="2971800"/>
          </a:xfrm>
          <a:prstGeom prst="line">
            <a:avLst/>
          </a:prstGeom>
          <a:noFill/>
          <a:ln w="12700">
            <a:solidFill>
              <a:srgbClr val="00750B"/>
            </a:solidFill>
            <a:round/>
            <a:headEnd/>
            <a:tailEnd type="triangle" w="med" len="med"/>
          </a:ln>
        </p:spPr>
        <p:txBody>
          <a:bodyPr wrap="none" anchor="ctr">
            <a:prstTxWarp prst="textNoShape">
              <a:avLst/>
            </a:prstTxWarp>
          </a:bodyPr>
          <a:lstStyle/>
          <a:p>
            <a:endParaRPr lang="en-US" dirty="0">
              <a:solidFill>
                <a:srgbClr val="00750B"/>
              </a:solidFill>
            </a:endParaRPr>
          </a:p>
        </p:txBody>
      </p:sp>
      <p:sp>
        <p:nvSpPr>
          <p:cNvPr id="2062" name="Line 14"/>
          <p:cNvSpPr>
            <a:spLocks noChangeShapeType="1"/>
          </p:cNvSpPr>
          <p:nvPr/>
        </p:nvSpPr>
        <p:spPr bwMode="auto">
          <a:xfrm flipH="1">
            <a:off x="3810000" y="2819400"/>
            <a:ext cx="1524000" cy="990600"/>
          </a:xfrm>
          <a:prstGeom prst="line">
            <a:avLst/>
          </a:prstGeom>
          <a:noFill/>
          <a:ln w="12700">
            <a:solidFill>
              <a:srgbClr val="00750B"/>
            </a:solidFill>
            <a:round/>
            <a:headEnd/>
            <a:tailEnd type="triangle" w="med" len="med"/>
          </a:ln>
        </p:spPr>
        <p:txBody>
          <a:bodyPr wrap="none" anchor="ctr">
            <a:prstTxWarp prst="textNoShape">
              <a:avLst/>
            </a:prstTxWarp>
          </a:bodyPr>
          <a:lstStyle/>
          <a:p>
            <a:endParaRPr lang="en-US" dirty="0">
              <a:solidFill>
                <a:srgbClr val="00750B"/>
              </a:solidFill>
            </a:endParaRPr>
          </a:p>
        </p:txBody>
      </p:sp>
      <p:sp>
        <p:nvSpPr>
          <p:cNvPr id="2063" name="Line 15"/>
          <p:cNvSpPr>
            <a:spLocks noChangeShapeType="1"/>
          </p:cNvSpPr>
          <p:nvPr/>
        </p:nvSpPr>
        <p:spPr bwMode="auto">
          <a:xfrm flipH="1">
            <a:off x="5334000" y="2819400"/>
            <a:ext cx="0" cy="9842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4" name="Line 16"/>
          <p:cNvSpPr>
            <a:spLocks noChangeShapeType="1"/>
          </p:cNvSpPr>
          <p:nvPr/>
        </p:nvSpPr>
        <p:spPr bwMode="auto">
          <a:xfrm flipH="1">
            <a:off x="6781800" y="2667000"/>
            <a:ext cx="304800" cy="11366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5" name="Line 17"/>
          <p:cNvSpPr>
            <a:spLocks noChangeShapeType="1"/>
          </p:cNvSpPr>
          <p:nvPr/>
        </p:nvSpPr>
        <p:spPr bwMode="auto">
          <a:xfrm flipH="1">
            <a:off x="4648200" y="4191000"/>
            <a:ext cx="685800" cy="160020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6" name="Line 18"/>
          <p:cNvSpPr>
            <a:spLocks noChangeShapeType="1"/>
          </p:cNvSpPr>
          <p:nvPr/>
        </p:nvSpPr>
        <p:spPr bwMode="auto">
          <a:xfrm flipH="1">
            <a:off x="4648200" y="4191000"/>
            <a:ext cx="2133600" cy="15938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067" name="Line 19"/>
          <p:cNvSpPr>
            <a:spLocks noChangeShapeType="1"/>
          </p:cNvSpPr>
          <p:nvPr/>
        </p:nvSpPr>
        <p:spPr bwMode="auto">
          <a:xfrm>
            <a:off x="3810000" y="4184650"/>
            <a:ext cx="0" cy="533400"/>
          </a:xfrm>
          <a:prstGeom prst="line">
            <a:avLst/>
          </a:prstGeom>
          <a:noFill/>
          <a:ln w="12700">
            <a:solidFill>
              <a:srgbClr val="00750B"/>
            </a:solidFill>
            <a:round/>
            <a:headEnd type="triangle" w="med" len="med"/>
            <a:tailEnd type="triangle" w="med" len="med"/>
          </a:ln>
        </p:spPr>
        <p:txBody>
          <a:bodyPr wrap="none" anchor="ctr">
            <a:prstTxWarp prst="textNoShape">
              <a:avLst/>
            </a:prstTxWarp>
          </a:bodyPr>
          <a:lstStyle/>
          <a:p>
            <a:endParaRPr lang="en-US" dirty="0">
              <a:solidFill>
                <a:srgbClr val="00750B"/>
              </a:solidFill>
            </a:endParaRPr>
          </a:p>
        </p:txBody>
      </p:sp>
      <p:sp>
        <p:nvSpPr>
          <p:cNvPr id="2068" name="Text Box 20"/>
          <p:cNvSpPr txBox="1">
            <a:spLocks noChangeArrowheads="1"/>
          </p:cNvSpPr>
          <p:nvPr/>
        </p:nvSpPr>
        <p:spPr bwMode="auto">
          <a:xfrm>
            <a:off x="3352800" y="4719638"/>
            <a:ext cx="914400" cy="369332"/>
          </a:xfrm>
          <a:prstGeom prst="rect">
            <a:avLst/>
          </a:prstGeom>
          <a:noFill/>
          <a:ln w="19050">
            <a:solidFill>
              <a:srgbClr val="00750B"/>
            </a:solidFill>
            <a:miter lim="800000"/>
            <a:headEnd/>
            <a:tailEnd/>
          </a:ln>
        </p:spPr>
        <p:txBody>
          <a:bodyPr>
            <a:prstTxWarp prst="textNoShape">
              <a:avLst/>
            </a:prstTxWarp>
            <a:spAutoFit/>
          </a:bodyPr>
          <a:lstStyle/>
          <a:p>
            <a:pPr algn="ctr">
              <a:spcBef>
                <a:spcPct val="50000"/>
              </a:spcBef>
            </a:pPr>
            <a:r>
              <a:rPr lang="en-US" b="1" dirty="0">
                <a:solidFill>
                  <a:srgbClr val="00750B"/>
                </a:solidFill>
              </a:rPr>
              <a:t>MIX</a:t>
            </a:r>
          </a:p>
        </p:txBody>
      </p:sp>
      <p:sp>
        <p:nvSpPr>
          <p:cNvPr id="2069" name="Line 21"/>
          <p:cNvSpPr>
            <a:spLocks noChangeShapeType="1"/>
          </p:cNvSpPr>
          <p:nvPr/>
        </p:nvSpPr>
        <p:spPr bwMode="auto">
          <a:xfrm>
            <a:off x="3810000" y="5099050"/>
            <a:ext cx="0" cy="685800"/>
          </a:xfrm>
          <a:prstGeom prst="line">
            <a:avLst/>
          </a:prstGeom>
          <a:noFill/>
          <a:ln w="12700">
            <a:solidFill>
              <a:srgbClr val="00750B"/>
            </a:solidFill>
            <a:round/>
            <a:headEnd type="triangle" w="med" len="med"/>
            <a:tailEnd type="triangle" w="med" len="med"/>
          </a:ln>
        </p:spPr>
        <p:txBody>
          <a:bodyPr wrap="none" anchor="ctr">
            <a:prstTxWarp prst="textNoShape">
              <a:avLst/>
            </a:prstTxWarp>
          </a:bodyPr>
          <a:lstStyle/>
          <a:p>
            <a:endParaRPr lang="en-US" dirty="0">
              <a:solidFill>
                <a:srgbClr val="00750B"/>
              </a:solidFill>
            </a:endParaRPr>
          </a:p>
        </p:txBody>
      </p:sp>
      <p:sp>
        <p:nvSpPr>
          <p:cNvPr id="2076" name="Text Box 28"/>
          <p:cNvSpPr txBox="1">
            <a:spLocks noChangeArrowheads="1"/>
          </p:cNvSpPr>
          <p:nvPr/>
        </p:nvSpPr>
        <p:spPr bwMode="auto">
          <a:xfrm>
            <a:off x="152400" y="2165350"/>
            <a:ext cx="1676400" cy="654050"/>
          </a:xfrm>
          <a:prstGeom prst="rect">
            <a:avLst/>
          </a:prstGeom>
          <a:noFill/>
          <a:ln w="12700">
            <a:solidFill>
              <a:srgbClr val="00750B"/>
            </a:solidFill>
            <a:miter lim="800000"/>
            <a:headEnd/>
            <a:tailEnd/>
          </a:ln>
        </p:spPr>
        <p:txBody>
          <a:bodyPr>
            <a:prstTxWarp prst="textNoShape">
              <a:avLst/>
            </a:prstTxWarp>
            <a:spAutoFit/>
          </a:bodyPr>
          <a:lstStyle/>
          <a:p>
            <a:pPr algn="ctr">
              <a:spcBef>
                <a:spcPct val="50000"/>
              </a:spcBef>
            </a:pPr>
            <a:r>
              <a:rPr lang="en-US" dirty="0">
                <a:solidFill>
                  <a:srgbClr val="00750B"/>
                </a:solidFill>
              </a:rPr>
              <a:t>Solar EUV Proxy Model</a:t>
            </a:r>
          </a:p>
        </p:txBody>
      </p:sp>
      <p:sp>
        <p:nvSpPr>
          <p:cNvPr id="2077" name="Line 29"/>
          <p:cNvSpPr>
            <a:spLocks noChangeShapeType="1"/>
          </p:cNvSpPr>
          <p:nvPr/>
        </p:nvSpPr>
        <p:spPr bwMode="auto">
          <a:xfrm>
            <a:off x="990600" y="1600200"/>
            <a:ext cx="0" cy="539750"/>
          </a:xfrm>
          <a:prstGeom prst="line">
            <a:avLst/>
          </a:prstGeom>
          <a:noFill/>
          <a:ln w="12700">
            <a:solidFill>
              <a:srgbClr val="00750B"/>
            </a:solidFill>
            <a:round/>
            <a:headEnd/>
            <a:tailEnd type="triangle" w="med" len="med"/>
          </a:ln>
        </p:spPr>
        <p:txBody>
          <a:bodyPr wrap="none" anchor="ctr">
            <a:prstTxWarp prst="textNoShape">
              <a:avLst/>
            </a:prstTxWarp>
          </a:bodyPr>
          <a:lstStyle/>
          <a:p>
            <a:endParaRPr lang="en-US" dirty="0">
              <a:solidFill>
                <a:srgbClr val="00750B"/>
              </a:solidFill>
            </a:endParaRPr>
          </a:p>
        </p:txBody>
      </p:sp>
      <p:sp>
        <p:nvSpPr>
          <p:cNvPr id="2078" name="Text Box 30"/>
          <p:cNvSpPr txBox="1">
            <a:spLocks noChangeArrowheads="1"/>
          </p:cNvSpPr>
          <p:nvPr/>
        </p:nvSpPr>
        <p:spPr bwMode="auto">
          <a:xfrm>
            <a:off x="7543800" y="3810000"/>
            <a:ext cx="1066800" cy="379413"/>
          </a:xfrm>
          <a:prstGeom prst="rect">
            <a:avLst/>
          </a:prstGeom>
          <a:noFill/>
          <a:ln w="12700">
            <a:solidFill>
              <a:schemeClr val="tx1"/>
            </a:solidFill>
            <a:miter lim="800000"/>
            <a:headEnd/>
            <a:tailEnd/>
          </a:ln>
        </p:spPr>
        <p:txBody>
          <a:bodyPr>
            <a:prstTxWarp prst="textNoShape">
              <a:avLst/>
            </a:prstTxWarp>
            <a:spAutoFit/>
          </a:bodyPr>
          <a:lstStyle/>
          <a:p>
            <a:pPr algn="ctr">
              <a:spcBef>
                <a:spcPct val="50000"/>
              </a:spcBef>
            </a:pPr>
            <a:r>
              <a:rPr lang="en-US" dirty="0"/>
              <a:t>AMIE</a:t>
            </a:r>
          </a:p>
        </p:txBody>
      </p:sp>
      <p:sp>
        <p:nvSpPr>
          <p:cNvPr id="2079" name="Line 31"/>
          <p:cNvSpPr>
            <a:spLocks noChangeShapeType="1"/>
          </p:cNvSpPr>
          <p:nvPr/>
        </p:nvSpPr>
        <p:spPr bwMode="auto">
          <a:xfrm flipH="1">
            <a:off x="4648200" y="4191000"/>
            <a:ext cx="3505200" cy="1593850"/>
          </a:xfrm>
          <a:prstGeom prst="line">
            <a:avLst/>
          </a:prstGeom>
          <a:noFill/>
          <a:ln w="12700">
            <a:solidFill>
              <a:schemeClr val="tx1"/>
            </a:solidFill>
            <a:round/>
            <a:headEnd/>
            <a:tailEnd type="triangle" w="med" len="med"/>
          </a:ln>
        </p:spPr>
        <p:txBody>
          <a:bodyPr wrap="none" anchor="ctr">
            <a:prstTxWarp prst="textNoShape">
              <a:avLst/>
            </a:prstTxWarp>
          </a:bodyPr>
          <a:lstStyle/>
          <a:p>
            <a:endParaRPr lang="en-US" dirty="0"/>
          </a:p>
        </p:txBody>
      </p:sp>
      <p:sp>
        <p:nvSpPr>
          <p:cNvPr id="28" name="Title 27"/>
          <p:cNvSpPr>
            <a:spLocks noGrp="1"/>
          </p:cNvSpPr>
          <p:nvPr>
            <p:ph type="title"/>
          </p:nvPr>
        </p:nvSpPr>
        <p:spPr/>
        <p:txBody>
          <a:bodyPr/>
          <a:lstStyle/>
          <a:p>
            <a:r>
              <a:rPr lang="en-US" dirty="0"/>
              <a:t>TIE-GCM “Extraterrestrial” Inputs and Options</a:t>
            </a:r>
          </a:p>
        </p:txBody>
      </p:sp>
      <p:sp>
        <p:nvSpPr>
          <p:cNvPr id="29" name="Slide Number Placeholder 4"/>
          <p:cNvSpPr>
            <a:spLocks noGrp="1"/>
          </p:cNvSpPr>
          <p:nvPr>
            <p:ph type="sldNum" sz="quarter" idx="12"/>
          </p:nvPr>
        </p:nvSpPr>
        <p:spPr>
          <a:xfrm>
            <a:off x="7239000" y="6553200"/>
            <a:ext cx="1905000" cy="304800"/>
          </a:xfrm>
        </p:spPr>
        <p:txBody>
          <a:bodyPr/>
          <a:lstStyle/>
          <a:p>
            <a:fld id="{D908A462-1DEB-3345-89F2-34149C9E601F}" type="slidenum">
              <a:rPr lang="en-US"/>
              <a:pPr/>
              <a:t>21</a:t>
            </a:fld>
            <a:endParaRPr lang="en-US" sz="1200" dirty="0">
              <a:solidFill>
                <a:schemeClr val="tx1"/>
              </a:solidFill>
            </a:endParaRPr>
          </a:p>
        </p:txBody>
      </p:sp>
      <p:sp>
        <p:nvSpPr>
          <p:cNvPr id="26" name="TextBox 25"/>
          <p:cNvSpPr txBox="1"/>
          <p:nvPr/>
        </p:nvSpPr>
        <p:spPr>
          <a:xfrm>
            <a:off x="1943100" y="838200"/>
            <a:ext cx="5257800" cy="369332"/>
          </a:xfrm>
          <a:prstGeom prst="rect">
            <a:avLst/>
          </a:prstGeom>
          <a:noFill/>
        </p:spPr>
        <p:txBody>
          <a:bodyPr wrap="square" rtlCol="0">
            <a:spAutoFit/>
          </a:bodyPr>
          <a:lstStyle/>
          <a:p>
            <a:pPr algn="ctr"/>
            <a:r>
              <a:rPr lang="en-US" b="1" dirty="0">
                <a:solidFill>
                  <a:srgbClr val="00750B"/>
                </a:solidFill>
              </a:rPr>
              <a:t>CMIT Configuration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9144000" cy="427038"/>
          </a:xfrm>
        </p:spPr>
        <p:txBody>
          <a:bodyPr/>
          <a:lstStyle/>
          <a:p>
            <a:pPr eaLnBrk="1" hangingPunct="1"/>
            <a:r>
              <a:rPr lang="en-US" altLang="zh-CN" b="1" dirty="0">
                <a:solidFill>
                  <a:srgbClr val="000090"/>
                </a:solidFill>
              </a:rPr>
              <a:t>Equations and Numerics</a:t>
            </a:r>
          </a:p>
        </p:txBody>
      </p:sp>
      <p:sp>
        <p:nvSpPr>
          <p:cNvPr id="19459" name="Rectangle 3"/>
          <p:cNvSpPr>
            <a:spLocks noGrp="1" noChangeArrowheads="1"/>
          </p:cNvSpPr>
          <p:nvPr>
            <p:ph type="body" idx="1"/>
          </p:nvPr>
        </p:nvSpPr>
        <p:spPr>
          <a:xfrm>
            <a:off x="762000" y="838200"/>
            <a:ext cx="8382000" cy="5638800"/>
          </a:xfrm>
        </p:spPr>
        <p:txBody>
          <a:bodyPr/>
          <a:lstStyle/>
          <a:p>
            <a:pPr>
              <a:spcBef>
                <a:spcPts val="0"/>
              </a:spcBef>
              <a:spcAft>
                <a:spcPts val="0"/>
              </a:spcAft>
              <a:buNone/>
            </a:pPr>
            <a:r>
              <a:rPr lang="en-US" altLang="zh-CN" b="1" dirty="0">
                <a:solidFill>
                  <a:srgbClr val="008000"/>
                </a:solidFill>
                <a:latin typeface="Helvetica" pitchFamily="-112" charset="0"/>
                <a:ea typeface="Helvetica" pitchFamily="-112" charset="0"/>
                <a:cs typeface="Helvetica" pitchFamily="-112" charset="0"/>
              </a:rPr>
              <a:t>• Equations:</a:t>
            </a:r>
            <a:r>
              <a:rPr lang="en-US" altLang="zh-CN" dirty="0">
                <a:latin typeface="Helvetica" pitchFamily="-112" charset="0"/>
                <a:ea typeface="Helvetica" pitchFamily="-112" charset="0"/>
                <a:cs typeface="Helvetica" pitchFamily="-112" charset="0"/>
              </a:rPr>
              <a:t>  </a:t>
            </a:r>
          </a:p>
          <a:p>
            <a:pPr lvl="1">
              <a:spcBef>
                <a:spcPts val="0"/>
              </a:spcBef>
              <a:spcAft>
                <a:spcPts val="0"/>
              </a:spcAft>
              <a:buNone/>
            </a:pPr>
            <a:r>
              <a:rPr lang="en-US" altLang="zh-CN" dirty="0">
                <a:latin typeface="Helvetica" pitchFamily="-112" charset="0"/>
                <a:ea typeface="Helvetica" pitchFamily="-112" charset="0"/>
                <a:cs typeface="Helvetica" pitchFamily="-112" charset="0"/>
              </a:rPr>
              <a:t>Momentum equation:  </a:t>
            </a:r>
            <a:r>
              <a:rPr lang="en-US" altLang="zh-CN" i="1" dirty="0">
                <a:solidFill>
                  <a:srgbClr val="FF0000"/>
                </a:solidFill>
                <a:latin typeface="Helvetica" pitchFamily="-112" charset="0"/>
                <a:ea typeface="Helvetica" pitchFamily="-112" charset="0"/>
                <a:cs typeface="Helvetica" pitchFamily="-112" charset="0"/>
              </a:rPr>
              <a:t>u, v</a:t>
            </a:r>
          </a:p>
          <a:p>
            <a:pPr lvl="1">
              <a:spcBef>
                <a:spcPts val="0"/>
              </a:spcBef>
              <a:spcAft>
                <a:spcPts val="0"/>
              </a:spcAft>
              <a:buNone/>
            </a:pPr>
            <a:r>
              <a:rPr lang="en-US" altLang="zh-CN" dirty="0">
                <a:latin typeface="Helvetica" pitchFamily="-112" charset="0"/>
                <a:ea typeface="Helvetica" pitchFamily="-112" charset="0"/>
                <a:cs typeface="Helvetica" pitchFamily="-112" charset="0"/>
              </a:rPr>
              <a:t>Continuity equation:  </a:t>
            </a:r>
            <a:r>
              <a:rPr lang="en-US" altLang="zh-CN" i="1" dirty="0">
                <a:solidFill>
                  <a:srgbClr val="FF0000"/>
                </a:solidFill>
                <a:latin typeface="Helvetica" pitchFamily="-112" charset="0"/>
                <a:ea typeface="Helvetica" pitchFamily="-112" charset="0"/>
                <a:cs typeface="Helvetica" pitchFamily="-112" charset="0"/>
              </a:rPr>
              <a:t>w, </a:t>
            </a:r>
            <a:r>
              <a:rPr lang="en-US" altLang="zh-CN" dirty="0">
                <a:solidFill>
                  <a:srgbClr val="FF0000"/>
                </a:solidFill>
                <a:latin typeface="Helvetica" pitchFamily="-112" charset="0"/>
                <a:ea typeface="Helvetica" pitchFamily="-112" charset="0"/>
                <a:cs typeface="Helvetica" pitchFamily="-112" charset="0"/>
              </a:rPr>
              <a:t>O, O</a:t>
            </a:r>
            <a:r>
              <a:rPr lang="en-US" altLang="zh-CN" baseline="-25000" dirty="0">
                <a:solidFill>
                  <a:srgbClr val="FF0000"/>
                </a:solidFill>
                <a:latin typeface="Helvetica" pitchFamily="-112" charset="0"/>
                <a:ea typeface="Helvetica" pitchFamily="-112" charset="0"/>
                <a:cs typeface="Helvetica" pitchFamily="-112" charset="0"/>
              </a:rPr>
              <a:t>2</a:t>
            </a:r>
            <a:r>
              <a:rPr lang="en-US" altLang="zh-CN" dirty="0">
                <a:solidFill>
                  <a:srgbClr val="FF0000"/>
                </a:solidFill>
                <a:latin typeface="Helvetica" pitchFamily="-112" charset="0"/>
                <a:ea typeface="Helvetica" pitchFamily="-112" charset="0"/>
                <a:cs typeface="Helvetica" pitchFamily="-112" charset="0"/>
              </a:rPr>
              <a:t>, N(</a:t>
            </a:r>
            <a:r>
              <a:rPr lang="en-US" altLang="zh-CN" baseline="30000" dirty="0">
                <a:solidFill>
                  <a:srgbClr val="FF0000"/>
                </a:solidFill>
                <a:latin typeface="Helvetica" pitchFamily="-112" charset="0"/>
                <a:ea typeface="Helvetica" pitchFamily="-112" charset="0"/>
                <a:cs typeface="Helvetica" pitchFamily="-112" charset="0"/>
              </a:rPr>
              <a:t>4</a:t>
            </a:r>
            <a:r>
              <a:rPr lang="en-US" altLang="zh-CN" dirty="0">
                <a:solidFill>
                  <a:srgbClr val="FF0000"/>
                </a:solidFill>
                <a:latin typeface="Helvetica" pitchFamily="-112" charset="0"/>
                <a:ea typeface="Helvetica" pitchFamily="-112" charset="0"/>
                <a:cs typeface="Helvetica" pitchFamily="-112" charset="0"/>
              </a:rPr>
              <a:t>S), NO, O</a:t>
            </a:r>
            <a:r>
              <a:rPr lang="en-US" altLang="zh-CN" baseline="30000" dirty="0">
                <a:solidFill>
                  <a:srgbClr val="FF0000"/>
                </a:solidFill>
                <a:latin typeface="Helvetica" pitchFamily="-112" charset="0"/>
                <a:ea typeface="Helvetica" pitchFamily="-112" charset="0"/>
                <a:cs typeface="Helvetica" pitchFamily="-112" charset="0"/>
              </a:rPr>
              <a:t>+</a:t>
            </a:r>
            <a:r>
              <a:rPr lang="en-US" altLang="zh-CN" dirty="0">
                <a:latin typeface="Helvetica" pitchFamily="-112" charset="0"/>
                <a:ea typeface="Helvetica" pitchFamily="-112" charset="0"/>
                <a:cs typeface="Helvetica" pitchFamily="-112" charset="0"/>
              </a:rPr>
              <a:t> </a:t>
            </a:r>
          </a:p>
          <a:p>
            <a:pPr lvl="1">
              <a:spcBef>
                <a:spcPts val="0"/>
              </a:spcBef>
              <a:spcAft>
                <a:spcPts val="0"/>
              </a:spcAft>
              <a:buNone/>
            </a:pPr>
            <a:r>
              <a:rPr lang="en-US" altLang="zh-CN" dirty="0">
                <a:latin typeface="Helvetica" pitchFamily="-112" charset="0"/>
                <a:ea typeface="Helvetica" pitchFamily="-112" charset="0"/>
                <a:cs typeface="Helvetica" pitchFamily="-112" charset="0"/>
              </a:rPr>
              <a:t>Hydrostatic equation:  </a:t>
            </a:r>
            <a:r>
              <a:rPr lang="en-US" altLang="zh-CN" i="1" dirty="0">
                <a:solidFill>
                  <a:srgbClr val="FF0000"/>
                </a:solidFill>
                <a:latin typeface="Helvetica" pitchFamily="-112" charset="0"/>
                <a:ea typeface="Helvetica" pitchFamily="-112" charset="0"/>
                <a:cs typeface="Helvetica" pitchFamily="-112" charset="0"/>
              </a:rPr>
              <a:t>z</a:t>
            </a:r>
          </a:p>
          <a:p>
            <a:pPr lvl="1">
              <a:spcBef>
                <a:spcPts val="0"/>
              </a:spcBef>
              <a:spcAft>
                <a:spcPts val="0"/>
              </a:spcAft>
              <a:buNone/>
            </a:pPr>
            <a:r>
              <a:rPr lang="en-US" altLang="zh-CN" dirty="0">
                <a:latin typeface="Helvetica" pitchFamily="-112" charset="0"/>
                <a:ea typeface="Helvetica" pitchFamily="-112" charset="0"/>
                <a:cs typeface="Helvetica" pitchFamily="-112" charset="0"/>
              </a:rPr>
              <a:t>Thermodynamic equation:  </a:t>
            </a:r>
            <a:r>
              <a:rPr lang="en-US" altLang="zh-CN" i="1" dirty="0">
                <a:solidFill>
                  <a:srgbClr val="FF0000"/>
                </a:solidFill>
                <a:latin typeface="Helvetica" pitchFamily="-112" charset="0"/>
                <a:ea typeface="Helvetica" pitchFamily="-112" charset="0"/>
                <a:cs typeface="Helvetica" pitchFamily="-112" charset="0"/>
              </a:rPr>
              <a:t>T</a:t>
            </a:r>
            <a:r>
              <a:rPr lang="en-US" altLang="zh-CN" i="1" baseline="-25000" dirty="0">
                <a:solidFill>
                  <a:srgbClr val="FF0000"/>
                </a:solidFill>
                <a:latin typeface="Helvetica" pitchFamily="-112" charset="0"/>
                <a:ea typeface="Helvetica" pitchFamily="-112" charset="0"/>
                <a:cs typeface="Helvetica" pitchFamily="-112" charset="0"/>
              </a:rPr>
              <a:t>N</a:t>
            </a:r>
            <a:r>
              <a:rPr lang="en-US" altLang="zh-CN" i="1" dirty="0">
                <a:solidFill>
                  <a:srgbClr val="FF0000"/>
                </a:solidFill>
                <a:latin typeface="Helvetica" pitchFamily="-112" charset="0"/>
                <a:ea typeface="Helvetica" pitchFamily="-112" charset="0"/>
                <a:cs typeface="Helvetica" pitchFamily="-112" charset="0"/>
              </a:rPr>
              <a:t>, T</a:t>
            </a:r>
            <a:r>
              <a:rPr lang="en-US" altLang="zh-CN" i="1" baseline="-25000" dirty="0">
                <a:solidFill>
                  <a:srgbClr val="FF0000"/>
                </a:solidFill>
                <a:latin typeface="Helvetica" pitchFamily="-112" charset="0"/>
                <a:ea typeface="Helvetica" pitchFamily="-112" charset="0"/>
                <a:cs typeface="Helvetica" pitchFamily="-112" charset="0"/>
              </a:rPr>
              <a:t>e</a:t>
            </a:r>
          </a:p>
          <a:p>
            <a:pPr lvl="1">
              <a:spcBef>
                <a:spcPts val="0"/>
              </a:spcBef>
              <a:spcAft>
                <a:spcPts val="0"/>
              </a:spcAft>
              <a:buNone/>
            </a:pPr>
            <a:r>
              <a:rPr lang="en-US" altLang="zh-CN" dirty="0">
                <a:latin typeface="Helvetica" pitchFamily="-112" charset="0"/>
                <a:ea typeface="Helvetica" pitchFamily="-112" charset="0"/>
                <a:cs typeface="Helvetica" pitchFamily="-112" charset="0"/>
              </a:rPr>
              <a:t>Quasi-steady state energy transfer—electron, neutral, ion:  </a:t>
            </a:r>
            <a:r>
              <a:rPr lang="en-US" altLang="zh-CN" i="1" dirty="0">
                <a:solidFill>
                  <a:srgbClr val="FF0000"/>
                </a:solidFill>
                <a:latin typeface="Helvetica" pitchFamily="-112" charset="0"/>
                <a:ea typeface="Helvetica" pitchFamily="-112" charset="0"/>
                <a:cs typeface="Helvetica" pitchFamily="-112" charset="0"/>
              </a:rPr>
              <a:t>T</a:t>
            </a:r>
            <a:r>
              <a:rPr lang="en-US" altLang="zh-CN" i="1" baseline="-25000" dirty="0">
                <a:solidFill>
                  <a:srgbClr val="FF0000"/>
                </a:solidFill>
                <a:latin typeface="Helvetica" pitchFamily="-112" charset="0"/>
                <a:ea typeface="Helvetica" pitchFamily="-112" charset="0"/>
                <a:cs typeface="Helvetica" pitchFamily="-112" charset="0"/>
              </a:rPr>
              <a:t>I</a:t>
            </a:r>
            <a:endParaRPr lang="en-US" altLang="zh-CN" dirty="0">
              <a:solidFill>
                <a:srgbClr val="FF0000"/>
              </a:solidFill>
              <a:latin typeface="Helvetica" pitchFamily="-112" charset="0"/>
              <a:ea typeface="Helvetica" pitchFamily="-112" charset="0"/>
              <a:cs typeface="Helvetica" pitchFamily="-112" charset="0"/>
            </a:endParaRPr>
          </a:p>
          <a:p>
            <a:pPr lvl="1">
              <a:spcBef>
                <a:spcPts val="0"/>
              </a:spcBef>
              <a:spcAft>
                <a:spcPts val="0"/>
              </a:spcAft>
              <a:buNone/>
            </a:pPr>
            <a:r>
              <a:rPr lang="en-US" altLang="zh-CN" dirty="0">
                <a:latin typeface="Helvetica" pitchFamily="-112" charset="0"/>
                <a:ea typeface="Helvetica" pitchFamily="-112" charset="0"/>
                <a:cs typeface="Helvetica" pitchFamily="-112" charset="0"/>
              </a:rPr>
              <a:t>Photochemical equilibrium:  </a:t>
            </a:r>
            <a:r>
              <a:rPr lang="en-US" altLang="zh-CN" dirty="0">
                <a:solidFill>
                  <a:srgbClr val="FF0000"/>
                </a:solidFill>
                <a:latin typeface="Helvetica" pitchFamily="-112" charset="0"/>
                <a:ea typeface="Helvetica" pitchFamily="-112" charset="0"/>
                <a:cs typeface="Helvetica" pitchFamily="-112" charset="0"/>
              </a:rPr>
              <a:t>N(</a:t>
            </a:r>
            <a:r>
              <a:rPr lang="en-US" altLang="zh-CN" baseline="30000" dirty="0">
                <a:solidFill>
                  <a:srgbClr val="FF0000"/>
                </a:solidFill>
                <a:latin typeface="Helvetica" pitchFamily="-112" charset="0"/>
                <a:ea typeface="Helvetica" pitchFamily="-112" charset="0"/>
                <a:cs typeface="Helvetica" pitchFamily="-112" charset="0"/>
              </a:rPr>
              <a:t>2</a:t>
            </a:r>
            <a:r>
              <a:rPr lang="en-US" altLang="zh-CN" dirty="0">
                <a:solidFill>
                  <a:srgbClr val="FF0000"/>
                </a:solidFill>
                <a:latin typeface="Helvetica" pitchFamily="-112" charset="0"/>
                <a:ea typeface="Helvetica" pitchFamily="-112" charset="0"/>
                <a:cs typeface="Helvetica" pitchFamily="-112" charset="0"/>
              </a:rPr>
              <a:t>D), O</a:t>
            </a:r>
            <a:r>
              <a:rPr lang="en-US" altLang="zh-CN" baseline="-25000" dirty="0">
                <a:solidFill>
                  <a:srgbClr val="FF0000"/>
                </a:solidFill>
                <a:latin typeface="Helvetica" pitchFamily="-112" charset="0"/>
                <a:ea typeface="Helvetica" pitchFamily="-112" charset="0"/>
                <a:cs typeface="Helvetica" pitchFamily="-112" charset="0"/>
              </a:rPr>
              <a:t>2</a:t>
            </a:r>
            <a:r>
              <a:rPr lang="en-US" altLang="zh-CN" baseline="30000" dirty="0">
                <a:solidFill>
                  <a:srgbClr val="FF0000"/>
                </a:solidFill>
                <a:latin typeface="Helvetica" pitchFamily="-112" charset="0"/>
                <a:ea typeface="Helvetica" pitchFamily="-112" charset="0"/>
                <a:cs typeface="Helvetica" pitchFamily="-112" charset="0"/>
              </a:rPr>
              <a:t>+</a:t>
            </a:r>
            <a:r>
              <a:rPr lang="en-US" altLang="zh-CN" dirty="0">
                <a:solidFill>
                  <a:srgbClr val="FF0000"/>
                </a:solidFill>
                <a:latin typeface="Helvetica" pitchFamily="-112" charset="0"/>
                <a:ea typeface="Helvetica" pitchFamily="-112" charset="0"/>
                <a:cs typeface="Helvetica" pitchFamily="-112" charset="0"/>
              </a:rPr>
              <a:t>,N</a:t>
            </a:r>
            <a:r>
              <a:rPr lang="en-US" altLang="zh-CN" baseline="-25000" dirty="0">
                <a:solidFill>
                  <a:srgbClr val="FF0000"/>
                </a:solidFill>
                <a:latin typeface="Helvetica" pitchFamily="-112" charset="0"/>
                <a:ea typeface="Helvetica" pitchFamily="-112" charset="0"/>
                <a:cs typeface="Helvetica" pitchFamily="-112" charset="0"/>
              </a:rPr>
              <a:t>2</a:t>
            </a:r>
            <a:r>
              <a:rPr lang="en-US" altLang="zh-CN" baseline="30000" dirty="0">
                <a:solidFill>
                  <a:srgbClr val="FF0000"/>
                </a:solidFill>
                <a:latin typeface="Helvetica" pitchFamily="-112" charset="0"/>
                <a:ea typeface="Helvetica" pitchFamily="-112" charset="0"/>
                <a:cs typeface="Helvetica" pitchFamily="-112" charset="0"/>
              </a:rPr>
              <a:t>+</a:t>
            </a:r>
            <a:r>
              <a:rPr lang="en-US" altLang="zh-CN" dirty="0">
                <a:solidFill>
                  <a:srgbClr val="FF0000"/>
                </a:solidFill>
                <a:latin typeface="Helvetica" pitchFamily="-112" charset="0"/>
                <a:ea typeface="Helvetica" pitchFamily="-112" charset="0"/>
                <a:cs typeface="Helvetica" pitchFamily="-112" charset="0"/>
              </a:rPr>
              <a:t>,N</a:t>
            </a:r>
            <a:r>
              <a:rPr lang="en-US" altLang="zh-CN" baseline="30000" dirty="0">
                <a:solidFill>
                  <a:srgbClr val="FF0000"/>
                </a:solidFill>
                <a:latin typeface="Helvetica" pitchFamily="-112" charset="0"/>
                <a:ea typeface="Helvetica" pitchFamily="-112" charset="0"/>
                <a:cs typeface="Helvetica" pitchFamily="-112" charset="0"/>
              </a:rPr>
              <a:t>+</a:t>
            </a:r>
            <a:r>
              <a:rPr lang="en-US" altLang="zh-CN" dirty="0">
                <a:solidFill>
                  <a:srgbClr val="FF0000"/>
                </a:solidFill>
                <a:latin typeface="Helvetica" pitchFamily="-112" charset="0"/>
                <a:ea typeface="Helvetica" pitchFamily="-112" charset="0"/>
                <a:cs typeface="Helvetica" pitchFamily="-112" charset="0"/>
              </a:rPr>
              <a:t>,NO</a:t>
            </a:r>
            <a:r>
              <a:rPr lang="en-US" altLang="zh-CN" baseline="30000" dirty="0">
                <a:solidFill>
                  <a:srgbClr val="FF0000"/>
                </a:solidFill>
                <a:latin typeface="Helvetica" pitchFamily="-112" charset="0"/>
                <a:ea typeface="Helvetica" pitchFamily="-112" charset="0"/>
                <a:cs typeface="Helvetica" pitchFamily="-112" charset="0"/>
              </a:rPr>
              <a:t>+</a:t>
            </a:r>
            <a:endParaRPr lang="en-US" altLang="zh-CN" dirty="0">
              <a:solidFill>
                <a:srgbClr val="FF0000"/>
              </a:solidFill>
              <a:latin typeface="Helvetica" pitchFamily="-112" charset="0"/>
              <a:ea typeface="Helvetica" pitchFamily="-112" charset="0"/>
              <a:cs typeface="Helvetica" pitchFamily="-112" charset="0"/>
            </a:endParaRPr>
          </a:p>
          <a:p>
            <a:pPr eaLnBrk="1" hangingPunct="1">
              <a:spcBef>
                <a:spcPts val="0"/>
              </a:spcBef>
              <a:spcAft>
                <a:spcPts val="0"/>
              </a:spcAft>
              <a:buFontTx/>
              <a:buNone/>
            </a:pPr>
            <a:endParaRPr lang="en-US" altLang="zh-CN" b="1" dirty="0">
              <a:solidFill>
                <a:srgbClr val="008000"/>
              </a:solidFill>
              <a:latin typeface="Helvetica" pitchFamily="-112" charset="0"/>
              <a:ea typeface="Helvetica" pitchFamily="-112" charset="0"/>
              <a:cs typeface="Helvetica" pitchFamily="-112" charset="0"/>
            </a:endParaRPr>
          </a:p>
          <a:p>
            <a:pPr eaLnBrk="1" hangingPunct="1">
              <a:spcBef>
                <a:spcPts val="0"/>
              </a:spcBef>
              <a:spcAft>
                <a:spcPts val="0"/>
              </a:spcAft>
              <a:buFontTx/>
              <a:buNone/>
            </a:pPr>
            <a:r>
              <a:rPr lang="en-US" altLang="zh-CN" b="1" dirty="0">
                <a:solidFill>
                  <a:srgbClr val="008000"/>
                </a:solidFill>
                <a:latin typeface="Helvetica" pitchFamily="-112" charset="0"/>
                <a:ea typeface="Helvetica" pitchFamily="-112" charset="0"/>
                <a:cs typeface="Helvetica" pitchFamily="-112" charset="0"/>
              </a:rPr>
              <a:t>• Coordinate system:</a:t>
            </a:r>
            <a:r>
              <a:rPr lang="en-US" altLang="zh-CN" dirty="0">
                <a:latin typeface="Helvetica" pitchFamily="-112" charset="0"/>
                <a:ea typeface="Helvetica" pitchFamily="-112" charset="0"/>
                <a:cs typeface="Helvetica" pitchFamily="-112" charset="0"/>
              </a:rPr>
              <a:t>  </a:t>
            </a:r>
          </a:p>
          <a:p>
            <a:pPr lvl="1">
              <a:spcBef>
                <a:spcPts val="0"/>
              </a:spcBef>
              <a:spcAft>
                <a:spcPts val="0"/>
              </a:spcAft>
              <a:buFontTx/>
              <a:buNone/>
            </a:pPr>
            <a:r>
              <a:rPr lang="en-US" altLang="zh-CN" dirty="0">
                <a:solidFill>
                  <a:srgbClr val="FF0000"/>
                </a:solidFill>
                <a:latin typeface="Helvetica" pitchFamily="-112" charset="0"/>
                <a:ea typeface="Helvetica" pitchFamily="-112" charset="0"/>
                <a:cs typeface="Helvetica" pitchFamily="-112" charset="0"/>
              </a:rPr>
              <a:t>Horizontal:</a:t>
            </a:r>
            <a:r>
              <a:rPr lang="en-US" altLang="zh-CN" dirty="0">
                <a:latin typeface="Helvetica" pitchFamily="-112" charset="0"/>
                <a:ea typeface="Helvetica" pitchFamily="-112" charset="0"/>
                <a:cs typeface="Helvetica" pitchFamily="-112" charset="0"/>
              </a:rPr>
              <a:t>  rotating spherical geographical coordinates, </a:t>
            </a:r>
            <a:r>
              <a:rPr lang="en-US" altLang="zh-CN" dirty="0">
                <a:solidFill>
                  <a:schemeClr val="tx2"/>
                </a:solidFill>
                <a:latin typeface="Helvetica" pitchFamily="-112" charset="0"/>
                <a:ea typeface="Helvetica" pitchFamily="-112" charset="0"/>
                <a:cs typeface="Helvetica" pitchFamily="-112" charset="0"/>
              </a:rPr>
              <a:t>5°x 5° grid</a:t>
            </a:r>
            <a:endParaRPr lang="en-US" altLang="zh-CN" dirty="0">
              <a:latin typeface="Helvetica" pitchFamily="-112" charset="0"/>
              <a:ea typeface="Helvetica" pitchFamily="-112" charset="0"/>
              <a:cs typeface="Helvetica" pitchFamily="-112" charset="0"/>
            </a:endParaRPr>
          </a:p>
          <a:p>
            <a:pPr lvl="1">
              <a:spcBef>
                <a:spcPts val="0"/>
              </a:spcBef>
              <a:spcAft>
                <a:spcPts val="0"/>
              </a:spcAft>
              <a:buFontTx/>
              <a:buNone/>
            </a:pPr>
            <a:r>
              <a:rPr lang="en-US" altLang="zh-CN" dirty="0">
                <a:solidFill>
                  <a:srgbClr val="FF0000"/>
                </a:solidFill>
                <a:latin typeface="Helvetica" pitchFamily="-112" charset="0"/>
                <a:ea typeface="Helvetica" pitchFamily="-112" charset="0"/>
                <a:cs typeface="Helvetica" pitchFamily="-112" charset="0"/>
              </a:rPr>
              <a:t>Vertical:  </a:t>
            </a:r>
            <a:r>
              <a:rPr lang="en-US" altLang="zh-CN" dirty="0">
                <a:latin typeface="Helvetica" pitchFamily="-112" charset="0"/>
                <a:ea typeface="Helvetica" pitchFamily="-112" charset="0"/>
                <a:cs typeface="Helvetica" pitchFamily="-112" charset="0"/>
              </a:rPr>
              <a:t>pressure surface (hydrostatic equilibrium), 0.5 scale height grid</a:t>
            </a:r>
            <a:r>
              <a:rPr lang="en-US" altLang="zh-CN" dirty="0">
                <a:solidFill>
                  <a:schemeClr val="tx2"/>
                </a:solidFill>
                <a:latin typeface="Helvetica" pitchFamily="-112" charset="0"/>
                <a:ea typeface="Helvetica" pitchFamily="-112" charset="0"/>
                <a:cs typeface="Helvetica" pitchFamily="-112" charset="0"/>
              </a:rPr>
              <a:t> </a:t>
            </a:r>
          </a:p>
          <a:p>
            <a:pPr lvl="1">
              <a:spcBef>
                <a:spcPts val="0"/>
              </a:spcBef>
              <a:spcAft>
                <a:spcPts val="0"/>
              </a:spcAft>
              <a:buFontTx/>
              <a:buNone/>
            </a:pPr>
            <a:r>
              <a:rPr lang="en-US" altLang="zh-CN" dirty="0">
                <a:solidFill>
                  <a:schemeClr val="tx2"/>
                </a:solidFill>
                <a:latin typeface="Helvetica" pitchFamily="-112" charset="0"/>
                <a:ea typeface="Helvetica" pitchFamily="-112" charset="0"/>
                <a:cs typeface="Helvetica" pitchFamily="-112" charset="0"/>
              </a:rPr>
              <a:t>High resolution version (2.5° x 2.5° x H/4) in test.</a:t>
            </a:r>
          </a:p>
          <a:p>
            <a:pPr lvl="1">
              <a:spcBef>
                <a:spcPts val="0"/>
              </a:spcBef>
              <a:spcAft>
                <a:spcPts val="0"/>
              </a:spcAft>
              <a:buFontTx/>
              <a:buNone/>
            </a:pPr>
            <a:endParaRPr lang="en-US" altLang="zh-CN" dirty="0">
              <a:solidFill>
                <a:schemeClr val="tx2"/>
              </a:solidFill>
              <a:latin typeface="Helvetica" pitchFamily="-112" charset="0"/>
              <a:ea typeface="Helvetica" pitchFamily="-112" charset="0"/>
              <a:cs typeface="Helvetica" pitchFamily="-112" charset="0"/>
            </a:endParaRPr>
          </a:p>
          <a:p>
            <a:pPr eaLnBrk="1" hangingPunct="1">
              <a:spcBef>
                <a:spcPts val="0"/>
              </a:spcBef>
              <a:spcAft>
                <a:spcPts val="0"/>
              </a:spcAft>
              <a:buNone/>
            </a:pPr>
            <a:r>
              <a:rPr lang="en-US" altLang="zh-CN" b="1" dirty="0">
                <a:solidFill>
                  <a:srgbClr val="008000"/>
                </a:solidFill>
                <a:latin typeface="Helvetica" pitchFamily="-112" charset="0"/>
                <a:ea typeface="Helvetica" pitchFamily="-112" charset="0"/>
                <a:cs typeface="Helvetica" pitchFamily="-112" charset="0"/>
              </a:rPr>
              <a:t>• Numerics:</a:t>
            </a:r>
          </a:p>
          <a:p>
            <a:pPr lvl="1">
              <a:spcBef>
                <a:spcPts val="0"/>
              </a:spcBef>
              <a:spcAft>
                <a:spcPts val="0"/>
              </a:spcAft>
              <a:buNone/>
            </a:pPr>
            <a:r>
              <a:rPr lang="en-US" altLang="zh-CN" dirty="0">
                <a:solidFill>
                  <a:srgbClr val="FF0000"/>
                </a:solidFill>
                <a:latin typeface="Helvetica" pitchFamily="-112" charset="0"/>
                <a:ea typeface="Helvetica" pitchFamily="-112" charset="0"/>
                <a:cs typeface="Helvetica" pitchFamily="-112" charset="0"/>
              </a:rPr>
              <a:t>Horizontal:  </a:t>
            </a:r>
            <a:r>
              <a:rPr lang="en-US" altLang="zh-CN" dirty="0">
                <a:solidFill>
                  <a:schemeClr val="tx2"/>
                </a:solidFill>
                <a:latin typeface="Helvetica" pitchFamily="-112" charset="0"/>
                <a:ea typeface="Helvetica" pitchFamily="-112" charset="0"/>
                <a:cs typeface="Helvetica" pitchFamily="-112" charset="0"/>
              </a:rPr>
              <a:t>explicit 4</a:t>
            </a:r>
            <a:r>
              <a:rPr lang="en-US" altLang="zh-CN" baseline="30000" dirty="0">
                <a:solidFill>
                  <a:schemeClr val="tx2"/>
                </a:solidFill>
                <a:latin typeface="Helvetica" pitchFamily="-112" charset="0"/>
                <a:ea typeface="Helvetica" pitchFamily="-112" charset="0"/>
                <a:cs typeface="Helvetica" pitchFamily="-112" charset="0"/>
              </a:rPr>
              <a:t>th</a:t>
            </a:r>
            <a:r>
              <a:rPr lang="en-US" altLang="zh-CN" dirty="0">
                <a:solidFill>
                  <a:schemeClr val="tx2"/>
                </a:solidFill>
                <a:latin typeface="Helvetica" pitchFamily="-112" charset="0"/>
                <a:ea typeface="Helvetica" pitchFamily="-112" charset="0"/>
                <a:cs typeface="Helvetica" pitchFamily="-112" charset="0"/>
              </a:rPr>
              <a:t> order centered finite difference</a:t>
            </a:r>
          </a:p>
          <a:p>
            <a:pPr lvl="1">
              <a:spcBef>
                <a:spcPts val="0"/>
              </a:spcBef>
              <a:spcAft>
                <a:spcPts val="0"/>
              </a:spcAft>
              <a:buNone/>
            </a:pPr>
            <a:r>
              <a:rPr lang="en-US" altLang="zh-CN" dirty="0">
                <a:solidFill>
                  <a:srgbClr val="FF0000"/>
                </a:solidFill>
                <a:latin typeface="Helvetica" pitchFamily="-112" charset="0"/>
                <a:ea typeface="Helvetica" pitchFamily="-112" charset="0"/>
                <a:cs typeface="Helvetica" pitchFamily="-112" charset="0"/>
              </a:rPr>
              <a:t>Vertical:  </a:t>
            </a:r>
            <a:r>
              <a:rPr lang="en-US" altLang="zh-CN" dirty="0">
                <a:solidFill>
                  <a:schemeClr val="tx2"/>
                </a:solidFill>
                <a:latin typeface="Helvetica" pitchFamily="-112" charset="0"/>
                <a:ea typeface="Helvetica" pitchFamily="-112" charset="0"/>
                <a:cs typeface="Helvetica" pitchFamily="-112" charset="0"/>
              </a:rPr>
              <a:t>Implicit 2</a:t>
            </a:r>
            <a:r>
              <a:rPr lang="en-US" altLang="zh-CN" baseline="30000" dirty="0">
                <a:solidFill>
                  <a:schemeClr val="tx2"/>
                </a:solidFill>
                <a:latin typeface="Helvetica" pitchFamily="-112" charset="0"/>
                <a:ea typeface="Helvetica" pitchFamily="-112" charset="0"/>
                <a:cs typeface="Helvetica" pitchFamily="-112" charset="0"/>
              </a:rPr>
              <a:t>nd</a:t>
            </a:r>
            <a:r>
              <a:rPr lang="en-US" altLang="zh-CN" dirty="0">
                <a:solidFill>
                  <a:schemeClr val="tx2"/>
                </a:solidFill>
                <a:latin typeface="Helvetica" pitchFamily="-112" charset="0"/>
                <a:ea typeface="Helvetica" pitchFamily="-112" charset="0"/>
                <a:cs typeface="Helvetica" pitchFamily="-112" charset="0"/>
              </a:rPr>
              <a:t> order centered difference</a:t>
            </a:r>
          </a:p>
          <a:p>
            <a:pPr lvl="1">
              <a:spcBef>
                <a:spcPts val="0"/>
              </a:spcBef>
              <a:spcAft>
                <a:spcPts val="0"/>
              </a:spcAft>
              <a:buNone/>
            </a:pPr>
            <a:r>
              <a:rPr lang="en-US" altLang="zh-CN" dirty="0">
                <a:solidFill>
                  <a:srgbClr val="FF0000"/>
                </a:solidFill>
                <a:latin typeface="Helvetica" pitchFamily="-112" charset="0"/>
                <a:ea typeface="Helvetica" pitchFamily="-112" charset="0"/>
                <a:cs typeface="Helvetica" pitchFamily="-112" charset="0"/>
              </a:rPr>
              <a:t>Time:  </a:t>
            </a:r>
            <a:r>
              <a:rPr lang="en-US" altLang="zh-CN" dirty="0">
                <a:solidFill>
                  <a:schemeClr val="tx2"/>
                </a:solidFill>
                <a:latin typeface="Helvetica" pitchFamily="-112" charset="0"/>
                <a:ea typeface="Helvetica" pitchFamily="-112" charset="0"/>
                <a:cs typeface="Helvetica" pitchFamily="-112" charset="0"/>
              </a:rPr>
              <a:t>2</a:t>
            </a:r>
            <a:r>
              <a:rPr lang="en-US" altLang="zh-CN" baseline="30000" dirty="0">
                <a:solidFill>
                  <a:schemeClr val="tx2"/>
                </a:solidFill>
                <a:latin typeface="Helvetica" pitchFamily="-112" charset="0"/>
                <a:ea typeface="Helvetica" pitchFamily="-112" charset="0"/>
                <a:cs typeface="Helvetica" pitchFamily="-112" charset="0"/>
              </a:rPr>
              <a:t>nd</a:t>
            </a:r>
            <a:r>
              <a:rPr lang="en-US" altLang="zh-CN" dirty="0">
                <a:solidFill>
                  <a:schemeClr val="tx2"/>
                </a:solidFill>
                <a:latin typeface="Helvetica" pitchFamily="-112" charset="0"/>
                <a:ea typeface="Helvetica" pitchFamily="-112" charset="0"/>
                <a:cs typeface="Helvetica" pitchFamily="-112" charset="0"/>
              </a:rPr>
              <a:t> order centered difference</a:t>
            </a:r>
          </a:p>
          <a:p>
            <a:pPr lvl="1">
              <a:spcBef>
                <a:spcPts val="0"/>
              </a:spcBef>
              <a:spcAft>
                <a:spcPts val="0"/>
              </a:spcAft>
              <a:buNone/>
            </a:pPr>
            <a:r>
              <a:rPr lang="en-US" altLang="zh-CN" dirty="0">
                <a:solidFill>
                  <a:srgbClr val="FF0000"/>
                </a:solidFill>
                <a:latin typeface="Helvetica" pitchFamily="-112" charset="0"/>
                <a:ea typeface="Helvetica" pitchFamily="-112" charset="0"/>
                <a:cs typeface="Helvetica" pitchFamily="-112" charset="0"/>
              </a:rPr>
              <a:t>Shapiro filter: </a:t>
            </a:r>
            <a:r>
              <a:rPr lang="en-US" altLang="zh-CN" dirty="0">
                <a:latin typeface="Helvetica" pitchFamily="-112" charset="0"/>
                <a:ea typeface="Helvetica" pitchFamily="-112" charset="0"/>
                <a:cs typeface="Helvetica" pitchFamily="-112" charset="0"/>
              </a:rPr>
              <a:t> achieve better numerical stability</a:t>
            </a:r>
          </a:p>
          <a:p>
            <a:pPr lvl="1">
              <a:spcBef>
                <a:spcPts val="0"/>
              </a:spcBef>
              <a:spcAft>
                <a:spcPts val="0"/>
              </a:spcAft>
              <a:buNone/>
            </a:pPr>
            <a:r>
              <a:rPr lang="en-US" altLang="zh-CN" dirty="0">
                <a:solidFill>
                  <a:srgbClr val="FF0000"/>
                </a:solidFill>
                <a:latin typeface="Helvetica" pitchFamily="-112" charset="0"/>
                <a:ea typeface="Helvetica" pitchFamily="-112" charset="0"/>
                <a:cs typeface="Helvetica" pitchFamily="-112" charset="0"/>
              </a:rPr>
              <a:t>Fourier filter: </a:t>
            </a:r>
            <a:r>
              <a:rPr lang="en-US" altLang="zh-CN" dirty="0">
                <a:latin typeface="Helvetica" pitchFamily="-112" charset="0"/>
                <a:ea typeface="Helvetica" pitchFamily="-112" charset="0"/>
                <a:cs typeface="Helvetica" pitchFamily="-112" charset="0"/>
              </a:rPr>
              <a:t> remove spurious high frequency zonal waves at high latitudes</a:t>
            </a:r>
          </a:p>
          <a:p>
            <a:pPr lvl="1">
              <a:spcBef>
                <a:spcPts val="0"/>
              </a:spcBef>
              <a:spcAft>
                <a:spcPts val="0"/>
              </a:spcAft>
              <a:buNone/>
            </a:pPr>
            <a:endParaRPr lang="en-US" altLang="zh-CN" dirty="0">
              <a:latin typeface="Helvetica" pitchFamily="-112" charset="0"/>
              <a:ea typeface="Helvetica" pitchFamily="-112" charset="0"/>
              <a:cs typeface="Helvetica" pitchFamily="-112" charset="0"/>
            </a:endParaRPr>
          </a:p>
          <a:p>
            <a:pPr lvl="2">
              <a:spcBef>
                <a:spcPts val="0"/>
              </a:spcBef>
              <a:spcAft>
                <a:spcPts val="0"/>
              </a:spcAft>
              <a:buFontTx/>
              <a:buNone/>
            </a:pPr>
            <a:endParaRPr lang="en-US" altLang="zh-CN" dirty="0">
              <a:solidFill>
                <a:schemeClr val="tx2"/>
              </a:solidFill>
              <a:latin typeface="Helvetica" pitchFamily="-112" charset="0"/>
              <a:ea typeface="Helvetica" pitchFamily="-112" charset="0"/>
              <a:cs typeface="Helvetica" pitchFamily="-112" charset="0"/>
            </a:endParaRPr>
          </a:p>
        </p:txBody>
      </p:sp>
      <p:sp>
        <p:nvSpPr>
          <p:cNvPr id="4" name="Slide Number Placeholder 3"/>
          <p:cNvSpPr>
            <a:spLocks noGrp="1"/>
          </p:cNvSpPr>
          <p:nvPr>
            <p:ph type="sldNum" sz="quarter" idx="12"/>
          </p:nvPr>
        </p:nvSpPr>
        <p:spPr/>
        <p:txBody>
          <a:bodyPr/>
          <a:lstStyle/>
          <a:p>
            <a:fld id="{3DB082F9-22DA-6341-AF42-276F62A93CBF}" type="slidenum">
              <a:rPr lang="en-US"/>
              <a:pPr/>
              <a:t>22</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1279525" y="1108075"/>
            <a:ext cx="184150" cy="457200"/>
          </a:xfrm>
          <a:prstGeom prst="rect">
            <a:avLst/>
          </a:prstGeom>
          <a:noFill/>
          <a:ln w="9525">
            <a:noFill/>
            <a:miter lim="800000"/>
            <a:headEnd/>
            <a:tailEnd/>
          </a:ln>
        </p:spPr>
        <p:txBody>
          <a:bodyPr wrap="none">
            <a:prstTxWarp prst="textNoShape">
              <a:avLst/>
            </a:prstTxWarp>
            <a:spAutoFit/>
          </a:bodyPr>
          <a:lstStyle/>
          <a:p>
            <a:endParaRPr lang="en-US" sz="2400" dirty="0">
              <a:latin typeface="Times New Roman" pitchFamily="-112" charset="0"/>
            </a:endParaRPr>
          </a:p>
        </p:txBody>
      </p:sp>
      <p:sp>
        <p:nvSpPr>
          <p:cNvPr id="25603" name="Rectangle 3"/>
          <p:cNvSpPr>
            <a:spLocks noChangeArrowheads="1"/>
          </p:cNvSpPr>
          <p:nvPr/>
        </p:nvSpPr>
        <p:spPr bwMode="auto">
          <a:xfrm>
            <a:off x="0" y="73025"/>
            <a:ext cx="9144000" cy="461665"/>
          </a:xfrm>
          <a:prstGeom prst="rect">
            <a:avLst/>
          </a:prstGeom>
          <a:noFill/>
          <a:ln w="9525">
            <a:noFill/>
            <a:miter lim="800000"/>
            <a:headEnd/>
            <a:tailEnd/>
          </a:ln>
        </p:spPr>
        <p:txBody>
          <a:bodyPr>
            <a:prstTxWarp prst="textNoShape">
              <a:avLst/>
            </a:prstTxWarp>
            <a:spAutoFit/>
          </a:bodyPr>
          <a:lstStyle/>
          <a:p>
            <a:pPr algn="ctr"/>
            <a:r>
              <a:rPr lang="en-US" altLang="zh-CN" sz="2400" b="1" dirty="0">
                <a:solidFill>
                  <a:srgbClr val="000090"/>
                </a:solidFill>
                <a:latin typeface="Helvetica" pitchFamily="-112" charset="0"/>
                <a:ea typeface="Helvetica" pitchFamily="-112" charset="0"/>
                <a:cs typeface="Helvetica" pitchFamily="-112" charset="0"/>
              </a:rPr>
              <a:t>Boundary Conditions</a:t>
            </a:r>
          </a:p>
        </p:txBody>
      </p:sp>
      <p:sp>
        <p:nvSpPr>
          <p:cNvPr id="25604" name="Text Box 4"/>
          <p:cNvSpPr txBox="1">
            <a:spLocks noChangeArrowheads="1"/>
          </p:cNvSpPr>
          <p:nvPr/>
        </p:nvSpPr>
        <p:spPr bwMode="auto">
          <a:xfrm>
            <a:off x="685800" y="914400"/>
            <a:ext cx="7620000" cy="4302717"/>
          </a:xfrm>
          <a:prstGeom prst="rect">
            <a:avLst/>
          </a:prstGeom>
          <a:noFill/>
          <a:ln w="9525">
            <a:noFill/>
            <a:miter lim="800000"/>
            <a:headEnd/>
            <a:tailEnd/>
          </a:ln>
        </p:spPr>
        <p:txBody>
          <a:bodyPr>
            <a:prstTxWarp prst="textNoShape">
              <a:avLst/>
            </a:prstTxWarp>
            <a:spAutoFit/>
          </a:bodyPr>
          <a:lstStyle/>
          <a:p>
            <a:r>
              <a:rPr lang="en-US" altLang="zh-CN" b="1" dirty="0">
                <a:solidFill>
                  <a:srgbClr val="008000"/>
                </a:solidFill>
                <a:latin typeface="Helvetica" pitchFamily="-112" charset="0"/>
                <a:ea typeface="Helvetica" pitchFamily="-112" charset="0"/>
                <a:cs typeface="Helvetica" pitchFamily="-112" charset="0"/>
              </a:rPr>
              <a:t>• Upper boundary conditions:</a:t>
            </a:r>
            <a:r>
              <a:rPr lang="en-US" altLang="zh-CN" b="1" dirty="0">
                <a:latin typeface="Helvetica" pitchFamily="-112" charset="0"/>
                <a:ea typeface="Helvetica" pitchFamily="-112" charset="0"/>
                <a:cs typeface="Helvetica" pitchFamily="-112" charset="0"/>
              </a:rPr>
              <a:t> </a:t>
            </a:r>
          </a:p>
          <a:p>
            <a:pPr lvl="1"/>
            <a:r>
              <a:rPr lang="en-US" altLang="zh-CN" i="1" dirty="0">
                <a:solidFill>
                  <a:srgbClr val="FF0000"/>
                </a:solidFill>
                <a:latin typeface="Helvetica" pitchFamily="-112" charset="0"/>
                <a:ea typeface="Helvetica" pitchFamily="-112" charset="0"/>
                <a:cs typeface="Helvetica" pitchFamily="-112" charset="0"/>
              </a:rPr>
              <a:t> u, v, w, T</a:t>
            </a:r>
            <a:r>
              <a:rPr lang="en-US" altLang="zh-CN" i="1" baseline="-25000" dirty="0">
                <a:solidFill>
                  <a:srgbClr val="FF0000"/>
                </a:solidFill>
                <a:latin typeface="Helvetica" pitchFamily="-112" charset="0"/>
                <a:ea typeface="Helvetica" pitchFamily="-112" charset="0"/>
                <a:cs typeface="Helvetica" pitchFamily="-112" charset="0"/>
              </a:rPr>
              <a:t>N</a:t>
            </a:r>
            <a:r>
              <a:rPr lang="en-US" altLang="zh-CN" i="1" dirty="0">
                <a:solidFill>
                  <a:srgbClr val="FF0000"/>
                </a:solidFill>
                <a:latin typeface="Helvetica" pitchFamily="-112" charset="0"/>
                <a:ea typeface="Helvetica" pitchFamily="-112" charset="0"/>
                <a:cs typeface="Helvetica" pitchFamily="-112" charset="0"/>
              </a:rPr>
              <a:t>, </a:t>
            </a:r>
            <a:r>
              <a:rPr lang="en-US" altLang="zh-CN" dirty="0">
                <a:solidFill>
                  <a:srgbClr val="FF0000"/>
                </a:solidFill>
                <a:latin typeface="Helvetica" pitchFamily="-112" charset="0"/>
                <a:ea typeface="Helvetica" pitchFamily="-112" charset="0"/>
                <a:cs typeface="Helvetica" pitchFamily="-112" charset="0"/>
              </a:rPr>
              <a:t>O</a:t>
            </a:r>
            <a:r>
              <a:rPr lang="en-US" altLang="zh-CN" baseline="-25000" dirty="0">
                <a:solidFill>
                  <a:srgbClr val="FF0000"/>
                </a:solidFill>
                <a:latin typeface="Helvetica" pitchFamily="-112" charset="0"/>
                <a:ea typeface="Helvetica" pitchFamily="-112" charset="0"/>
                <a:cs typeface="Helvetica" pitchFamily="-112" charset="0"/>
              </a:rPr>
              <a:t>2</a:t>
            </a:r>
            <a:r>
              <a:rPr lang="en-US" altLang="zh-CN" dirty="0">
                <a:solidFill>
                  <a:srgbClr val="FF0000"/>
                </a:solidFill>
                <a:latin typeface="Helvetica" pitchFamily="-112" charset="0"/>
                <a:ea typeface="Helvetica" pitchFamily="-112" charset="0"/>
                <a:cs typeface="Helvetica" pitchFamily="-112" charset="0"/>
              </a:rPr>
              <a:t>, O:  </a:t>
            </a:r>
            <a:r>
              <a:rPr lang="en-US" altLang="zh-CN" dirty="0">
                <a:latin typeface="Helvetica" pitchFamily="-112" charset="0"/>
                <a:ea typeface="Helvetica" pitchFamily="-112" charset="0"/>
                <a:cs typeface="Helvetica" pitchFamily="-112" charset="0"/>
              </a:rPr>
              <a:t>diffusive equilibrium; </a:t>
            </a:r>
          </a:p>
          <a:p>
            <a:pPr lvl="1"/>
            <a:r>
              <a:rPr lang="en-US" altLang="zh-CN" dirty="0">
                <a:solidFill>
                  <a:srgbClr val="FF0000"/>
                </a:solidFill>
                <a:latin typeface="Helvetica" pitchFamily="-112" charset="0"/>
                <a:ea typeface="Helvetica" pitchFamily="-112" charset="0"/>
                <a:cs typeface="Helvetica" pitchFamily="-112" charset="0"/>
              </a:rPr>
              <a:t> N(</a:t>
            </a:r>
            <a:r>
              <a:rPr lang="en-US" altLang="zh-CN" baseline="30000" dirty="0">
                <a:solidFill>
                  <a:srgbClr val="FF0000"/>
                </a:solidFill>
                <a:latin typeface="Helvetica" pitchFamily="-112" charset="0"/>
                <a:ea typeface="Helvetica" pitchFamily="-112" charset="0"/>
                <a:cs typeface="Helvetica" pitchFamily="-112" charset="0"/>
              </a:rPr>
              <a:t>4</a:t>
            </a:r>
            <a:r>
              <a:rPr lang="en-US" altLang="zh-CN" dirty="0">
                <a:solidFill>
                  <a:srgbClr val="FF0000"/>
                </a:solidFill>
                <a:latin typeface="Helvetica" pitchFamily="-112" charset="0"/>
                <a:ea typeface="Helvetica" pitchFamily="-112" charset="0"/>
                <a:cs typeface="Helvetica" pitchFamily="-112" charset="0"/>
              </a:rPr>
              <a:t>S),</a:t>
            </a:r>
            <a:r>
              <a:rPr lang="en-US" altLang="zh-CN" dirty="0">
                <a:latin typeface="Helvetica" pitchFamily="-112" charset="0"/>
                <a:ea typeface="Helvetica" pitchFamily="-112" charset="0"/>
                <a:cs typeface="Helvetica" pitchFamily="-112" charset="0"/>
              </a:rPr>
              <a:t> </a:t>
            </a:r>
            <a:r>
              <a:rPr lang="en-US" altLang="zh-CN" dirty="0">
                <a:solidFill>
                  <a:srgbClr val="FF0000"/>
                </a:solidFill>
                <a:latin typeface="Helvetica" pitchFamily="-112" charset="0"/>
                <a:ea typeface="Helvetica" pitchFamily="-112" charset="0"/>
                <a:cs typeface="Helvetica" pitchFamily="-112" charset="0"/>
              </a:rPr>
              <a:t>NO:</a:t>
            </a:r>
            <a:r>
              <a:rPr lang="en-US" altLang="zh-CN" dirty="0">
                <a:latin typeface="Helvetica" pitchFamily="-112" charset="0"/>
                <a:ea typeface="Helvetica" pitchFamily="-112" charset="0"/>
                <a:cs typeface="Helvetica" pitchFamily="-112" charset="0"/>
              </a:rPr>
              <a:t>  photochemical equilibrium;</a:t>
            </a:r>
            <a:endParaRPr lang="en-US" altLang="zh-CN" i="1" dirty="0">
              <a:solidFill>
                <a:srgbClr val="FF0000"/>
              </a:solidFill>
              <a:latin typeface="Helvetica" pitchFamily="-112" charset="0"/>
              <a:ea typeface="Helvetica" pitchFamily="-112" charset="0"/>
              <a:cs typeface="Helvetica" pitchFamily="-112" charset="0"/>
            </a:endParaRPr>
          </a:p>
          <a:p>
            <a:pPr lvl="1"/>
            <a:r>
              <a:rPr lang="en-US" altLang="zh-CN" dirty="0">
                <a:solidFill>
                  <a:srgbClr val="FF0000"/>
                </a:solidFill>
                <a:latin typeface="Helvetica" pitchFamily="-112" charset="0"/>
                <a:ea typeface="Helvetica" pitchFamily="-112" charset="0"/>
                <a:cs typeface="Helvetica" pitchFamily="-112" charset="0"/>
              </a:rPr>
              <a:t> O</a:t>
            </a:r>
            <a:r>
              <a:rPr lang="en-US" altLang="zh-CN" baseline="30000" dirty="0">
                <a:solidFill>
                  <a:srgbClr val="FF0000"/>
                </a:solidFill>
                <a:latin typeface="Helvetica" pitchFamily="-112" charset="0"/>
                <a:ea typeface="Helvetica" pitchFamily="-112" charset="0"/>
                <a:cs typeface="Helvetica" pitchFamily="-112" charset="0"/>
              </a:rPr>
              <a:t>+</a:t>
            </a:r>
            <a:r>
              <a:rPr lang="en-US" altLang="zh-CN" dirty="0">
                <a:solidFill>
                  <a:srgbClr val="FF0000"/>
                </a:solidFill>
                <a:latin typeface="Helvetica" pitchFamily="-112" charset="0"/>
                <a:ea typeface="Helvetica" pitchFamily="-112" charset="0"/>
                <a:cs typeface="Helvetica" pitchFamily="-112" charset="0"/>
              </a:rPr>
              <a:t>:</a:t>
            </a:r>
            <a:r>
              <a:rPr lang="en-US" altLang="zh-CN" i="1" dirty="0">
                <a:solidFill>
                  <a:srgbClr val="FF0000"/>
                </a:solidFill>
                <a:latin typeface="Helvetica" pitchFamily="-112" charset="0"/>
                <a:ea typeface="Helvetica" pitchFamily="-112" charset="0"/>
                <a:cs typeface="Helvetica" pitchFamily="-112" charset="0"/>
              </a:rPr>
              <a:t>  </a:t>
            </a:r>
            <a:r>
              <a:rPr lang="en-US" altLang="zh-CN" dirty="0">
                <a:solidFill>
                  <a:schemeClr val="tx2"/>
                </a:solidFill>
                <a:latin typeface="Helvetica" pitchFamily="-112" charset="0"/>
                <a:ea typeface="Helvetica" pitchFamily="-112" charset="0"/>
                <a:cs typeface="Helvetica" pitchFamily="-112" charset="0"/>
              </a:rPr>
              <a:t>specify upward or downward </a:t>
            </a:r>
            <a:r>
              <a:rPr lang="en-US" altLang="zh-CN" i="1" dirty="0">
                <a:latin typeface="Helvetica" pitchFamily="-112" charset="0"/>
                <a:ea typeface="Helvetica" pitchFamily="-112" charset="0"/>
                <a:cs typeface="Helvetica" pitchFamily="-112" charset="0"/>
              </a:rPr>
              <a:t>O</a:t>
            </a:r>
            <a:r>
              <a:rPr lang="en-US" altLang="zh-CN" i="1" baseline="30000" dirty="0">
                <a:latin typeface="Helvetica" pitchFamily="-112" charset="0"/>
                <a:ea typeface="Helvetica" pitchFamily="-112" charset="0"/>
                <a:cs typeface="Helvetica" pitchFamily="-112" charset="0"/>
              </a:rPr>
              <a:t>+</a:t>
            </a:r>
            <a:r>
              <a:rPr lang="en-US" altLang="zh-CN" dirty="0">
                <a:solidFill>
                  <a:srgbClr val="FF0000"/>
                </a:solidFill>
                <a:latin typeface="Helvetica" pitchFamily="-112" charset="0"/>
                <a:ea typeface="Helvetica" pitchFamily="-112" charset="0"/>
                <a:cs typeface="Helvetica" pitchFamily="-112" charset="0"/>
              </a:rPr>
              <a:t> </a:t>
            </a:r>
            <a:r>
              <a:rPr lang="en-US" altLang="zh-CN" dirty="0">
                <a:solidFill>
                  <a:schemeClr val="tx2"/>
                </a:solidFill>
                <a:latin typeface="Helvetica" pitchFamily="-112" charset="0"/>
                <a:ea typeface="Helvetica" pitchFamily="-112" charset="0"/>
                <a:cs typeface="Helvetica" pitchFamily="-112" charset="0"/>
              </a:rPr>
              <a:t>flux;</a:t>
            </a:r>
          </a:p>
          <a:p>
            <a:pPr lvl="1">
              <a:lnSpc>
                <a:spcPct val="80000"/>
              </a:lnSpc>
              <a:spcBef>
                <a:spcPct val="30000"/>
              </a:spcBef>
            </a:pPr>
            <a:r>
              <a:rPr lang="en-US" altLang="zh-CN" i="1" dirty="0">
                <a:solidFill>
                  <a:srgbClr val="FF0000"/>
                </a:solidFill>
                <a:latin typeface="Helvetica" pitchFamily="-112" charset="0"/>
                <a:ea typeface="Helvetica" pitchFamily="-112" charset="0"/>
                <a:cs typeface="Helvetica" pitchFamily="-112" charset="0"/>
              </a:rPr>
              <a:t> T</a:t>
            </a:r>
            <a:r>
              <a:rPr lang="en-US" altLang="zh-CN" i="1" baseline="-25000" dirty="0">
                <a:solidFill>
                  <a:srgbClr val="FF0000"/>
                </a:solidFill>
                <a:latin typeface="Helvetica" pitchFamily="-112" charset="0"/>
                <a:ea typeface="Helvetica" pitchFamily="-112" charset="0"/>
                <a:cs typeface="Helvetica" pitchFamily="-112" charset="0"/>
              </a:rPr>
              <a:t>e</a:t>
            </a:r>
            <a:r>
              <a:rPr lang="en-US" altLang="zh-CN" i="1" dirty="0">
                <a:solidFill>
                  <a:srgbClr val="FF0000"/>
                </a:solidFill>
                <a:latin typeface="Helvetica" pitchFamily="-112" charset="0"/>
                <a:ea typeface="Helvetica" pitchFamily="-112" charset="0"/>
                <a:cs typeface="Helvetica" pitchFamily="-112" charset="0"/>
              </a:rPr>
              <a:t>:</a:t>
            </a:r>
            <a:r>
              <a:rPr lang="en-US" altLang="zh-CN" dirty="0">
                <a:latin typeface="Helvetica" pitchFamily="-112" charset="0"/>
                <a:ea typeface="Helvetica" pitchFamily="-112" charset="0"/>
                <a:cs typeface="Helvetica" pitchFamily="-112" charset="0"/>
              </a:rPr>
              <a:t>  specify upward or downward heat flux.</a:t>
            </a:r>
          </a:p>
          <a:p>
            <a:pPr lvl="1">
              <a:lnSpc>
                <a:spcPct val="80000"/>
              </a:lnSpc>
              <a:spcBef>
                <a:spcPct val="30000"/>
              </a:spcBef>
            </a:pPr>
            <a:endParaRPr lang="en-US" altLang="zh-CN" b="1" dirty="0">
              <a:solidFill>
                <a:srgbClr val="008000"/>
              </a:solidFill>
              <a:latin typeface="Helvetica" pitchFamily="-112" charset="0"/>
              <a:ea typeface="Helvetica" pitchFamily="-112" charset="0"/>
              <a:cs typeface="Helvetica" pitchFamily="-112" charset="0"/>
            </a:endParaRPr>
          </a:p>
          <a:p>
            <a:r>
              <a:rPr lang="en-US" altLang="zh-CN" b="1" dirty="0">
                <a:solidFill>
                  <a:srgbClr val="008000"/>
                </a:solidFill>
                <a:latin typeface="Helvetica" pitchFamily="-112" charset="0"/>
                <a:ea typeface="Helvetica" pitchFamily="-112" charset="0"/>
                <a:cs typeface="Helvetica" pitchFamily="-112" charset="0"/>
              </a:rPr>
              <a:t>• Lower boundary conditions:</a:t>
            </a:r>
            <a:r>
              <a:rPr lang="en-US" altLang="zh-CN" b="1" dirty="0">
                <a:latin typeface="Helvetica" pitchFamily="-112" charset="0"/>
                <a:ea typeface="Helvetica" pitchFamily="-112" charset="0"/>
                <a:cs typeface="Helvetica" pitchFamily="-112" charset="0"/>
              </a:rPr>
              <a:t> </a:t>
            </a:r>
            <a:endParaRPr lang="en-US" altLang="zh-CN" b="1" dirty="0">
              <a:solidFill>
                <a:srgbClr val="008000"/>
              </a:solidFill>
              <a:latin typeface="Helvetica" pitchFamily="-112" charset="0"/>
              <a:ea typeface="Helvetica" pitchFamily="-112" charset="0"/>
              <a:cs typeface="Helvetica" pitchFamily="-112" charset="0"/>
            </a:endParaRPr>
          </a:p>
          <a:p>
            <a:pPr lvl="1"/>
            <a:r>
              <a:rPr lang="en-US" altLang="zh-CN" i="1" dirty="0">
                <a:solidFill>
                  <a:srgbClr val="FF0000"/>
                </a:solidFill>
                <a:latin typeface="Helvetica" pitchFamily="-112" charset="0"/>
                <a:ea typeface="Helvetica" pitchFamily="-112" charset="0"/>
                <a:cs typeface="Helvetica" pitchFamily="-112" charset="0"/>
              </a:rPr>
              <a:t> u</a:t>
            </a:r>
            <a:r>
              <a:rPr lang="en-US" altLang="zh-CN" dirty="0">
                <a:solidFill>
                  <a:srgbClr val="FF0000"/>
                </a:solidFill>
                <a:latin typeface="Helvetica" pitchFamily="-112" charset="0"/>
                <a:ea typeface="Helvetica" pitchFamily="-112" charset="0"/>
                <a:cs typeface="Helvetica" pitchFamily="-112" charset="0"/>
              </a:rPr>
              <a:t>, </a:t>
            </a:r>
            <a:r>
              <a:rPr lang="en-US" altLang="zh-CN" i="1" dirty="0">
                <a:solidFill>
                  <a:srgbClr val="FF0000"/>
                </a:solidFill>
                <a:latin typeface="Helvetica" pitchFamily="-112" charset="0"/>
                <a:ea typeface="Helvetica" pitchFamily="-112" charset="0"/>
                <a:cs typeface="Helvetica" pitchFamily="-112" charset="0"/>
              </a:rPr>
              <a:t>v</a:t>
            </a:r>
            <a:r>
              <a:rPr lang="en-US" altLang="zh-CN" dirty="0">
                <a:solidFill>
                  <a:srgbClr val="FF0000"/>
                </a:solidFill>
                <a:latin typeface="Helvetica" pitchFamily="-112" charset="0"/>
                <a:ea typeface="Helvetica" pitchFamily="-112" charset="0"/>
                <a:cs typeface="Helvetica" pitchFamily="-112" charset="0"/>
              </a:rPr>
              <a:t>:</a:t>
            </a:r>
            <a:r>
              <a:rPr lang="en-US" altLang="zh-CN" dirty="0">
                <a:latin typeface="Helvetica" pitchFamily="-112" charset="0"/>
                <a:ea typeface="Helvetica" pitchFamily="-112" charset="0"/>
                <a:cs typeface="Helvetica" pitchFamily="-112" charset="0"/>
              </a:rPr>
              <a:t>  specified by tides (GSWM)</a:t>
            </a:r>
          </a:p>
          <a:p>
            <a:pPr lvl="1"/>
            <a:r>
              <a:rPr lang="en-US" altLang="zh-CN" i="1" dirty="0">
                <a:solidFill>
                  <a:srgbClr val="FF0000"/>
                </a:solidFill>
                <a:latin typeface="Helvetica" pitchFamily="-112" charset="0"/>
                <a:ea typeface="Helvetica" pitchFamily="-112" charset="0"/>
                <a:cs typeface="Helvetica" pitchFamily="-112" charset="0"/>
              </a:rPr>
              <a:t> T</a:t>
            </a:r>
            <a:r>
              <a:rPr lang="en-US" altLang="zh-CN" i="1" baseline="-25000" dirty="0">
                <a:solidFill>
                  <a:srgbClr val="FF0000"/>
                </a:solidFill>
                <a:latin typeface="Helvetica" pitchFamily="-112" charset="0"/>
                <a:ea typeface="Helvetica" pitchFamily="-112" charset="0"/>
                <a:cs typeface="Helvetica" pitchFamily="-112" charset="0"/>
              </a:rPr>
              <a:t>N</a:t>
            </a:r>
            <a:r>
              <a:rPr lang="en-US" altLang="zh-CN" dirty="0">
                <a:solidFill>
                  <a:srgbClr val="FF0000"/>
                </a:solidFill>
                <a:latin typeface="Helvetica" pitchFamily="-112" charset="0"/>
                <a:ea typeface="Helvetica" pitchFamily="-112" charset="0"/>
                <a:cs typeface="Helvetica" pitchFamily="-112" charset="0"/>
              </a:rPr>
              <a:t>:</a:t>
            </a:r>
            <a:r>
              <a:rPr lang="en-US" altLang="zh-CN" dirty="0">
                <a:latin typeface="Helvetica" pitchFamily="-112" charset="0"/>
                <a:ea typeface="Helvetica" pitchFamily="-112" charset="0"/>
                <a:cs typeface="Helvetica" pitchFamily="-112" charset="0"/>
              </a:rPr>
              <a:t>  181 K + perturbations by tides (GSWM)</a:t>
            </a:r>
          </a:p>
          <a:p>
            <a:pPr lvl="1"/>
            <a:r>
              <a:rPr lang="en-US" altLang="zh-CN" i="1" dirty="0">
                <a:solidFill>
                  <a:srgbClr val="FF0000"/>
                </a:solidFill>
                <a:latin typeface="Helvetica" pitchFamily="-112" charset="0"/>
                <a:ea typeface="Helvetica" pitchFamily="-112" charset="0"/>
                <a:cs typeface="Helvetica" pitchFamily="-112" charset="0"/>
              </a:rPr>
              <a:t> </a:t>
            </a:r>
            <a:r>
              <a:rPr lang="en-US" altLang="zh-CN" dirty="0">
                <a:solidFill>
                  <a:srgbClr val="FF0000"/>
                </a:solidFill>
                <a:latin typeface="Helvetica" pitchFamily="-112" charset="0"/>
                <a:ea typeface="Helvetica" pitchFamily="-112" charset="0"/>
                <a:cs typeface="Helvetica" pitchFamily="-112" charset="0"/>
              </a:rPr>
              <a:t>O</a:t>
            </a:r>
            <a:r>
              <a:rPr lang="en-US" altLang="zh-CN" baseline="-25000" dirty="0">
                <a:solidFill>
                  <a:srgbClr val="FF0000"/>
                </a:solidFill>
                <a:latin typeface="Helvetica" pitchFamily="-112" charset="0"/>
                <a:ea typeface="Helvetica" pitchFamily="-112" charset="0"/>
                <a:cs typeface="Helvetica" pitchFamily="-112" charset="0"/>
              </a:rPr>
              <a:t>2</a:t>
            </a:r>
            <a:r>
              <a:rPr lang="en-US" altLang="zh-CN" dirty="0">
                <a:solidFill>
                  <a:srgbClr val="FF0000"/>
                </a:solidFill>
                <a:latin typeface="Helvetica" pitchFamily="-112" charset="0"/>
                <a:ea typeface="Helvetica" pitchFamily="-112" charset="0"/>
                <a:cs typeface="Helvetica" pitchFamily="-112" charset="0"/>
              </a:rPr>
              <a:t>:</a:t>
            </a:r>
            <a:r>
              <a:rPr lang="en-US" altLang="zh-CN" dirty="0">
                <a:latin typeface="Helvetica" pitchFamily="-112" charset="0"/>
                <a:ea typeface="Helvetica" pitchFamily="-112" charset="0"/>
                <a:cs typeface="Helvetica" pitchFamily="-112" charset="0"/>
              </a:rPr>
              <a:t>  fixed mixing ratio of 0.22</a:t>
            </a:r>
          </a:p>
          <a:p>
            <a:pPr lvl="1"/>
            <a:r>
              <a:rPr lang="en-US" altLang="zh-CN" i="1" dirty="0">
                <a:solidFill>
                  <a:srgbClr val="FF0000"/>
                </a:solidFill>
                <a:latin typeface="Helvetica" pitchFamily="-112" charset="0"/>
                <a:ea typeface="Helvetica" pitchFamily="-112" charset="0"/>
                <a:cs typeface="Helvetica" pitchFamily="-112" charset="0"/>
              </a:rPr>
              <a:t> </a:t>
            </a:r>
            <a:r>
              <a:rPr lang="en-US" altLang="zh-CN" dirty="0">
                <a:solidFill>
                  <a:srgbClr val="FF0000"/>
                </a:solidFill>
                <a:latin typeface="Helvetica" pitchFamily="-112" charset="0"/>
                <a:ea typeface="Helvetica" pitchFamily="-112" charset="0"/>
                <a:cs typeface="Helvetica" pitchFamily="-112" charset="0"/>
              </a:rPr>
              <a:t>O:</a:t>
            </a:r>
            <a:r>
              <a:rPr lang="en-US" altLang="zh-CN" dirty="0">
                <a:latin typeface="Helvetica" pitchFamily="-112" charset="0"/>
                <a:ea typeface="Helvetica" pitchFamily="-112" charset="0"/>
                <a:cs typeface="Helvetica" pitchFamily="-112" charset="0"/>
              </a:rPr>
              <a:t>  vertical gradient of the O density is zero</a:t>
            </a:r>
          </a:p>
          <a:p>
            <a:pPr lvl="1"/>
            <a:r>
              <a:rPr lang="en-US" altLang="zh-CN" i="1" dirty="0">
                <a:solidFill>
                  <a:srgbClr val="FF0000"/>
                </a:solidFill>
                <a:latin typeface="Helvetica" pitchFamily="-112" charset="0"/>
                <a:ea typeface="Helvetica" pitchFamily="-112" charset="0"/>
                <a:cs typeface="Helvetica" pitchFamily="-112" charset="0"/>
              </a:rPr>
              <a:t> </a:t>
            </a:r>
            <a:r>
              <a:rPr lang="en-US" altLang="zh-CN" dirty="0">
                <a:solidFill>
                  <a:srgbClr val="FF0000"/>
                </a:solidFill>
                <a:latin typeface="Helvetica" pitchFamily="-112" charset="0"/>
                <a:ea typeface="Helvetica" pitchFamily="-112" charset="0"/>
                <a:cs typeface="Helvetica" pitchFamily="-112" charset="0"/>
              </a:rPr>
              <a:t>N(</a:t>
            </a:r>
            <a:r>
              <a:rPr lang="en-US" altLang="zh-CN" baseline="30000" dirty="0">
                <a:solidFill>
                  <a:srgbClr val="FF0000"/>
                </a:solidFill>
                <a:latin typeface="Helvetica" pitchFamily="-112" charset="0"/>
                <a:ea typeface="Helvetica" pitchFamily="-112" charset="0"/>
                <a:cs typeface="Helvetica" pitchFamily="-112" charset="0"/>
              </a:rPr>
              <a:t>4</a:t>
            </a:r>
            <a:r>
              <a:rPr lang="en-US" altLang="zh-CN" dirty="0">
                <a:solidFill>
                  <a:srgbClr val="FF0000"/>
                </a:solidFill>
                <a:latin typeface="Helvetica" pitchFamily="-112" charset="0"/>
                <a:ea typeface="Helvetica" pitchFamily="-112" charset="0"/>
                <a:cs typeface="Helvetica" pitchFamily="-112" charset="0"/>
              </a:rPr>
              <a:t>S), O</a:t>
            </a:r>
            <a:r>
              <a:rPr lang="en-US" altLang="zh-CN" baseline="30000" dirty="0">
                <a:solidFill>
                  <a:srgbClr val="FF0000"/>
                </a:solidFill>
                <a:latin typeface="Helvetica" pitchFamily="-112" charset="0"/>
                <a:ea typeface="Helvetica" pitchFamily="-112" charset="0"/>
                <a:cs typeface="Helvetica" pitchFamily="-112" charset="0"/>
              </a:rPr>
              <a:t>+</a:t>
            </a:r>
            <a:r>
              <a:rPr lang="en-US" altLang="zh-CN" dirty="0">
                <a:solidFill>
                  <a:srgbClr val="FF0000"/>
                </a:solidFill>
                <a:latin typeface="Helvetica" pitchFamily="-112" charset="0"/>
                <a:ea typeface="Helvetica" pitchFamily="-112" charset="0"/>
                <a:cs typeface="Helvetica" pitchFamily="-112" charset="0"/>
              </a:rPr>
              <a:t>:</a:t>
            </a:r>
            <a:r>
              <a:rPr lang="en-US" altLang="zh-CN" dirty="0">
                <a:latin typeface="Helvetica" pitchFamily="-112" charset="0"/>
                <a:ea typeface="Helvetica" pitchFamily="-112" charset="0"/>
                <a:cs typeface="Helvetica" pitchFamily="-112" charset="0"/>
              </a:rPr>
              <a:t>  photochemical equilibrium</a:t>
            </a:r>
          </a:p>
          <a:p>
            <a:pPr lvl="1"/>
            <a:r>
              <a:rPr lang="en-US" altLang="zh-CN" i="1" dirty="0">
                <a:solidFill>
                  <a:srgbClr val="FF0000"/>
                </a:solidFill>
                <a:latin typeface="Helvetica" pitchFamily="-112" charset="0"/>
                <a:ea typeface="Helvetica" pitchFamily="-112" charset="0"/>
                <a:cs typeface="Helvetica" pitchFamily="-112" charset="0"/>
              </a:rPr>
              <a:t> </a:t>
            </a:r>
            <a:r>
              <a:rPr lang="en-US" altLang="zh-CN" dirty="0">
                <a:solidFill>
                  <a:srgbClr val="FF0000"/>
                </a:solidFill>
                <a:latin typeface="Helvetica" pitchFamily="-112" charset="0"/>
                <a:ea typeface="Helvetica" pitchFamily="-112" charset="0"/>
                <a:cs typeface="Helvetica" pitchFamily="-112" charset="0"/>
              </a:rPr>
              <a:t>NO: </a:t>
            </a:r>
            <a:r>
              <a:rPr lang="en-US" altLang="zh-CN" dirty="0">
                <a:latin typeface="Helvetica" pitchFamily="-112" charset="0"/>
                <a:ea typeface="Helvetica" pitchFamily="-112" charset="0"/>
                <a:cs typeface="Helvetica" pitchFamily="-112" charset="0"/>
              </a:rPr>
              <a:t> constant density of (8x10</a:t>
            </a:r>
            <a:r>
              <a:rPr lang="en-US" altLang="zh-CN" baseline="30000" dirty="0">
                <a:latin typeface="Helvetica" pitchFamily="-112" charset="0"/>
                <a:ea typeface="Helvetica" pitchFamily="-112" charset="0"/>
                <a:cs typeface="Helvetica" pitchFamily="-112" charset="0"/>
              </a:rPr>
              <a:t>6</a:t>
            </a:r>
            <a:r>
              <a:rPr lang="en-US" altLang="zh-CN" dirty="0">
                <a:latin typeface="Helvetica" pitchFamily="-112" charset="0"/>
                <a:ea typeface="Helvetica" pitchFamily="-112" charset="0"/>
                <a:cs typeface="Helvetica" pitchFamily="-112" charset="0"/>
              </a:rPr>
              <a:t>)</a:t>
            </a:r>
          </a:p>
          <a:p>
            <a:pPr lvl="1"/>
            <a:r>
              <a:rPr lang="en-US" altLang="zh-CN" i="1" dirty="0">
                <a:solidFill>
                  <a:srgbClr val="FF0000"/>
                </a:solidFill>
                <a:latin typeface="Helvetica" pitchFamily="-112" charset="0"/>
                <a:ea typeface="Helvetica" pitchFamily="-112" charset="0"/>
                <a:cs typeface="Helvetica" pitchFamily="-112" charset="0"/>
              </a:rPr>
              <a:t> T</a:t>
            </a:r>
            <a:r>
              <a:rPr lang="en-US" altLang="zh-CN" i="1" baseline="-25000" dirty="0">
                <a:solidFill>
                  <a:srgbClr val="FF0000"/>
                </a:solidFill>
                <a:latin typeface="Helvetica" pitchFamily="-112" charset="0"/>
                <a:ea typeface="Helvetica" pitchFamily="-112" charset="0"/>
                <a:cs typeface="Helvetica" pitchFamily="-112" charset="0"/>
              </a:rPr>
              <a:t>e</a:t>
            </a:r>
            <a:r>
              <a:rPr lang="en-US" altLang="zh-CN" dirty="0">
                <a:solidFill>
                  <a:srgbClr val="FF0000"/>
                </a:solidFill>
                <a:latin typeface="Helvetica" pitchFamily="-112" charset="0"/>
                <a:ea typeface="Helvetica" pitchFamily="-112" charset="0"/>
                <a:cs typeface="Helvetica" pitchFamily="-112" charset="0"/>
              </a:rPr>
              <a:t>:</a:t>
            </a:r>
            <a:r>
              <a:rPr lang="en-US" altLang="zh-CN" dirty="0">
                <a:latin typeface="Helvetica" pitchFamily="-112" charset="0"/>
                <a:ea typeface="Helvetica" pitchFamily="-112" charset="0"/>
                <a:cs typeface="Helvetica" pitchFamily="-112" charset="0"/>
              </a:rPr>
              <a:t>  equal to </a:t>
            </a:r>
            <a:r>
              <a:rPr lang="en-US" altLang="zh-CN" i="1" dirty="0">
                <a:latin typeface="Helvetica" pitchFamily="-112" charset="0"/>
                <a:ea typeface="Helvetica" pitchFamily="-112" charset="0"/>
                <a:cs typeface="Helvetica" pitchFamily="-112" charset="0"/>
              </a:rPr>
              <a:t>T</a:t>
            </a:r>
            <a:r>
              <a:rPr lang="en-US" altLang="zh-CN" i="1" baseline="-25000" dirty="0">
                <a:latin typeface="Helvetica" pitchFamily="-112" charset="0"/>
                <a:ea typeface="Helvetica" pitchFamily="-112" charset="0"/>
                <a:cs typeface="Helvetica" pitchFamily="-112" charset="0"/>
              </a:rPr>
              <a:t>N</a:t>
            </a:r>
            <a:r>
              <a:rPr lang="en-US" altLang="zh-CN" dirty="0">
                <a:latin typeface="Helvetica" pitchFamily="-112" charset="0"/>
                <a:ea typeface="Helvetica" pitchFamily="-112" charset="0"/>
                <a:cs typeface="Helvetica" pitchFamily="-112" charset="0"/>
              </a:rPr>
              <a:t>.</a:t>
            </a:r>
          </a:p>
          <a:p>
            <a:endParaRPr lang="en-US" altLang="zh-CN" dirty="0">
              <a:latin typeface="Helvetica" pitchFamily="-112" charset="0"/>
              <a:ea typeface="Helvetica" pitchFamily="-112" charset="0"/>
              <a:cs typeface="Helvetica" pitchFamily="-112" charset="0"/>
            </a:endParaRPr>
          </a:p>
        </p:txBody>
      </p:sp>
      <p:sp>
        <p:nvSpPr>
          <p:cNvPr id="5" name="Slide Number Placeholder 4"/>
          <p:cNvSpPr>
            <a:spLocks noGrp="1"/>
          </p:cNvSpPr>
          <p:nvPr>
            <p:ph type="sldNum" sz="quarter" idx="12"/>
          </p:nvPr>
        </p:nvSpPr>
        <p:spPr/>
        <p:txBody>
          <a:bodyPr/>
          <a:lstStyle/>
          <a:p>
            <a:fld id="{4F81C34F-CCD6-DB48-B8A7-697B09815706}" type="slidenum">
              <a:rPr lang="en-US"/>
              <a:pPr/>
              <a:t>23</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Numerical Approach</a:t>
            </a:r>
          </a:p>
        </p:txBody>
      </p:sp>
      <p:sp>
        <p:nvSpPr>
          <p:cNvPr id="3" name="Slide Number Placeholder 2"/>
          <p:cNvSpPr>
            <a:spLocks noGrp="1"/>
          </p:cNvSpPr>
          <p:nvPr>
            <p:ph type="sldNum" sz="quarter" idx="12"/>
          </p:nvPr>
        </p:nvSpPr>
        <p:spPr/>
        <p:txBody>
          <a:bodyPr/>
          <a:lstStyle/>
          <a:p>
            <a:fld id="{1FF428F8-ABD9-5045-A109-27A70F287689}" type="slidenum">
              <a:rPr lang="en-US"/>
              <a:pPr/>
              <a:t>3</a:t>
            </a:fld>
            <a:endParaRPr lang="en-US" sz="1200" dirty="0">
              <a:solidFill>
                <a:schemeClr val="tx1"/>
              </a:solidFill>
            </a:endParaRPr>
          </a:p>
        </p:txBody>
      </p:sp>
      <p:sp>
        <p:nvSpPr>
          <p:cNvPr id="4" name="TextBox 3"/>
          <p:cNvSpPr txBox="1"/>
          <p:nvPr/>
        </p:nvSpPr>
        <p:spPr>
          <a:xfrm>
            <a:off x="228600" y="720089"/>
            <a:ext cx="8763000" cy="5909311"/>
          </a:xfrm>
          <a:prstGeom prst="rect">
            <a:avLst/>
          </a:prstGeom>
          <a:noFill/>
        </p:spPr>
        <p:txBody>
          <a:bodyPr wrap="square" rtlCol="0">
            <a:spAutoFit/>
          </a:bodyPr>
          <a:lstStyle/>
          <a:p>
            <a:r>
              <a:rPr lang="en-US" dirty="0"/>
              <a:t>• The TIE-GCM is a comprehensive, first-principles, three-dimensional, non-linear representation of the coupled thermosphere and ionosphere system that includes a self-consistent solution of the low-latitude electric field. </a:t>
            </a:r>
          </a:p>
          <a:p>
            <a:endParaRPr lang="en-US" dirty="0"/>
          </a:p>
          <a:p>
            <a:r>
              <a:rPr lang="en-US" dirty="0"/>
              <a:t>• The model solves the three-dimensional momentum, energy and continuity equations for neutral and ion species at each time step, using a semi-implicit, fourth-order, centered finite difference scheme, on each pressure surface. </a:t>
            </a:r>
          </a:p>
          <a:p>
            <a:endParaRPr lang="en-US" dirty="0"/>
          </a:p>
          <a:p>
            <a:r>
              <a:rPr lang="en-US" dirty="0"/>
              <a:t>• 29 constant-pressure levels in the vertical at H/2, from ~97 km to ~500 km  altitude. </a:t>
            </a:r>
          </a:p>
          <a:p>
            <a:endParaRPr lang="en-US" dirty="0"/>
          </a:p>
          <a:p>
            <a:r>
              <a:rPr lang="en-US" dirty="0"/>
              <a:t>• 5° x 5° latitude / longitude grid in the horizontal. </a:t>
            </a:r>
          </a:p>
          <a:p>
            <a:endParaRPr lang="en-US" dirty="0"/>
          </a:p>
          <a:p>
            <a:r>
              <a:rPr lang="en-US" dirty="0"/>
              <a:t>• Assumes Hydrostatic equilibrium, constant gravity, steady-state ion and electron energy equations, and incompressibility on constant pressure surfaces.  Ion velocities are specified by the potential field and ExB drifts. </a:t>
            </a:r>
          </a:p>
          <a:p>
            <a:endParaRPr lang="en-US" dirty="0"/>
          </a:p>
          <a:p>
            <a:r>
              <a:rPr lang="en-US" dirty="0"/>
              <a:t>• Implemented in F90 and MPI.  Runs on 1 to ~32 processors.  Uses netCDF for I/O.</a:t>
            </a:r>
          </a:p>
          <a:p>
            <a:endParaRPr lang="en-US" dirty="0"/>
          </a:p>
          <a:p>
            <a:r>
              <a:rPr lang="en-US" dirty="0"/>
              <a:t>• Time step is 120 s.</a:t>
            </a:r>
          </a:p>
          <a:p>
            <a:endParaRPr lang="en-US" dirty="0"/>
          </a:p>
          <a:p>
            <a:r>
              <a:rPr lang="en-US" dirty="0"/>
              <a:t>• ~0.1 s / time step on many ~4 to ~8 processor systems (&gt; 1200 x wallclock).</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152400"/>
            <a:ext cx="9144000" cy="563563"/>
          </a:xfrm>
        </p:spPr>
        <p:txBody>
          <a:bodyPr/>
          <a:lstStyle/>
          <a:p>
            <a:pPr eaLnBrk="1" hangingPunct="1"/>
            <a:r>
              <a:rPr lang="en-US" altLang="zh-CN" sz="2500" b="1" dirty="0">
                <a:solidFill>
                  <a:srgbClr val="000090"/>
                </a:solidFill>
                <a:latin typeface="Helvetica" pitchFamily="-112" charset="0"/>
                <a:ea typeface="Helvetica" pitchFamily="-112" charset="0"/>
                <a:cs typeface="Helvetica" pitchFamily="-112" charset="0"/>
              </a:rPr>
              <a:t>External Forcing of the Thermosphere/Ionosphere System</a:t>
            </a:r>
          </a:p>
        </p:txBody>
      </p:sp>
      <p:sp>
        <p:nvSpPr>
          <p:cNvPr id="23555" name="Rectangle 3"/>
          <p:cNvSpPr>
            <a:spLocks noGrp="1" noChangeArrowheads="1"/>
          </p:cNvSpPr>
          <p:nvPr>
            <p:ph type="body" idx="1"/>
          </p:nvPr>
        </p:nvSpPr>
        <p:spPr>
          <a:xfrm>
            <a:off x="152400" y="838200"/>
            <a:ext cx="8991600" cy="5943600"/>
          </a:xfrm>
        </p:spPr>
        <p:txBody>
          <a:bodyPr/>
          <a:lstStyle/>
          <a:p>
            <a:pPr marL="228600" indent="-228600"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Solar XUV, EUV, FUV (0.05-175 nm)</a:t>
            </a:r>
          </a:p>
          <a:p>
            <a:pPr lvl="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Solar energy and photoelectron parameterization (Solomon &amp; Qian, 2005)</a:t>
            </a:r>
          </a:p>
          <a:p>
            <a:pPr lvl="1"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Default: F10.7-based solar proxy model (EUVAC)</a:t>
            </a:r>
          </a:p>
          <a:p>
            <a:pPr lvl="1"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Optional: solar spectral measurements; other empirical models</a:t>
            </a:r>
          </a:p>
          <a:p>
            <a:pPr lvl="1" eaLnBrk="1" hangingPunct="1">
              <a:lnSpc>
                <a:spcPct val="90000"/>
              </a:lnSpc>
              <a:spcBef>
                <a:spcPts val="800"/>
              </a:spcBef>
            </a:pPr>
            <a:endParaRPr lang="en-US" altLang="zh-CN" dirty="0">
              <a:solidFill>
                <a:srgbClr val="000000"/>
              </a:solidFill>
              <a:latin typeface="Helvetica" pitchFamily="-112" charset="0"/>
              <a:ea typeface="Helvetica" pitchFamily="-112" charset="0"/>
              <a:cs typeface="Helvetica" pitchFamily="-112" charset="0"/>
            </a:endParaRPr>
          </a:p>
          <a:p>
            <a:pPr marL="228600" indent="-228600"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Magnetospheric forcing</a:t>
            </a:r>
          </a:p>
          <a:p>
            <a:pPr lvl="1"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High latitude electric potential: empirical models (Heelis et al., 1982; Weimer, 2005), or data assimilation model (e.g., AMIE), or magnetosphere model (LFM)</a:t>
            </a:r>
          </a:p>
          <a:p>
            <a:pPr lvl="1"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Auroral particle precipitation: analytical auroral model linked to potential pattern (Roble &amp; Ridley, 1987), or magnetospheric model (LFM)</a:t>
            </a:r>
          </a:p>
          <a:p>
            <a:pPr lvl="1" eaLnBrk="1" hangingPunct="1">
              <a:lnSpc>
                <a:spcPct val="90000"/>
              </a:lnSpc>
              <a:spcBef>
                <a:spcPts val="800"/>
              </a:spcBef>
            </a:pPr>
            <a:endParaRPr lang="en-US" altLang="zh-CN" dirty="0">
              <a:solidFill>
                <a:srgbClr val="000000"/>
              </a:solidFill>
              <a:latin typeface="Helvetica" pitchFamily="-112" charset="0"/>
              <a:ea typeface="Helvetica" pitchFamily="-112" charset="0"/>
              <a:cs typeface="Helvetica" pitchFamily="-112" charset="0"/>
            </a:endParaRPr>
          </a:p>
          <a:p>
            <a:pPr marL="228600" indent="-228600"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Lower boundary wave forcing</a:t>
            </a:r>
          </a:p>
          <a:p>
            <a:pPr lvl="1"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Tides: Global Scale Wave Model (GSWM , Hagan et al, 1999)</a:t>
            </a:r>
          </a:p>
          <a:p>
            <a:pPr lvl="1" eaLnBrk="1" hangingPunct="1">
              <a:lnSpc>
                <a:spcPct val="90000"/>
              </a:lnSpc>
              <a:spcBef>
                <a:spcPts val="800"/>
              </a:spcBef>
            </a:pPr>
            <a:r>
              <a:rPr lang="en-US" altLang="zh-CN" dirty="0">
                <a:solidFill>
                  <a:srgbClr val="000000"/>
                </a:solidFill>
                <a:latin typeface="Helvetica" pitchFamily="-112" charset="0"/>
                <a:ea typeface="Helvetica" pitchFamily="-112" charset="0"/>
                <a:cs typeface="Helvetica" pitchFamily="-112" charset="0"/>
              </a:rPr>
              <a:t>Eddy diffusion (with option for seasonally-varying term, Qian et al., 2009)</a:t>
            </a:r>
          </a:p>
        </p:txBody>
      </p:sp>
      <p:sp>
        <p:nvSpPr>
          <p:cNvPr id="4" name="Slide Number Placeholder 3"/>
          <p:cNvSpPr>
            <a:spLocks noGrp="1"/>
          </p:cNvSpPr>
          <p:nvPr>
            <p:ph type="sldNum" sz="quarter" idx="12"/>
          </p:nvPr>
        </p:nvSpPr>
        <p:spPr/>
        <p:txBody>
          <a:bodyPr/>
          <a:lstStyle/>
          <a:p>
            <a:fld id="{3DB082F9-22DA-6341-AF42-276F62A93CBF}" type="slidenum">
              <a:rPr lang="en-US"/>
              <a:pPr/>
              <a:t>4</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09600"/>
          </a:xfrm>
        </p:spPr>
        <p:txBody>
          <a:bodyPr/>
          <a:lstStyle/>
          <a:p>
            <a:r>
              <a:rPr lang="en-US" dirty="0"/>
              <a:t>Thermosphere-Ionosphere Modeling during Storms</a:t>
            </a:r>
          </a:p>
        </p:txBody>
      </p:sp>
      <p:sp>
        <p:nvSpPr>
          <p:cNvPr id="11" name="TextBox 10"/>
          <p:cNvSpPr txBox="1"/>
          <p:nvPr/>
        </p:nvSpPr>
        <p:spPr>
          <a:xfrm>
            <a:off x="254000" y="1657350"/>
            <a:ext cx="1295400" cy="1200329"/>
          </a:xfrm>
          <a:prstGeom prst="rect">
            <a:avLst/>
          </a:prstGeom>
          <a:noFill/>
        </p:spPr>
        <p:txBody>
          <a:bodyPr wrap="square" rtlCol="0">
            <a:spAutoFit/>
          </a:bodyPr>
          <a:lstStyle/>
          <a:p>
            <a:pPr algn="r"/>
            <a:r>
              <a:rPr lang="en-US" sz="1800" b="1" dirty="0"/>
              <a:t>E-region Electron Density (~110 km)</a:t>
            </a:r>
          </a:p>
        </p:txBody>
      </p:sp>
      <p:sp>
        <p:nvSpPr>
          <p:cNvPr id="12" name="TextBox 11"/>
          <p:cNvSpPr txBox="1"/>
          <p:nvPr/>
        </p:nvSpPr>
        <p:spPr>
          <a:xfrm>
            <a:off x="254000" y="4667071"/>
            <a:ext cx="1295400" cy="1200329"/>
          </a:xfrm>
          <a:prstGeom prst="rect">
            <a:avLst/>
          </a:prstGeom>
          <a:noFill/>
        </p:spPr>
        <p:txBody>
          <a:bodyPr wrap="square" rtlCol="0">
            <a:spAutoFit/>
          </a:bodyPr>
          <a:lstStyle/>
          <a:p>
            <a:pPr algn="r"/>
            <a:r>
              <a:rPr lang="en-US" sz="1800" b="1" dirty="0"/>
              <a:t>F-region Electron Density (~300 km)</a:t>
            </a:r>
          </a:p>
        </p:txBody>
      </p:sp>
      <p:sp>
        <p:nvSpPr>
          <p:cNvPr id="17" name="TextBox 16"/>
          <p:cNvSpPr txBox="1"/>
          <p:nvPr/>
        </p:nvSpPr>
        <p:spPr>
          <a:xfrm>
            <a:off x="7543800" y="1743670"/>
            <a:ext cx="1600200" cy="923330"/>
          </a:xfrm>
          <a:prstGeom prst="rect">
            <a:avLst/>
          </a:prstGeom>
          <a:noFill/>
        </p:spPr>
        <p:txBody>
          <a:bodyPr wrap="square" rtlCol="0">
            <a:spAutoFit/>
          </a:bodyPr>
          <a:lstStyle/>
          <a:p>
            <a:r>
              <a:rPr lang="en-US" sz="1800" b="1" dirty="0"/>
              <a:t>Neutral Temperature (~160 km)</a:t>
            </a:r>
          </a:p>
        </p:txBody>
      </p:sp>
      <p:sp>
        <p:nvSpPr>
          <p:cNvPr id="18" name="TextBox 17"/>
          <p:cNvSpPr txBox="1"/>
          <p:nvPr/>
        </p:nvSpPr>
        <p:spPr>
          <a:xfrm>
            <a:off x="7543800" y="4953000"/>
            <a:ext cx="1600200" cy="646331"/>
          </a:xfrm>
          <a:prstGeom prst="rect">
            <a:avLst/>
          </a:prstGeom>
          <a:noFill/>
        </p:spPr>
        <p:txBody>
          <a:bodyPr wrap="square" rtlCol="0">
            <a:spAutoFit/>
          </a:bodyPr>
          <a:lstStyle/>
          <a:p>
            <a:r>
              <a:rPr lang="en-US" sz="1800" b="1" dirty="0"/>
              <a:t>O/N</a:t>
            </a:r>
            <a:r>
              <a:rPr lang="en-US" sz="1800" b="1" baseline="-25000" dirty="0"/>
              <a:t>2</a:t>
            </a:r>
            <a:r>
              <a:rPr lang="en-US" sz="1800" b="1" dirty="0"/>
              <a:t> Ratio  (~160 km)</a:t>
            </a:r>
          </a:p>
        </p:txBody>
      </p:sp>
      <p:pic>
        <p:nvPicPr>
          <p:cNvPr id="28" name="Picture 27" descr="53.png"/>
          <p:cNvPicPr>
            <a:picLocks noChangeAspect="1"/>
          </p:cNvPicPr>
          <p:nvPr/>
        </p:nvPicPr>
        <p:blipFill>
          <a:blip r:embed="rId2"/>
          <a:stretch>
            <a:fillRect/>
          </a:stretch>
        </p:blipFill>
        <p:spPr>
          <a:xfrm>
            <a:off x="1554480" y="822960"/>
            <a:ext cx="6035040" cy="6035040"/>
          </a:xfrm>
          <a:prstGeom prst="rect">
            <a:avLst/>
          </a:prstGeom>
        </p:spPr>
      </p:pic>
      <p:sp>
        <p:nvSpPr>
          <p:cNvPr id="10" name="Slide Number Placeholder 2"/>
          <p:cNvSpPr>
            <a:spLocks noGrp="1"/>
          </p:cNvSpPr>
          <p:nvPr>
            <p:ph type="sldNum" sz="quarter" idx="12"/>
          </p:nvPr>
        </p:nvSpPr>
        <p:spPr>
          <a:xfrm>
            <a:off x="7239000" y="6553200"/>
            <a:ext cx="1905000" cy="304800"/>
          </a:xfrm>
        </p:spPr>
        <p:txBody>
          <a:bodyPr/>
          <a:lstStyle/>
          <a:p>
            <a:fld id="{1FF428F8-ABD9-5045-A109-27A70F287689}" type="slidenum">
              <a:rPr lang="en-US"/>
              <a:pPr/>
              <a:t>5</a:t>
            </a:fld>
            <a:endParaRPr lang="en-US" sz="1200" dirty="0">
              <a:solidFill>
                <a:schemeClr val="tx1"/>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3758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Title 1"/>
          <p:cNvSpPr>
            <a:spLocks noGrp="1"/>
          </p:cNvSpPr>
          <p:nvPr>
            <p:ph type="title"/>
          </p:nvPr>
        </p:nvSpPr>
        <p:spPr>
          <a:xfrm>
            <a:off x="457200" y="228600"/>
            <a:ext cx="8229600" cy="533400"/>
          </a:xfrm>
        </p:spPr>
        <p:txBody>
          <a:bodyPr/>
          <a:lstStyle/>
          <a:p>
            <a:pPr eaLnBrk="1" hangingPunct="1"/>
            <a:r>
              <a:rPr lang="en-US" dirty="0">
                <a:solidFill>
                  <a:srgbClr val="000090"/>
                </a:solidFill>
                <a:latin typeface="Helvetica" pitchFamily="-112" charset="0"/>
                <a:ea typeface="Helvetica" pitchFamily="-112" charset="0"/>
                <a:cs typeface="Helvetica" pitchFamily="-112" charset="0"/>
              </a:rPr>
              <a:t>What’s New in TIE-GCM v. 2.0?</a:t>
            </a:r>
            <a:endParaRPr lang="en-US" b="1" dirty="0">
              <a:solidFill>
                <a:srgbClr val="000090"/>
              </a:solidFill>
              <a:latin typeface="Helvetica" pitchFamily="-112" charset="0"/>
              <a:ea typeface="Helvetica" pitchFamily="-112" charset="0"/>
              <a:cs typeface="Helvetica" pitchFamily="-112" charset="0"/>
            </a:endParaRPr>
          </a:p>
        </p:txBody>
      </p:sp>
      <p:sp>
        <p:nvSpPr>
          <p:cNvPr id="18435" name="Text Box 4"/>
          <p:cNvSpPr txBox="1">
            <a:spLocks noChangeArrowheads="1"/>
          </p:cNvSpPr>
          <p:nvPr/>
        </p:nvSpPr>
        <p:spPr bwMode="auto">
          <a:xfrm>
            <a:off x="228600" y="762000"/>
            <a:ext cx="8915400" cy="6001641"/>
          </a:xfrm>
          <a:prstGeom prst="rect">
            <a:avLst/>
          </a:prstGeom>
          <a:noFill/>
          <a:ln w="9525">
            <a:noFill/>
            <a:miter lim="800000"/>
            <a:headEnd/>
            <a:tailEnd/>
          </a:ln>
        </p:spPr>
        <p:txBody>
          <a:bodyPr wrap="square">
            <a:prstTxWarp prst="textNoShape">
              <a:avLst/>
            </a:prstTxWarp>
            <a:spAutoFit/>
          </a:bodyPr>
          <a:lstStyle/>
          <a:p>
            <a:pPr>
              <a:spcAft>
                <a:spcPts val="600"/>
              </a:spcAft>
              <a:defRPr/>
            </a:pPr>
            <a:r>
              <a:rPr lang="en-US" dirty="0">
                <a:latin typeface="Helvetica" pitchFamily="-112" charset="0"/>
                <a:ea typeface="Helvetica" pitchFamily="-112" charset="0"/>
                <a:cs typeface="Helvetica" pitchFamily="-112" charset="0"/>
              </a:rPr>
              <a:t>• </a:t>
            </a:r>
            <a:r>
              <a:rPr lang="en-US" dirty="0">
                <a:latin typeface="Helvetica"/>
                <a:cs typeface="Helvetica"/>
              </a:rPr>
              <a:t>TIE-GCM v. 2.0 planned release in June 2014  </a:t>
            </a:r>
          </a:p>
          <a:p>
            <a:pPr lvl="1">
              <a:spcAft>
                <a:spcPts val="600"/>
              </a:spcAft>
              <a:defRPr/>
            </a:pPr>
            <a:r>
              <a:rPr lang="en-US" dirty="0">
                <a:latin typeface="Helvetica"/>
                <a:cs typeface="Helvetica"/>
              </a:rPr>
              <a:t>— “Double Resolution” (2.5° x 2.5° x H/4) supported</a:t>
            </a:r>
          </a:p>
          <a:p>
            <a:pPr lvl="1">
              <a:spcAft>
                <a:spcPts val="600"/>
              </a:spcAft>
              <a:defRPr/>
            </a:pPr>
            <a:r>
              <a:rPr lang="en-US" dirty="0">
                <a:latin typeface="Helvetica"/>
                <a:cs typeface="Helvetica"/>
              </a:rPr>
              <a:t>— Helium included as a major species</a:t>
            </a:r>
          </a:p>
          <a:p>
            <a:pPr lvl="1">
              <a:spcAft>
                <a:spcPts val="600"/>
              </a:spcAft>
              <a:defRPr/>
            </a:pPr>
            <a:r>
              <a:rPr lang="en-US" dirty="0">
                <a:latin typeface="Helvetica"/>
                <a:cs typeface="Helvetica"/>
              </a:rPr>
              <a:t>— Electrodynamics calculations parallelized</a:t>
            </a:r>
          </a:p>
          <a:p>
            <a:pPr>
              <a:spcAft>
                <a:spcPts val="600"/>
              </a:spcAft>
              <a:defRPr/>
            </a:pPr>
            <a:endParaRPr lang="en-US" dirty="0">
              <a:latin typeface="Helvetica"/>
              <a:cs typeface="Helvetica"/>
            </a:endParaRPr>
          </a:p>
          <a:p>
            <a:pPr>
              <a:spcAft>
                <a:spcPts val="600"/>
              </a:spcAft>
              <a:defRPr/>
            </a:pPr>
            <a:r>
              <a:rPr lang="en-US" dirty="0">
                <a:latin typeface="Helvetica"/>
                <a:cs typeface="Helvetica"/>
              </a:rPr>
              <a:t>• Recommend 1-minute time step for climate; 30-second time step for storms</a:t>
            </a:r>
          </a:p>
          <a:p>
            <a:pPr lvl="1">
              <a:spcAft>
                <a:spcPts val="600"/>
              </a:spcAft>
              <a:defRPr/>
            </a:pPr>
            <a:r>
              <a:rPr lang="en-US" dirty="0">
                <a:latin typeface="Helvetica"/>
                <a:cs typeface="Helvetica"/>
              </a:rPr>
              <a:t>— Normal-resolution model runs ~1700 x wallclock on 16 processors</a:t>
            </a:r>
          </a:p>
          <a:p>
            <a:pPr lvl="1">
              <a:spcAft>
                <a:spcPts val="600"/>
              </a:spcAft>
              <a:defRPr/>
            </a:pPr>
            <a:r>
              <a:rPr lang="en-US" dirty="0">
                <a:latin typeface="Helvetica"/>
                <a:cs typeface="Helvetica"/>
              </a:rPr>
              <a:t>— Double-resolution model runs ~200 x wallclock on 64 processors</a:t>
            </a:r>
          </a:p>
          <a:p>
            <a:pPr lvl="1">
              <a:spcAft>
                <a:spcPts val="600"/>
              </a:spcAft>
              <a:defRPr/>
            </a:pPr>
            <a:endParaRPr lang="en-US" dirty="0">
              <a:latin typeface="Helvetica"/>
              <a:cs typeface="Helvetica"/>
            </a:endParaRPr>
          </a:p>
          <a:p>
            <a:pPr>
              <a:spcAft>
                <a:spcPts val="600"/>
              </a:spcAft>
              <a:defRPr/>
            </a:pPr>
            <a:r>
              <a:rPr lang="en-US" dirty="0">
                <a:latin typeface="Helvetica"/>
                <a:cs typeface="Helvetica"/>
              </a:rPr>
              <a:t>• Other minor changes, updates, and bug fixes (since v. 1.94)</a:t>
            </a:r>
          </a:p>
          <a:p>
            <a:pPr lvl="1"/>
            <a:r>
              <a:rPr lang="en-US" sz="1400" dirty="0"/>
              <a:t>Include N</a:t>
            </a:r>
            <a:r>
              <a:rPr lang="en-US" sz="1400" baseline="-25000" dirty="0"/>
              <a:t>2</a:t>
            </a:r>
            <a:r>
              <a:rPr lang="en-US" sz="1400" dirty="0"/>
              <a:t> explicitly as a major species (instead of 1-O-O</a:t>
            </a:r>
            <a:r>
              <a:rPr lang="en-US" sz="1400" baseline="-25000" dirty="0"/>
              <a:t>2</a:t>
            </a:r>
            <a:r>
              <a:rPr lang="en-US" sz="1400" dirty="0"/>
              <a:t>-He)</a:t>
            </a:r>
          </a:p>
          <a:p>
            <a:pPr lvl="1"/>
            <a:r>
              <a:rPr lang="en-US" sz="1400" dirty="0"/>
              <a:t>Fixed Kp so it can’t go negative</a:t>
            </a:r>
          </a:p>
          <a:p>
            <a:pPr lvl="1"/>
            <a:r>
              <a:rPr lang="en-US" sz="1400" dirty="0"/>
              <a:t>Modified FFT filters for double-res version</a:t>
            </a:r>
          </a:p>
          <a:p>
            <a:pPr lvl="1"/>
            <a:r>
              <a:rPr lang="en-US" sz="1400" dirty="0"/>
              <a:t>Fixed error in GSWM interpolation</a:t>
            </a:r>
          </a:p>
          <a:p>
            <a:pPr lvl="1"/>
            <a:r>
              <a:rPr lang="en-US" sz="1400" dirty="0"/>
              <a:t>Added time-dependent CO</a:t>
            </a:r>
            <a:r>
              <a:rPr lang="en-US" sz="1400" baseline="-25000" dirty="0"/>
              <a:t>2</a:t>
            </a:r>
            <a:r>
              <a:rPr lang="en-US" sz="1400" dirty="0"/>
              <a:t> concentration at lower boundary </a:t>
            </a:r>
          </a:p>
          <a:p>
            <a:pPr lvl="1"/>
            <a:r>
              <a:rPr lang="en-US" sz="1400" dirty="0"/>
              <a:t>Added new diagnostics for magnetic and electric fields,</a:t>
            </a:r>
          </a:p>
          <a:p>
            <a:pPr lvl="1"/>
            <a:r>
              <a:rPr lang="en-US" sz="1400" dirty="0"/>
              <a:t>Introduced refactored Apex code apex.F90.</a:t>
            </a:r>
          </a:p>
          <a:p>
            <a:pPr lvl="1"/>
            <a:r>
              <a:rPr lang="en-US" sz="1400" dirty="0"/>
              <a:t>Change minimum EUVAC solar flux from 0.8 x Refspec to 0.1 x Refspec</a:t>
            </a:r>
          </a:p>
          <a:p>
            <a:pPr lvl="1"/>
            <a:r>
              <a:rPr lang="en-US" sz="1400" dirty="0"/>
              <a:t>Fixed bug in eddy and molecular viscosity coefficients in duv.F</a:t>
            </a:r>
          </a:p>
          <a:p>
            <a:pPr lvl="1"/>
            <a:r>
              <a:rPr lang="en-US" sz="1400" dirty="0"/>
              <a:t>Various yellowstone-specific script mods</a:t>
            </a:r>
          </a:p>
          <a:p>
            <a:pPr lvl="1"/>
            <a:r>
              <a:rPr lang="en-US" sz="1400" dirty="0"/>
              <a:t>Various performance improvements </a:t>
            </a:r>
          </a:p>
        </p:txBody>
      </p:sp>
      <p:sp>
        <p:nvSpPr>
          <p:cNvPr id="6" name="Slide Number Placeholder 5"/>
          <p:cNvSpPr>
            <a:spLocks noGrp="1"/>
          </p:cNvSpPr>
          <p:nvPr>
            <p:ph type="sldNum" sz="quarter" idx="12"/>
          </p:nvPr>
        </p:nvSpPr>
        <p:spPr/>
        <p:txBody>
          <a:bodyPr/>
          <a:lstStyle/>
          <a:p>
            <a:fld id="{F9787C5B-505A-DC4E-A8F0-3464643A4694}" type="slidenum">
              <a:rPr lang="en-US"/>
              <a:pPr/>
              <a:t>6</a:t>
            </a:fld>
            <a:endParaRPr lang="en-US" sz="12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(5°) vs. Double (2.5°) Resolution</a:t>
            </a:r>
          </a:p>
        </p:txBody>
      </p:sp>
      <p:sp>
        <p:nvSpPr>
          <p:cNvPr id="4" name="Slide Number Placeholder 3"/>
          <p:cNvSpPr>
            <a:spLocks noGrp="1"/>
          </p:cNvSpPr>
          <p:nvPr>
            <p:ph type="sldNum" sz="quarter" idx="12"/>
          </p:nvPr>
        </p:nvSpPr>
        <p:spPr/>
        <p:txBody>
          <a:bodyPr/>
          <a:lstStyle/>
          <a:p>
            <a:fld id="{508D7441-F10A-3846-BE9D-C057C7745F4C}" type="slidenum">
              <a:rPr lang="en-US"/>
              <a:pPr/>
              <a:t>7</a:t>
            </a:fld>
            <a:endParaRPr lang="en-US" sz="1200" dirty="0">
              <a:solidFill>
                <a:schemeClr val="tx1"/>
              </a:solidFill>
            </a:endParaRPr>
          </a:p>
        </p:txBody>
      </p:sp>
      <p:pic>
        <p:nvPicPr>
          <p:cNvPr id="5" name="Picture 4" descr="Ne_lowres_Day198_UT00.png"/>
          <p:cNvPicPr>
            <a:picLocks noChangeAspect="1"/>
          </p:cNvPicPr>
          <p:nvPr/>
        </p:nvPicPr>
        <p:blipFill>
          <a:blip r:embed="rId2"/>
          <a:stretch>
            <a:fillRect/>
          </a:stretch>
        </p:blipFill>
        <p:spPr>
          <a:xfrm>
            <a:off x="76200" y="1220217"/>
            <a:ext cx="4417567" cy="4417567"/>
          </a:xfrm>
          <a:prstGeom prst="rect">
            <a:avLst/>
          </a:prstGeom>
        </p:spPr>
      </p:pic>
      <p:pic>
        <p:nvPicPr>
          <p:cNvPr id="7" name="Picture 6" descr="Ne_hires_Day198_UT00.png"/>
          <p:cNvPicPr>
            <a:picLocks noChangeAspect="1"/>
          </p:cNvPicPr>
          <p:nvPr/>
        </p:nvPicPr>
        <p:blipFill>
          <a:blip r:embed="rId3"/>
          <a:stretch>
            <a:fillRect/>
          </a:stretch>
        </p:blipFill>
        <p:spPr>
          <a:xfrm>
            <a:off x="4648200" y="1219200"/>
            <a:ext cx="4419600" cy="4419600"/>
          </a:xfrm>
          <a:prstGeom prst="rect">
            <a:avLst/>
          </a:prstGeom>
        </p:spPr>
      </p:pic>
      <p:sp>
        <p:nvSpPr>
          <p:cNvPr id="6" name="TextBox 5"/>
          <p:cNvSpPr txBox="1"/>
          <p:nvPr/>
        </p:nvSpPr>
        <p:spPr>
          <a:xfrm>
            <a:off x="1219200" y="762000"/>
            <a:ext cx="6705600" cy="369332"/>
          </a:xfrm>
          <a:prstGeom prst="rect">
            <a:avLst/>
          </a:prstGeom>
          <a:noFill/>
        </p:spPr>
        <p:txBody>
          <a:bodyPr wrap="square" rtlCol="0">
            <a:spAutoFit/>
          </a:bodyPr>
          <a:lstStyle/>
          <a:p>
            <a:r>
              <a:rPr lang="en-US" dirty="0"/>
              <a:t>Normal Resolution			Double Resolution</a:t>
            </a:r>
          </a:p>
        </p:txBody>
      </p:sp>
      <p:sp>
        <p:nvSpPr>
          <p:cNvPr id="8" name="TextBox 7"/>
          <p:cNvSpPr txBox="1"/>
          <p:nvPr/>
        </p:nvSpPr>
        <p:spPr>
          <a:xfrm>
            <a:off x="342900" y="5791200"/>
            <a:ext cx="8458200" cy="923330"/>
          </a:xfrm>
          <a:prstGeom prst="rect">
            <a:avLst/>
          </a:prstGeom>
          <a:noFill/>
        </p:spPr>
        <p:txBody>
          <a:bodyPr wrap="square" rtlCol="0">
            <a:spAutoFit/>
          </a:bodyPr>
          <a:lstStyle/>
          <a:p>
            <a:pPr algn="ctr"/>
            <a:r>
              <a:rPr lang="en-US" dirty="0"/>
              <a:t>Electron densities with neutral wind vectors superimposed over the southern hemisphere polar region during a geomagnetic storm.  The “tongue” of ionization is significantly more resolved in the double-resolution version of the model.</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Inclusion of Helium as a Major Species</a:t>
            </a:r>
          </a:p>
        </p:txBody>
      </p:sp>
      <p:sp>
        <p:nvSpPr>
          <p:cNvPr id="4" name="Slide Number Placeholder 3"/>
          <p:cNvSpPr>
            <a:spLocks noGrp="1"/>
          </p:cNvSpPr>
          <p:nvPr>
            <p:ph type="sldNum" sz="quarter" idx="12"/>
          </p:nvPr>
        </p:nvSpPr>
        <p:spPr/>
        <p:txBody>
          <a:bodyPr/>
          <a:lstStyle/>
          <a:p>
            <a:fld id="{508D7441-F10A-3846-BE9D-C057C7745F4C}" type="slidenum">
              <a:rPr lang="en-US"/>
              <a:pPr/>
              <a:t>8</a:t>
            </a:fld>
            <a:endParaRPr lang="en-US" sz="1200" dirty="0">
              <a:solidFill>
                <a:schemeClr val="tx1"/>
              </a:solidFill>
            </a:endParaRPr>
          </a:p>
        </p:txBody>
      </p:sp>
      <p:grpSp>
        <p:nvGrpSpPr>
          <p:cNvPr id="5" name="Group 4"/>
          <p:cNvGrpSpPr/>
          <p:nvPr/>
        </p:nvGrpSpPr>
        <p:grpSpPr>
          <a:xfrm>
            <a:off x="4888954" y="914401"/>
            <a:ext cx="4026445" cy="5340733"/>
            <a:chOff x="4581846" y="1124744"/>
            <a:chExt cx="3771288" cy="5045537"/>
          </a:xfrm>
        </p:grpSpPr>
        <p:pic>
          <p:nvPicPr>
            <p:cNvPr id="6" name="Picture 2"/>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932040" y="1700808"/>
              <a:ext cx="3421094" cy="4181856"/>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extBox 6"/>
            <p:cNvSpPr txBox="1"/>
            <p:nvPr/>
          </p:nvSpPr>
          <p:spPr>
            <a:xfrm>
              <a:off x="5670368" y="1124744"/>
              <a:ext cx="2262158" cy="610607"/>
            </a:xfrm>
            <a:prstGeom prst="rect">
              <a:avLst/>
            </a:prstGeom>
            <a:noFill/>
          </p:spPr>
          <p:txBody>
            <a:bodyPr wrap="square" rtlCol="0">
              <a:spAutoFit/>
            </a:bodyPr>
            <a:lstStyle/>
            <a:p>
              <a:pPr algn="ctr"/>
              <a:r>
                <a:rPr lang="en-US" dirty="0" smtClean="0"/>
                <a:t>Mass Densities</a:t>
              </a:r>
            </a:p>
            <a:p>
              <a:pPr algn="ctr"/>
              <a:r>
                <a:rPr lang="en-US" dirty="0" smtClean="0"/>
                <a:t>(Dec. 2004, 72.5° N)</a:t>
              </a:r>
              <a:endParaRPr lang="en-US" dirty="0"/>
            </a:p>
          </p:txBody>
        </p:sp>
        <p:sp>
          <p:nvSpPr>
            <p:cNvPr id="8" name="TextBox 7"/>
            <p:cNvSpPr txBox="1"/>
            <p:nvPr/>
          </p:nvSpPr>
          <p:spPr>
            <a:xfrm rot="16200000">
              <a:off x="4050514" y="3618772"/>
              <a:ext cx="1408592" cy="345927"/>
            </a:xfrm>
            <a:prstGeom prst="rect">
              <a:avLst/>
            </a:prstGeom>
            <a:noFill/>
          </p:spPr>
          <p:txBody>
            <a:bodyPr wrap="square" rtlCol="0">
              <a:spAutoFit/>
            </a:bodyPr>
            <a:lstStyle/>
            <a:p>
              <a:pPr algn="ctr"/>
              <a:r>
                <a:rPr lang="en-US" dirty="0" smtClean="0"/>
                <a:t>Height (km)</a:t>
              </a:r>
              <a:endParaRPr lang="en-US" dirty="0"/>
            </a:p>
          </p:txBody>
        </p:sp>
        <p:sp>
          <p:nvSpPr>
            <p:cNvPr id="9" name="TextBox 8"/>
            <p:cNvSpPr txBox="1"/>
            <p:nvPr/>
          </p:nvSpPr>
          <p:spPr>
            <a:xfrm>
              <a:off x="5875842" y="5821363"/>
              <a:ext cx="1851212" cy="348918"/>
            </a:xfrm>
            <a:prstGeom prst="rect">
              <a:avLst/>
            </a:prstGeom>
            <a:noFill/>
          </p:spPr>
          <p:txBody>
            <a:bodyPr wrap="square" rtlCol="0">
              <a:spAutoFit/>
            </a:bodyPr>
            <a:lstStyle/>
            <a:p>
              <a:pPr algn="ctr"/>
              <a:r>
                <a:rPr lang="en-US" dirty="0" smtClean="0"/>
                <a:t>Density (g/cm</a:t>
              </a:r>
              <a:r>
                <a:rPr lang="en-US" baseline="30000" dirty="0" smtClean="0"/>
                <a:t>3</a:t>
              </a:r>
              <a:r>
                <a:rPr lang="en-US" dirty="0" smtClean="0"/>
                <a:t>)</a:t>
              </a:r>
              <a:endParaRPr lang="en-US" dirty="0"/>
            </a:p>
          </p:txBody>
        </p:sp>
      </p:grpSp>
      <p:sp>
        <p:nvSpPr>
          <p:cNvPr id="10" name="Text Placeholder 2"/>
          <p:cNvSpPr txBox="1">
            <a:spLocks/>
          </p:cNvSpPr>
          <p:nvPr/>
        </p:nvSpPr>
        <p:spPr>
          <a:xfrm>
            <a:off x="76200" y="914400"/>
            <a:ext cx="4760911" cy="5483696"/>
          </a:xfrm>
          <a:prstGeom prst="rect">
            <a:avLst/>
          </a:prstGeom>
        </p:spPr>
        <p:txBody>
          <a:bodyPr vert="horz" lIns="91440" tIns="45720" rIns="91440" bIns="45720" rtlCol="0">
            <a:noAutofit/>
          </a:bodyPr>
          <a:lstStyle/>
          <a:p>
            <a:pPr marL="285750" indent="-285750">
              <a:buFont typeface="Arial" pitchFamily="34" charset="0"/>
              <a:buChar char="•"/>
            </a:pPr>
            <a:r>
              <a:rPr lang="en-US" dirty="0" smtClean="0"/>
              <a:t>Helium has very small concentration from ground level through the turbopause</a:t>
            </a:r>
          </a:p>
          <a:p>
            <a:pPr marL="285750" indent="-285750">
              <a:buFont typeface="Arial" pitchFamily="34" charset="0"/>
              <a:buChar char="•"/>
            </a:pPr>
            <a:endParaRPr lang="en-US" dirty="0" smtClean="0"/>
          </a:p>
          <a:p>
            <a:pPr marL="285750" indent="-285750">
              <a:buFont typeface="Arial" pitchFamily="34" charset="0"/>
              <a:buChar char="•"/>
            </a:pPr>
            <a:r>
              <a:rPr lang="en-US" dirty="0" smtClean="0"/>
              <a:t>Diffusive </a:t>
            </a:r>
            <a:r>
              <a:rPr lang="en-US" dirty="0"/>
              <a:t>separation causes the mixing ratio to increase, approaching unity in the upper thermosphere</a:t>
            </a:r>
          </a:p>
          <a:p>
            <a:pPr marL="285750" indent="-285750">
              <a:buFont typeface="Arial" pitchFamily="34" charset="0"/>
              <a:buChar char="•"/>
            </a:pPr>
            <a:endParaRPr lang="en-US" dirty="0"/>
          </a:p>
          <a:p>
            <a:pPr marL="285750" indent="-285750">
              <a:buFont typeface="Arial" pitchFamily="34" charset="0"/>
              <a:buChar char="•"/>
            </a:pPr>
            <a:r>
              <a:rPr lang="en-US" dirty="0" smtClean="0"/>
              <a:t>Seasonal variation termed </a:t>
            </a:r>
            <a:r>
              <a:rPr lang="en-US" dirty="0"/>
              <a:t>“Winter Helium Bulge”</a:t>
            </a:r>
          </a:p>
          <a:p>
            <a:pPr marL="285750" indent="-285750">
              <a:buFont typeface="Arial" pitchFamily="34" charset="0"/>
              <a:buChar char="•"/>
            </a:pPr>
            <a:endParaRPr lang="en-US" dirty="0"/>
          </a:p>
          <a:p>
            <a:pPr marL="285750" indent="-285750">
              <a:buFont typeface="Arial" pitchFamily="34" charset="0"/>
              <a:buChar char="•"/>
            </a:pPr>
            <a:r>
              <a:rPr lang="en-US" dirty="0"/>
              <a:t>Local Time preference near ~8:00 </a:t>
            </a:r>
            <a:r>
              <a:rPr lang="en-US" dirty="0" smtClean="0"/>
              <a:t>LT</a:t>
            </a:r>
          </a:p>
          <a:p>
            <a:pPr marL="285750" indent="-285750">
              <a:buFont typeface="Arial" pitchFamily="34" charset="0"/>
              <a:buChar char="•"/>
            </a:pPr>
            <a:endParaRPr lang="en-US" dirty="0" smtClean="0"/>
          </a:p>
          <a:p>
            <a:pPr marL="285750" indent="-285750">
              <a:buFont typeface="Arial" pitchFamily="34" charset="0"/>
              <a:buChar char="•"/>
            </a:pPr>
            <a:r>
              <a:rPr lang="en-US" dirty="0" smtClean="0"/>
              <a:t>Helium scale height is less sensitive to solar cycle variations (</a:t>
            </a:r>
            <a:r>
              <a:rPr lang="en-US" dirty="0"/>
              <a:t>i.e</a:t>
            </a:r>
            <a:r>
              <a:rPr lang="en-US" dirty="0" smtClean="0"/>
              <a:t>. temperature changes) than are other species</a:t>
            </a:r>
          </a:p>
          <a:p>
            <a:pPr marL="285750" indent="-285750">
              <a:buFont typeface="Arial" pitchFamily="34" charset="0"/>
              <a:buChar char="•"/>
            </a:pPr>
            <a:endParaRPr lang="en-US" dirty="0" smtClean="0"/>
          </a:p>
          <a:p>
            <a:pPr marL="285750" indent="-285750">
              <a:buFont typeface="Arial" pitchFamily="34" charset="0"/>
              <a:buChar char="•"/>
            </a:pPr>
            <a:r>
              <a:rPr lang="en-US" dirty="0" smtClean="0"/>
              <a:t>Helium can be important for satellite drag calculations, particularly at 500–700 km, and partiuclarly during solar minimum</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Simulation of the Winter Helium Bulge</a:t>
            </a:r>
          </a:p>
        </p:txBody>
      </p:sp>
      <p:sp>
        <p:nvSpPr>
          <p:cNvPr id="4" name="Slide Number Placeholder 3"/>
          <p:cNvSpPr>
            <a:spLocks noGrp="1"/>
          </p:cNvSpPr>
          <p:nvPr>
            <p:ph type="sldNum" sz="quarter" idx="12"/>
          </p:nvPr>
        </p:nvSpPr>
        <p:spPr/>
        <p:txBody>
          <a:bodyPr/>
          <a:lstStyle/>
          <a:p>
            <a:fld id="{508D7441-F10A-3846-BE9D-C057C7745F4C}" type="slidenum">
              <a:rPr lang="en-US"/>
              <a:pPr/>
              <a:t>9</a:t>
            </a:fld>
            <a:endParaRPr lang="en-US" sz="1200" dirty="0">
              <a:solidFill>
                <a:schemeClr val="tx1"/>
              </a:solidFill>
            </a:endParaRPr>
          </a:p>
        </p:txBody>
      </p:sp>
      <p:pic>
        <p:nvPicPr>
          <p:cNvPr id="5" name="Picture 6"/>
          <p:cNvPicPr>
            <a:picLocks noChangeAspect="1" noChangeArrowheads="1"/>
          </p:cNvPicPr>
          <p:nvPr/>
        </p:nvPicPr>
        <p:blipFill>
          <a:blip r:embed="rId2">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4564380" y="1377806"/>
            <a:ext cx="4579620" cy="368808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3">
            <a:extLst>
              <a:ext uri="{28A0092B-C50C-407E-A947-70E740481C1C}">
                <a14:useLocalDpi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val="0"/>
              </a:ext>
            </a:extLst>
          </a:blip>
          <a:srcRect/>
          <a:stretch>
            <a:fillRect/>
          </a:stretch>
        </p:blipFill>
        <p:spPr bwMode="auto">
          <a:xfrm>
            <a:off x="0" y="1389209"/>
            <a:ext cx="4533900" cy="3710940"/>
          </a:xfrm>
          <a:prstGeom prst="rect">
            <a:avLst/>
          </a:prstGeom>
          <a:noFill/>
          <a:ln>
            <a:noFill/>
          </a:ln>
          <a:effectLst/>
          <a:extLst>
            <a:ext uri="{909E8E84-426E-40DD-AFC4-6F175D3DCCD1}">
              <a14:hiddenFill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solidFill>
                  <a:schemeClr val="accent1"/>
                </a:solidFill>
              </a14:hiddenFill>
            </a:ex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chemeClr val="tx1"/>
                </a:solidFill>
                <a:miter lim="800000"/>
                <a:headEnd/>
                <a:tailEnd/>
              </a14:hiddenLine>
            </a:ext>
            <a:ext uri="{AF507438-7753-43E0-B8FC-AC1667EBCBE1}">
              <a14:hiddenEffects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a:effectLst>
                  <a:outerShdw dist="35921" dir="2700000" algn="ctr" rotWithShape="0">
                    <a:schemeClr val="bg2"/>
                  </a:outerShdw>
                </a:effectLst>
              </a14:hiddenEffects>
            </a:ext>
          </a:extLst>
        </p:spPr>
      </p:pic>
      <p:sp>
        <p:nvSpPr>
          <p:cNvPr id="7" name="TextBox 6"/>
          <p:cNvSpPr txBox="1"/>
          <p:nvPr/>
        </p:nvSpPr>
        <p:spPr>
          <a:xfrm>
            <a:off x="838200" y="914400"/>
            <a:ext cx="3276600" cy="369332"/>
          </a:xfrm>
          <a:prstGeom prst="rect">
            <a:avLst/>
          </a:prstGeom>
          <a:noFill/>
        </p:spPr>
        <p:txBody>
          <a:bodyPr wrap="square" rtlCol="0">
            <a:spAutoFit/>
          </a:bodyPr>
          <a:lstStyle/>
          <a:p>
            <a:pPr algn="ctr"/>
            <a:r>
              <a:rPr lang="en-US" dirty="0" smtClean="0"/>
              <a:t>Top Pressure Level: (Z</a:t>
            </a:r>
            <a:r>
              <a:rPr lang="en-US" baseline="-25000" dirty="0" smtClean="0"/>
              <a:t>p</a:t>
            </a:r>
            <a:r>
              <a:rPr lang="en-US" dirty="0" smtClean="0"/>
              <a:t>=+7)</a:t>
            </a:r>
            <a:endParaRPr lang="en-US" dirty="0"/>
          </a:p>
        </p:txBody>
      </p:sp>
      <p:sp>
        <p:nvSpPr>
          <p:cNvPr id="8" name="TextBox 7"/>
          <p:cNvSpPr txBox="1"/>
          <p:nvPr/>
        </p:nvSpPr>
        <p:spPr>
          <a:xfrm>
            <a:off x="5180039" y="914400"/>
            <a:ext cx="2952328" cy="369332"/>
          </a:xfrm>
          <a:prstGeom prst="rect">
            <a:avLst/>
          </a:prstGeom>
          <a:noFill/>
        </p:spPr>
        <p:txBody>
          <a:bodyPr wrap="square" rtlCol="0">
            <a:spAutoFit/>
          </a:bodyPr>
          <a:lstStyle/>
          <a:p>
            <a:pPr algn="ctr"/>
            <a:r>
              <a:rPr lang="en-US" dirty="0" smtClean="0"/>
              <a:t>Constant Altitude: 400 km</a:t>
            </a:r>
            <a:endParaRPr lang="en-US" dirty="0"/>
          </a:p>
        </p:txBody>
      </p:sp>
      <p:sp>
        <p:nvSpPr>
          <p:cNvPr id="9" name="TextBox 8"/>
          <p:cNvSpPr txBox="1"/>
          <p:nvPr/>
        </p:nvSpPr>
        <p:spPr>
          <a:xfrm>
            <a:off x="0" y="5177749"/>
            <a:ext cx="4419601" cy="646331"/>
          </a:xfrm>
          <a:prstGeom prst="rect">
            <a:avLst/>
          </a:prstGeom>
          <a:noFill/>
        </p:spPr>
        <p:txBody>
          <a:bodyPr wrap="square" rtlCol="0">
            <a:spAutoFit/>
          </a:bodyPr>
          <a:lstStyle/>
          <a:p>
            <a:pPr algn="ctr"/>
            <a:r>
              <a:rPr lang="en-US" dirty="0" smtClean="0">
                <a:ea typeface="Cambria Math"/>
              </a:rPr>
              <a:t>On a constant pressure surface,</a:t>
            </a:r>
          </a:p>
          <a:p>
            <a:pPr algn="ctr"/>
            <a:r>
              <a:rPr lang="en-US" dirty="0" smtClean="0">
                <a:ea typeface="Cambria Math"/>
              </a:rPr>
              <a:t>MMR &gt; 0.8 in the winter hemisphere</a:t>
            </a:r>
          </a:p>
        </p:txBody>
      </p:sp>
      <p:sp>
        <p:nvSpPr>
          <p:cNvPr id="10" name="TextBox 9"/>
          <p:cNvSpPr txBox="1"/>
          <p:nvPr/>
        </p:nvSpPr>
        <p:spPr>
          <a:xfrm>
            <a:off x="4849366" y="5181600"/>
            <a:ext cx="3712637" cy="646331"/>
          </a:xfrm>
          <a:prstGeom prst="rect">
            <a:avLst/>
          </a:prstGeom>
          <a:noFill/>
        </p:spPr>
        <p:txBody>
          <a:bodyPr wrap="none" rtlCol="0">
            <a:spAutoFit/>
          </a:bodyPr>
          <a:lstStyle/>
          <a:p>
            <a:pPr algn="ctr"/>
            <a:r>
              <a:rPr lang="en-US" dirty="0" smtClean="0"/>
              <a:t>At 400 km, the MMR is reasonably</a:t>
            </a:r>
          </a:p>
          <a:p>
            <a:pPr algn="ctr"/>
            <a:r>
              <a:rPr lang="en-US" dirty="0"/>
              <a:t>c</a:t>
            </a:r>
            <a:r>
              <a:rPr lang="en-US" dirty="0" smtClean="0"/>
              <a:t>onsistent with MSIS</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Helvetica"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4500</TotalTime>
  <Words>2219</Words>
  <Application>Microsoft Macintosh PowerPoint</Application>
  <PresentationFormat>On-screen Show (4:3)</PresentationFormat>
  <Paragraphs>300</Paragraphs>
  <Slides>23</Slides>
  <Notes>12</Notes>
  <HiddenSlides>0</HiddenSlides>
  <MMClips>0</MMClips>
  <ScaleCrop>false</ScaleCrop>
  <HeadingPairs>
    <vt:vector size="4" baseType="variant">
      <vt:variant>
        <vt:lpstr>Design Template</vt:lpstr>
      </vt:variant>
      <vt:variant>
        <vt:i4>1</vt:i4>
      </vt:variant>
      <vt:variant>
        <vt:lpstr>Slide Titles</vt:lpstr>
      </vt:variant>
      <vt:variant>
        <vt:i4>23</vt:i4>
      </vt:variant>
    </vt:vector>
  </HeadingPairs>
  <TitlesOfParts>
    <vt:vector size="24" baseType="lpstr">
      <vt:lpstr>Blank</vt:lpstr>
      <vt:lpstr>TIE-GCM v. 2.0  The NCAR Thermosphere-Ionosphere-Electrodynamics General Circulation Model at the Community Coordinated Modeling Center</vt:lpstr>
      <vt:lpstr>Thermosphere-Ionosphere-Electrodynamics General Circulation Model (TIE-GCM)</vt:lpstr>
      <vt:lpstr>Numerical Approach</vt:lpstr>
      <vt:lpstr>External Forcing of the Thermosphere/Ionosphere System</vt:lpstr>
      <vt:lpstr>Thermosphere-Ionosphere Modeling during Storms</vt:lpstr>
      <vt:lpstr>What’s New in TIE-GCM v. 2.0?</vt:lpstr>
      <vt:lpstr>Normal (5°) vs. Double (2.5°) Resolution</vt:lpstr>
      <vt:lpstr>Inclusion of Helium as a Major Species</vt:lpstr>
      <vt:lpstr>Simulation of the Winter Helium Bulge</vt:lpstr>
      <vt:lpstr>Slide 10</vt:lpstr>
      <vt:lpstr>Slide 11</vt:lpstr>
      <vt:lpstr>Recent Work on Thermospheric Neutral Density</vt:lpstr>
      <vt:lpstr>Thermospheric Density over 1.5 Solar Cycles</vt:lpstr>
      <vt:lpstr>Current Development and Future Plans</vt:lpstr>
      <vt:lpstr>A Community Model at the Community Center</vt:lpstr>
      <vt:lpstr>Information, User Guide, Documentation, Source Code...</vt:lpstr>
      <vt:lpstr>Backup</vt:lpstr>
      <vt:lpstr>TIE-GCM “Extraterrestrial” Inputs and Options</vt:lpstr>
      <vt:lpstr>TIE-GCM “Extraterrestrial” Inputs and Options</vt:lpstr>
      <vt:lpstr>TIE-GCM “Extraterrestrial” Inputs and Options</vt:lpstr>
      <vt:lpstr>TIE-GCM “Extraterrestrial” Inputs and Options</vt:lpstr>
      <vt:lpstr>Equations and Numerics</vt:lpstr>
      <vt:lpstr>Slide 23</vt:lpstr>
    </vt:vector>
  </TitlesOfParts>
  <Manager/>
  <Company>NCAR</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Modeling</dc:title>
  <dc:subject/>
  <dc:creator>Stan Solomon</dc:creator>
  <cp:keywords/>
  <dc:description/>
  <cp:lastModifiedBy>Stan Solomon</cp:lastModifiedBy>
  <cp:revision>182</cp:revision>
  <cp:lastPrinted>2005-05-01T22:16:58Z</cp:lastPrinted>
  <dcterms:created xsi:type="dcterms:W3CDTF">2014-05-01T20:18:34Z</dcterms:created>
  <dcterms:modified xsi:type="dcterms:W3CDTF">2014-05-01T20:21:58Z</dcterms:modified>
  <cp:category/>
</cp:coreProperties>
</file>