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D1597-82D4-49D7-A8CE-7C8CF199D001}" type="datetimeFigureOut">
              <a:rPr lang="en-US" smtClean="0"/>
              <a:t>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4B3B-6CD4-466C-97CF-9AD639F77B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Notes on SVN tag tiegcm1.92_r296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90600"/>
            <a:ext cx="742382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New lower boundary coding scheme (module </a:t>
            </a:r>
            <a:r>
              <a:rPr lang="en-US" sz="2400" dirty="0" err="1" smtClean="0"/>
              <a:t>lbc.F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New lower boundary option to use SABER/TIDI data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New </a:t>
            </a:r>
            <a:r>
              <a:rPr lang="en-US" sz="2400" dirty="0" err="1" smtClean="0"/>
              <a:t>namelist</a:t>
            </a:r>
            <a:r>
              <a:rPr lang="en-US" sz="2400" dirty="0" smtClean="0"/>
              <a:t> read parameter </a:t>
            </a:r>
            <a:r>
              <a:rPr lang="en-US" sz="2400" dirty="0" err="1" smtClean="0"/>
              <a:t>Kp</a:t>
            </a:r>
            <a:r>
              <a:rPr lang="en-US" sz="2400" dirty="0" smtClean="0"/>
              <a:t> (see flow diagram)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Increase night-time electron densities (</a:t>
            </a:r>
            <a:r>
              <a:rPr lang="en-US" sz="2400" dirty="0" err="1" smtClean="0"/>
              <a:t>qinite.F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Bug fix in Weimer05 (wei05sc.F)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Change calculation of sun’s location from dipole to apex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Update IGRF coefficients with IGRF11 (</a:t>
            </a:r>
            <a:r>
              <a:rPr lang="en-US" sz="2400" dirty="0" err="1" smtClean="0"/>
              <a:t>apex_subs.F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Use collective function </a:t>
            </a:r>
            <a:r>
              <a:rPr lang="en-US" sz="2400" dirty="0" err="1" smtClean="0"/>
              <a:t>mpi_bcast</a:t>
            </a:r>
            <a:r>
              <a:rPr lang="en-US" sz="2400" dirty="0" smtClean="0"/>
              <a:t> (</a:t>
            </a:r>
            <a:r>
              <a:rPr lang="en-US" sz="2400" dirty="0" err="1" smtClean="0"/>
              <a:t>mp_updatephi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Script changes to enable MPI runs on HAO 64-bit systems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Several minor bug fixes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tiegcm1.92_r296 is in $TGCMROOT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152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make default serial run on HAO Linux machines:</a:t>
            </a:r>
          </a:p>
          <a:p>
            <a:pPr lvl="1"/>
            <a:r>
              <a:rPr lang="en-US" sz="2400" dirty="0"/>
              <a:t>c</a:t>
            </a:r>
            <a:r>
              <a:rPr lang="en-US" sz="2400" dirty="0" smtClean="0"/>
              <a:t>p $TGCMROOT/tiegcm1.92_r296/scripts/tiegcm-linux.job .</a:t>
            </a:r>
          </a:p>
          <a:p>
            <a:pPr lvl="1"/>
            <a:r>
              <a:rPr lang="en-US" sz="2400" dirty="0"/>
              <a:t>t</a:t>
            </a:r>
            <a:r>
              <a:rPr lang="en-US" sz="2400" dirty="0" smtClean="0"/>
              <a:t>iegcm-linux.job &gt;&amp;! tiegcm-linux.out &amp;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2438400"/>
            <a:ext cx="8686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make default MPI run on 64-bit HAO Linux machines: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cp $TGCMROOT/tiegcm1.92_r296/scripts/tiegcm-linux.job 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 smtClean="0"/>
              <a:t>In job script: set </a:t>
            </a:r>
            <a:r>
              <a:rPr lang="en-US" sz="2400" dirty="0" err="1" smtClean="0"/>
              <a:t>mpi</a:t>
            </a:r>
            <a:r>
              <a:rPr lang="en-US" sz="2400" dirty="0" smtClean="0"/>
              <a:t>=TRUE, and set </a:t>
            </a:r>
            <a:r>
              <a:rPr lang="en-US" sz="2400" dirty="0" err="1" smtClean="0"/>
              <a:t>nproc</a:t>
            </a:r>
            <a:r>
              <a:rPr lang="en-US" sz="2400" dirty="0" smtClean="0"/>
              <a:t>=4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/>
              <a:t>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iegcm-linux.job &gt;&amp;! tiegcm-linux.out &amp; (type pw 3 times)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4191000"/>
            <a:ext cx="8534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make default run on IBM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bluefire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cp $TGCMROOT/tiegcm1.92_r296/scripts/tiegcm-ibm.job 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 err="1"/>
              <a:t>b</a:t>
            </a:r>
            <a:r>
              <a:rPr lang="en-US" sz="2400" dirty="0" err="1" smtClean="0"/>
              <a:t>sub</a:t>
            </a:r>
            <a:r>
              <a:rPr lang="en-US" sz="2400" dirty="0" smtClean="0"/>
              <a:t> &lt;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tiegcm-ibm.job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5638800"/>
            <a:ext cx="85344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checkout code from SVN repository: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dirty="0" err="1"/>
              <a:t>s</a:t>
            </a:r>
            <a:r>
              <a:rPr lang="en-US" sz="2400" noProof="0" dirty="0" err="1" smtClean="0"/>
              <a:t>vn</a:t>
            </a:r>
            <a:r>
              <a:rPr lang="en-US" sz="2400" noProof="0" dirty="0" smtClean="0"/>
              <a:t> checkout $SVN/</a:t>
            </a:r>
            <a:r>
              <a:rPr lang="en-US" sz="2400" noProof="0" dirty="0" err="1" smtClean="0"/>
              <a:t>tiegcm</a:t>
            </a:r>
            <a:r>
              <a:rPr lang="en-US" sz="2400" noProof="0" dirty="0" smtClean="0"/>
              <a:t>/tags/tiegcm1.92_r296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3581400" y="457200"/>
            <a:ext cx="168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Potential Model</a:t>
            </a:r>
          </a:p>
        </p:txBody>
      </p:sp>
      <p:cxnSp>
        <p:nvCxnSpPr>
          <p:cNvPr id="6" name="Straight Arrow Connector 5"/>
          <p:cNvCxnSpPr>
            <a:stCxn id="2050" idx="2"/>
            <a:endCxn id="2053" idx="0"/>
          </p:cNvCxnSpPr>
          <p:nvPr/>
        </p:nvCxnSpPr>
        <p:spPr>
          <a:xfrm rot="5400000">
            <a:off x="2890838" y="-85725"/>
            <a:ext cx="620712" cy="2446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cxnSpLocks noChangeShapeType="1"/>
            <a:stCxn id="2050" idx="2"/>
            <a:endCxn id="2054" idx="0"/>
          </p:cNvCxnSpPr>
          <p:nvPr/>
        </p:nvCxnSpPr>
        <p:spPr bwMode="auto">
          <a:xfrm>
            <a:off x="4424363" y="827088"/>
            <a:ext cx="2243137" cy="6207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53" name="TextBox 13"/>
          <p:cNvSpPr txBox="1">
            <a:spLocks noChangeArrowheads="1"/>
          </p:cNvSpPr>
          <p:nvPr/>
        </p:nvSpPr>
        <p:spPr bwMode="auto">
          <a:xfrm>
            <a:off x="1600200" y="1447800"/>
            <a:ext cx="755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Heelis</a:t>
            </a:r>
          </a:p>
        </p:txBody>
      </p:sp>
      <p:sp>
        <p:nvSpPr>
          <p:cNvPr id="2054" name="TextBox 14"/>
          <p:cNvSpPr txBox="1">
            <a:spLocks noChangeArrowheads="1"/>
          </p:cNvSpPr>
          <p:nvPr/>
        </p:nvSpPr>
        <p:spPr bwMode="auto">
          <a:xfrm>
            <a:off x="6019800" y="14478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Weimer05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5" name="Straight Arrow Connector 24"/>
          <p:cNvCxnSpPr>
            <a:stCxn id="2053" idx="2"/>
            <a:endCxn id="2058" idx="0"/>
          </p:cNvCxnSpPr>
          <p:nvPr/>
        </p:nvCxnSpPr>
        <p:spPr>
          <a:xfrm rot="16200000" flipH="1">
            <a:off x="2279050" y="1516662"/>
            <a:ext cx="696912" cy="1298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053" idx="2"/>
            <a:endCxn id="2061" idx="0"/>
          </p:cNvCxnSpPr>
          <p:nvPr/>
        </p:nvCxnSpPr>
        <p:spPr>
          <a:xfrm rot="5400000">
            <a:off x="1042194" y="1654969"/>
            <a:ext cx="773112" cy="1098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38"/>
          <p:cNvSpPr txBox="1">
            <a:spLocks noChangeArrowheads="1"/>
          </p:cNvSpPr>
          <p:nvPr/>
        </p:nvSpPr>
        <p:spPr bwMode="auto">
          <a:xfrm>
            <a:off x="4953000" y="2514600"/>
            <a:ext cx="1033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IMF Data</a:t>
            </a:r>
          </a:p>
        </p:txBody>
      </p:sp>
      <p:sp>
        <p:nvSpPr>
          <p:cNvPr id="2058" name="TextBox 40"/>
          <p:cNvSpPr txBox="1">
            <a:spLocks noChangeArrowheads="1"/>
          </p:cNvSpPr>
          <p:nvPr/>
        </p:nvSpPr>
        <p:spPr bwMode="auto">
          <a:xfrm>
            <a:off x="2514600" y="2514600"/>
            <a:ext cx="152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User Specified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45" name="Straight Arrow Connector 44"/>
          <p:cNvCxnSpPr>
            <a:cxnSpLocks noChangeShapeType="1"/>
            <a:stCxn id="2054" idx="2"/>
            <a:endCxn id="2062" idx="0"/>
          </p:cNvCxnSpPr>
          <p:nvPr/>
        </p:nvCxnSpPr>
        <p:spPr bwMode="auto">
          <a:xfrm rot="16200000" flipH="1">
            <a:off x="6984401" y="1497612"/>
            <a:ext cx="700087" cy="1333888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48" name="Straight Arrow Connector 47"/>
          <p:cNvCxnSpPr>
            <a:cxnSpLocks noChangeShapeType="1"/>
            <a:stCxn id="2054" idx="2"/>
            <a:endCxn id="2057" idx="0"/>
          </p:cNvCxnSpPr>
          <p:nvPr/>
        </p:nvCxnSpPr>
        <p:spPr bwMode="auto">
          <a:xfrm flipH="1">
            <a:off x="5470525" y="1814513"/>
            <a:ext cx="1196975" cy="70008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61" name="TextBox 55"/>
          <p:cNvSpPr txBox="1">
            <a:spLocks noChangeArrowheads="1"/>
          </p:cNvSpPr>
          <p:nvPr/>
        </p:nvSpPr>
        <p:spPr bwMode="auto">
          <a:xfrm>
            <a:off x="381000" y="2590800"/>
            <a:ext cx="995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GPI Data</a:t>
            </a:r>
          </a:p>
        </p:txBody>
      </p:sp>
      <p:sp>
        <p:nvSpPr>
          <p:cNvPr id="2062" name="TextBox 60"/>
          <p:cNvSpPr txBox="1">
            <a:spLocks noChangeArrowheads="1"/>
          </p:cNvSpPr>
          <p:nvPr/>
        </p:nvSpPr>
        <p:spPr bwMode="auto">
          <a:xfrm>
            <a:off x="7239000" y="2514600"/>
            <a:ext cx="152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User Specified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66" name="Straight Arrow Connector 65"/>
          <p:cNvCxnSpPr>
            <a:stCxn id="2061" idx="2"/>
            <a:endCxn id="2064" idx="0"/>
          </p:cNvCxnSpPr>
          <p:nvPr/>
        </p:nvCxnSpPr>
        <p:spPr>
          <a:xfrm rot="5400000">
            <a:off x="586582" y="3212306"/>
            <a:ext cx="544512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4" name="TextBox 68"/>
          <p:cNvSpPr txBox="1">
            <a:spLocks noChangeArrowheads="1"/>
          </p:cNvSpPr>
          <p:nvPr/>
        </p:nvSpPr>
        <p:spPr bwMode="auto">
          <a:xfrm>
            <a:off x="304800" y="3505200"/>
            <a:ext cx="1066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Kp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74" name="Straight Arrow Connector 73"/>
          <p:cNvCxnSpPr>
            <a:stCxn id="2058" idx="2"/>
            <a:endCxn id="2066" idx="0"/>
          </p:cNvCxnSpPr>
          <p:nvPr/>
        </p:nvCxnSpPr>
        <p:spPr>
          <a:xfrm rot="5400000">
            <a:off x="2508960" y="2584772"/>
            <a:ext cx="468868" cy="106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TextBox 78"/>
          <p:cNvSpPr txBox="1">
            <a:spLocks noChangeArrowheads="1"/>
          </p:cNvSpPr>
          <p:nvPr/>
        </p:nvSpPr>
        <p:spPr bwMode="auto">
          <a:xfrm>
            <a:off x="1447800" y="3352800"/>
            <a:ext cx="152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Namelist</a:t>
            </a:r>
            <a:r>
              <a:rPr lang="en-US" sz="1600" dirty="0" smtClean="0">
                <a:latin typeface="Calibri" pitchFamily="34" charset="0"/>
              </a:rPr>
              <a:t> Input:</a:t>
            </a:r>
          </a:p>
          <a:p>
            <a:pPr algn="ctr"/>
            <a:r>
              <a:rPr lang="en-US" sz="1600" dirty="0" err="1" smtClean="0">
                <a:latin typeface="Calibri" pitchFamily="34" charset="0"/>
              </a:rPr>
              <a:t>Kp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67" name="TextBox 88"/>
          <p:cNvSpPr txBox="1">
            <a:spLocks noChangeArrowheads="1"/>
          </p:cNvSpPr>
          <p:nvPr/>
        </p:nvSpPr>
        <p:spPr bwMode="auto">
          <a:xfrm>
            <a:off x="304800" y="4495800"/>
            <a:ext cx="1350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Power= f(Kp)</a:t>
            </a:r>
          </a:p>
          <a:p>
            <a:pPr algn="ctr"/>
            <a:r>
              <a:rPr lang="en-US" sz="1600">
                <a:latin typeface="Calibri" pitchFamily="34" charset="0"/>
              </a:rPr>
              <a:t>Ctpoten=f(Kp)</a:t>
            </a:r>
          </a:p>
        </p:txBody>
      </p:sp>
      <p:cxnSp>
        <p:nvCxnSpPr>
          <p:cNvPr id="92" name="Straight Arrow Connector 91"/>
          <p:cNvCxnSpPr>
            <a:cxnSpLocks noChangeShapeType="1"/>
          </p:cNvCxnSpPr>
          <p:nvPr/>
        </p:nvCxnSpPr>
        <p:spPr bwMode="auto">
          <a:xfrm>
            <a:off x="838200" y="3810000"/>
            <a:ext cx="0" cy="5334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69" name="TextBox 96"/>
          <p:cNvSpPr txBox="1">
            <a:spLocks noChangeArrowheads="1"/>
          </p:cNvSpPr>
          <p:nvPr/>
        </p:nvSpPr>
        <p:spPr bwMode="auto">
          <a:xfrm>
            <a:off x="4805363" y="3352800"/>
            <a:ext cx="12874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bx,by,bz</a:t>
            </a:r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 err="1">
                <a:latin typeface="Calibri" pitchFamily="34" charset="0"/>
              </a:rPr>
              <a:t>swden,swvel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70" name="TextBox 97"/>
          <p:cNvSpPr txBox="1">
            <a:spLocks noChangeArrowheads="1"/>
          </p:cNvSpPr>
          <p:nvPr/>
        </p:nvSpPr>
        <p:spPr bwMode="auto">
          <a:xfrm>
            <a:off x="7247983" y="3276600"/>
            <a:ext cx="1464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Namelist</a:t>
            </a:r>
            <a:r>
              <a:rPr lang="en-US" sz="1600" dirty="0" smtClean="0">
                <a:latin typeface="Calibri" pitchFamily="34" charset="0"/>
              </a:rPr>
              <a:t> Input:</a:t>
            </a:r>
          </a:p>
          <a:p>
            <a:pPr algn="ctr"/>
            <a:r>
              <a:rPr lang="en-US" sz="1600" dirty="0" err="1" smtClean="0">
                <a:latin typeface="Calibri" pitchFamily="34" charset="0"/>
              </a:rPr>
              <a:t>bx,by,bz</a:t>
            </a:r>
            <a:endParaRPr lang="en-US" sz="1600" dirty="0">
              <a:latin typeface="Calibri" pitchFamily="34" charset="0"/>
            </a:endParaRPr>
          </a:p>
          <a:p>
            <a:pPr algn="ctr"/>
            <a:r>
              <a:rPr lang="en-US" sz="1600" dirty="0" err="1">
                <a:latin typeface="Calibri" pitchFamily="34" charset="0"/>
              </a:rPr>
              <a:t>swden,swvel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0" name="Straight Arrow Connector 99"/>
          <p:cNvCxnSpPr>
            <a:stCxn id="2057" idx="2"/>
            <a:endCxn id="2069" idx="0"/>
          </p:cNvCxnSpPr>
          <p:nvPr/>
        </p:nvCxnSpPr>
        <p:spPr>
          <a:xfrm rot="5400000">
            <a:off x="5226051" y="3108325"/>
            <a:ext cx="468312" cy="20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062" idx="2"/>
            <a:endCxn id="2070" idx="0"/>
          </p:cNvCxnSpPr>
          <p:nvPr/>
        </p:nvCxnSpPr>
        <p:spPr>
          <a:xfrm rot="5400000">
            <a:off x="7794542" y="3069754"/>
            <a:ext cx="392668" cy="21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TextBox 110"/>
          <p:cNvSpPr txBox="1">
            <a:spLocks noChangeArrowheads="1"/>
          </p:cNvSpPr>
          <p:nvPr/>
        </p:nvSpPr>
        <p:spPr bwMode="auto">
          <a:xfrm>
            <a:off x="3048000" y="3352800"/>
            <a:ext cx="167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 err="1" smtClean="0">
                <a:latin typeface="Calibri" pitchFamily="34" charset="0"/>
              </a:rPr>
              <a:t>Namelist</a:t>
            </a:r>
            <a:r>
              <a:rPr lang="en-US" sz="1600" dirty="0" smtClean="0">
                <a:latin typeface="Calibri" pitchFamily="34" charset="0"/>
              </a:rPr>
              <a:t> Input: </a:t>
            </a:r>
            <a:r>
              <a:rPr lang="en-US" sz="1600" dirty="0" err="1" smtClean="0">
                <a:latin typeface="Calibri" pitchFamily="34" charset="0"/>
              </a:rPr>
              <a:t>power,ctpoten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15" name="Straight Arrow Connector 114"/>
          <p:cNvCxnSpPr>
            <a:cxnSpLocks noChangeShapeType="1"/>
            <a:stCxn id="2066" idx="2"/>
            <a:endCxn id="2082" idx="0"/>
          </p:cNvCxnSpPr>
          <p:nvPr/>
        </p:nvCxnSpPr>
        <p:spPr bwMode="auto">
          <a:xfrm rot="16200000" flipH="1">
            <a:off x="1963629" y="4183746"/>
            <a:ext cx="558225" cy="6588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19" name="Straight Arrow Connector 118"/>
          <p:cNvCxnSpPr>
            <a:cxnSpLocks noChangeShapeType="1"/>
            <a:stCxn id="2058" idx="2"/>
            <a:endCxn id="2073" idx="0"/>
          </p:cNvCxnSpPr>
          <p:nvPr/>
        </p:nvCxnSpPr>
        <p:spPr bwMode="auto">
          <a:xfrm rot="16200000" flipH="1">
            <a:off x="3347160" y="2813760"/>
            <a:ext cx="468868" cy="60921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24" name="Straight Arrow Connector 123"/>
          <p:cNvCxnSpPr>
            <a:cxnSpLocks noChangeShapeType="1"/>
            <a:stCxn id="2070" idx="2"/>
          </p:cNvCxnSpPr>
          <p:nvPr/>
        </p:nvCxnSpPr>
        <p:spPr bwMode="auto">
          <a:xfrm rot="16200000" flipH="1">
            <a:off x="7796580" y="4291380"/>
            <a:ext cx="388202" cy="20635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134" name="Straight Arrow Connector 133"/>
          <p:cNvCxnSpPr>
            <a:cxnSpLocks noChangeShapeType="1"/>
          </p:cNvCxnSpPr>
          <p:nvPr/>
        </p:nvCxnSpPr>
        <p:spPr bwMode="auto">
          <a:xfrm>
            <a:off x="5486400" y="3962400"/>
            <a:ext cx="0" cy="38100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2080" name="TextBox 147"/>
          <p:cNvSpPr txBox="1">
            <a:spLocks noChangeArrowheads="1"/>
          </p:cNvSpPr>
          <p:nvPr/>
        </p:nvSpPr>
        <p:spPr bwMode="auto">
          <a:xfrm>
            <a:off x="1905000" y="0"/>
            <a:ext cx="51634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High-Latitude </a:t>
            </a:r>
            <a:r>
              <a:rPr lang="en-US" sz="2000" dirty="0">
                <a:latin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</a:rPr>
              <a:t>nput </a:t>
            </a:r>
            <a:r>
              <a:rPr lang="en-US" sz="2000" dirty="0">
                <a:latin typeface="Calibri" pitchFamily="34" charset="0"/>
              </a:rPr>
              <a:t>O</a:t>
            </a:r>
            <a:r>
              <a:rPr lang="en-US" sz="2000" dirty="0" smtClean="0">
                <a:latin typeface="Calibri" pitchFamily="34" charset="0"/>
              </a:rPr>
              <a:t>ptions </a:t>
            </a:r>
            <a:r>
              <a:rPr lang="en-US" sz="2000" dirty="0">
                <a:latin typeface="Calibri" pitchFamily="34" charset="0"/>
              </a:rPr>
              <a:t>in tiegcm1.92_r296</a:t>
            </a:r>
          </a:p>
        </p:txBody>
      </p:sp>
      <p:sp>
        <p:nvSpPr>
          <p:cNvPr id="2082" name="TextBox 88"/>
          <p:cNvSpPr txBox="1">
            <a:spLocks noChangeArrowheads="1"/>
          </p:cNvSpPr>
          <p:nvPr/>
        </p:nvSpPr>
        <p:spPr bwMode="auto">
          <a:xfrm>
            <a:off x="1600200" y="4495800"/>
            <a:ext cx="1350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Power= f(Kp)</a:t>
            </a:r>
          </a:p>
          <a:p>
            <a:pPr algn="ctr"/>
            <a:r>
              <a:rPr lang="en-US" sz="1600">
                <a:latin typeface="Calibri" pitchFamily="34" charset="0"/>
              </a:rPr>
              <a:t>Ctpoten=f(Kp)</a:t>
            </a:r>
          </a:p>
        </p:txBody>
      </p:sp>
      <p:sp>
        <p:nvSpPr>
          <p:cNvPr id="2083" name="TextBox 121"/>
          <p:cNvSpPr txBox="1">
            <a:spLocks noChangeArrowheads="1"/>
          </p:cNvSpPr>
          <p:nvPr/>
        </p:nvSpPr>
        <p:spPr bwMode="auto">
          <a:xfrm>
            <a:off x="4580430" y="4495800"/>
            <a:ext cx="2196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Power=f(</a:t>
            </a:r>
            <a:r>
              <a:rPr lang="en-US" sz="1600" dirty="0" err="1">
                <a:latin typeface="Calibri" pitchFamily="34" charset="0"/>
              </a:rPr>
              <a:t>bz,swvel</a:t>
            </a:r>
            <a:r>
              <a:rPr lang="en-US" sz="1600" dirty="0">
                <a:latin typeface="Calibri" pitchFamily="34" charset="0"/>
              </a:rPr>
              <a:t>)</a:t>
            </a:r>
          </a:p>
          <a:p>
            <a:pPr algn="ctr"/>
            <a:r>
              <a:rPr lang="en-US" sz="1400" dirty="0" err="1">
                <a:latin typeface="Calibri" pitchFamily="34" charset="0"/>
              </a:rPr>
              <a:t>Ctpoten</a:t>
            </a:r>
            <a:r>
              <a:rPr lang="en-US" sz="1400" dirty="0">
                <a:latin typeface="Calibri" pitchFamily="34" charset="0"/>
              </a:rPr>
              <a:t>=f(</a:t>
            </a:r>
            <a:r>
              <a:rPr lang="en-US" sz="1400" dirty="0">
                <a:latin typeface="Arial Unicode MS" pitchFamily="34" charset="-128"/>
              </a:rPr>
              <a:t>Weimer </a:t>
            </a:r>
            <a:r>
              <a:rPr lang="en-US" sz="1400" dirty="0" err="1">
                <a:latin typeface="Arial Unicode MS" pitchFamily="34" charset="-128"/>
              </a:rPr>
              <a:t>phihm</a:t>
            </a:r>
            <a:r>
              <a:rPr lang="en-US" sz="1600" dirty="0">
                <a:latin typeface="Symbol" pitchFamily="18" charset="2"/>
              </a:rPr>
              <a:t>)</a:t>
            </a:r>
          </a:p>
        </p:txBody>
      </p:sp>
      <p:sp>
        <p:nvSpPr>
          <p:cNvPr id="2084" name="TextBox 121"/>
          <p:cNvSpPr txBox="1">
            <a:spLocks noChangeArrowheads="1"/>
          </p:cNvSpPr>
          <p:nvPr/>
        </p:nvSpPr>
        <p:spPr bwMode="auto">
          <a:xfrm>
            <a:off x="6850063" y="4524375"/>
            <a:ext cx="23812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Power=f(bz,swvel)</a:t>
            </a:r>
          </a:p>
          <a:p>
            <a:pPr algn="ctr"/>
            <a:r>
              <a:rPr lang="en-US" sz="1600">
                <a:latin typeface="Calibri" pitchFamily="34" charset="0"/>
              </a:rPr>
              <a:t>Ctpoten=f(Weimer phihm</a:t>
            </a:r>
            <a:r>
              <a:rPr lang="en-US" sz="1600">
                <a:latin typeface="Symbol" pitchFamily="18" charset="2"/>
              </a:rPr>
              <a:t>)</a:t>
            </a:r>
          </a:p>
        </p:txBody>
      </p:sp>
      <p:cxnSp>
        <p:nvCxnSpPr>
          <p:cNvPr id="36" name="Straight Arrow Connector 35"/>
          <p:cNvCxnSpPr>
            <a:stCxn id="2083" idx="2"/>
            <a:endCxn id="43" idx="0"/>
          </p:cNvCxnSpPr>
          <p:nvPr/>
        </p:nvCxnSpPr>
        <p:spPr>
          <a:xfrm rot="16200000" flipH="1">
            <a:off x="6017149" y="4741912"/>
            <a:ext cx="482025" cy="11593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084" idx="2"/>
            <a:endCxn id="43" idx="0"/>
          </p:cNvCxnSpPr>
          <p:nvPr/>
        </p:nvCxnSpPr>
        <p:spPr>
          <a:xfrm rot="5400000">
            <a:off x="7210662" y="4732574"/>
            <a:ext cx="457200" cy="12028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77000" y="5562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Aurora</a:t>
            </a:r>
            <a:endParaRPr lang="en-US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1143000" y="55626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Aurora</a:t>
            </a:r>
            <a:endParaRPr lang="en-US" sz="1400" dirty="0"/>
          </a:p>
        </p:txBody>
      </p:sp>
      <p:cxnSp>
        <p:nvCxnSpPr>
          <p:cNvPr id="49" name="Straight Arrow Connector 48"/>
          <p:cNvCxnSpPr>
            <a:endCxn id="47" idx="0"/>
          </p:cNvCxnSpPr>
          <p:nvPr/>
        </p:nvCxnSpPr>
        <p:spPr>
          <a:xfrm>
            <a:off x="838200" y="4953000"/>
            <a:ext cx="665636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082" idx="2"/>
            <a:endCxn id="47" idx="0"/>
          </p:cNvCxnSpPr>
          <p:nvPr/>
        </p:nvCxnSpPr>
        <p:spPr>
          <a:xfrm rot="5400000">
            <a:off x="1646872" y="4933789"/>
            <a:ext cx="485775" cy="771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073" idx="2"/>
            <a:endCxn id="59" idx="0"/>
          </p:cNvCxnSpPr>
          <p:nvPr/>
        </p:nvCxnSpPr>
        <p:spPr>
          <a:xfrm rot="5400000">
            <a:off x="3558906" y="4244705"/>
            <a:ext cx="634425" cy="20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505200" y="457200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Aurora</a:t>
            </a:r>
            <a:endParaRPr lang="en-US" sz="1600" dirty="0"/>
          </a:p>
        </p:txBody>
      </p:sp>
      <p:sp>
        <p:nvSpPr>
          <p:cNvPr id="65" name="Freeform 64"/>
          <p:cNvSpPr/>
          <p:nvPr/>
        </p:nvSpPr>
        <p:spPr>
          <a:xfrm>
            <a:off x="1143000" y="685800"/>
            <a:ext cx="3827318" cy="4634345"/>
          </a:xfrm>
          <a:custGeom>
            <a:avLst/>
            <a:gdLst>
              <a:gd name="connsiteX0" fmla="*/ 497032 w 3827318"/>
              <a:gd name="connsiteY0" fmla="*/ 311727 h 4634345"/>
              <a:gd name="connsiteX1" fmla="*/ 195695 w 3827318"/>
              <a:gd name="connsiteY1" fmla="*/ 1330036 h 4634345"/>
              <a:gd name="connsiteX2" fmla="*/ 1671204 w 3827318"/>
              <a:gd name="connsiteY2" fmla="*/ 2504208 h 4634345"/>
              <a:gd name="connsiteX3" fmla="*/ 2107622 w 3827318"/>
              <a:gd name="connsiteY3" fmla="*/ 4384963 h 4634345"/>
              <a:gd name="connsiteX4" fmla="*/ 3458441 w 3827318"/>
              <a:gd name="connsiteY4" fmla="*/ 4000499 h 4634345"/>
              <a:gd name="connsiteX5" fmla="*/ 3427268 w 3827318"/>
              <a:gd name="connsiteY5" fmla="*/ 2337954 h 4634345"/>
              <a:gd name="connsiteX6" fmla="*/ 1058141 w 3827318"/>
              <a:gd name="connsiteY6" fmla="*/ 311727 h 4634345"/>
              <a:gd name="connsiteX7" fmla="*/ 393122 w 3827318"/>
              <a:gd name="connsiteY7" fmla="*/ 467590 h 4634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27318" h="4634345">
                <a:moveTo>
                  <a:pt x="497032" y="311727"/>
                </a:moveTo>
                <a:cubicBezTo>
                  <a:pt x="248516" y="638175"/>
                  <a:pt x="0" y="964623"/>
                  <a:pt x="195695" y="1330036"/>
                </a:cubicBezTo>
                <a:cubicBezTo>
                  <a:pt x="391390" y="1695449"/>
                  <a:pt x="1352549" y="1995053"/>
                  <a:pt x="1671204" y="2504208"/>
                </a:cubicBezTo>
                <a:cubicBezTo>
                  <a:pt x="1989859" y="3013363"/>
                  <a:pt x="1809749" y="4135581"/>
                  <a:pt x="2107622" y="4384963"/>
                </a:cubicBezTo>
                <a:cubicBezTo>
                  <a:pt x="2405495" y="4634345"/>
                  <a:pt x="3238500" y="4341667"/>
                  <a:pt x="3458441" y="4000499"/>
                </a:cubicBezTo>
                <a:cubicBezTo>
                  <a:pt x="3678382" y="3659331"/>
                  <a:pt x="3827318" y="2952749"/>
                  <a:pt x="3427268" y="2337954"/>
                </a:cubicBezTo>
                <a:cubicBezTo>
                  <a:pt x="3027218" y="1723159"/>
                  <a:pt x="1563832" y="623454"/>
                  <a:pt x="1058141" y="311727"/>
                </a:cubicBezTo>
                <a:cubicBezTo>
                  <a:pt x="552450" y="0"/>
                  <a:pt x="472786" y="233795"/>
                  <a:pt x="393122" y="467590"/>
                </a:cubicBezTo>
              </a:path>
            </a:pathLst>
          </a:cu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152400" y="685800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Default</a:t>
            </a:r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69" name="Straight Arrow Connector 68"/>
          <p:cNvCxnSpPr>
            <a:stCxn id="67" idx="3"/>
            <a:endCxn id="65" idx="7"/>
          </p:cNvCxnSpPr>
          <p:nvPr/>
        </p:nvCxnSpPr>
        <p:spPr>
          <a:xfrm>
            <a:off x="986283" y="855077"/>
            <a:ext cx="549839" cy="298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62000" y="5943600"/>
            <a:ext cx="7039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diagram shows input options specifying the potential model to be used for  high-latitude ion convection, and options for input or calculation of cross-tail potential and hemispheric power, which drive the </a:t>
            </a:r>
            <a:r>
              <a:rPr lang="en-US" sz="1400" dirty="0" err="1" smtClean="0"/>
              <a:t>auroral</a:t>
            </a:r>
            <a:r>
              <a:rPr lang="en-US" sz="1400" dirty="0" smtClean="0"/>
              <a:t> parameterization. See notes on the following pages.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45820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Notes</a:t>
            </a:r>
            <a:r>
              <a:rPr lang="en-US" sz="1600" dirty="0" smtClean="0">
                <a:latin typeface="+mn-lt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Potential models output  high-latitude electric potential, which is used to calculate ion drift velocities.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IMF data is optionally used to drive the Weimer potential model.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GPI  </a:t>
            </a:r>
            <a:r>
              <a:rPr lang="en-US" sz="1400" dirty="0" err="1" smtClean="0">
                <a:latin typeface="+mn-lt"/>
              </a:rPr>
              <a:t>Kp</a:t>
            </a:r>
            <a:r>
              <a:rPr lang="en-US" sz="1400" dirty="0" smtClean="0">
                <a:latin typeface="+mn-lt"/>
              </a:rPr>
              <a:t> data is optionally used to calculate </a:t>
            </a:r>
            <a:r>
              <a:rPr lang="en-US" sz="1400" dirty="0" err="1" smtClean="0">
                <a:latin typeface="+mn-lt"/>
              </a:rPr>
              <a:t>ctpoten</a:t>
            </a:r>
            <a:r>
              <a:rPr lang="en-US" sz="1400" dirty="0" smtClean="0">
                <a:latin typeface="+mn-lt"/>
              </a:rPr>
              <a:t> and power, which drive the </a:t>
            </a:r>
            <a:r>
              <a:rPr lang="en-US" sz="1400" dirty="0" err="1" smtClean="0">
                <a:latin typeface="+mn-lt"/>
              </a:rPr>
              <a:t>auroral</a:t>
            </a:r>
            <a:r>
              <a:rPr lang="en-US" sz="1400" dirty="0" smtClean="0">
                <a:latin typeface="+mn-lt"/>
              </a:rPr>
              <a:t> parameterization.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en-US" sz="1400" dirty="0" smtClean="0">
                <a:latin typeface="+mn-lt"/>
              </a:rPr>
              <a:t>GPI  f10.7 solar flux data is optionally used to calculate heating and ionization rates (not shown in diagram)  </a:t>
            </a:r>
            <a:endParaRPr lang="en-US" sz="14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724400"/>
            <a:ext cx="8153400" cy="18466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latin typeface="+mn-lt"/>
              </a:rPr>
              <a:t>Notes and restrictions on </a:t>
            </a:r>
            <a:r>
              <a:rPr lang="en-US" sz="1600" dirty="0" err="1" smtClean="0">
                <a:latin typeface="+mn-lt"/>
              </a:rPr>
              <a:t>namelist</a:t>
            </a:r>
            <a:r>
              <a:rPr lang="en-US" sz="1600" dirty="0" smtClean="0">
                <a:latin typeface="+mn-lt"/>
              </a:rPr>
              <a:t> inputs:</a:t>
            </a:r>
            <a:endParaRPr lang="en-US" sz="14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err="1">
                <a:latin typeface="+mn-lt"/>
              </a:rPr>
              <a:t>Heelis</a:t>
            </a:r>
            <a:r>
              <a:rPr lang="en-US" sz="1400" dirty="0">
                <a:latin typeface="+mn-lt"/>
              </a:rPr>
              <a:t> and Weimer potential models are mutually exclusive</a:t>
            </a:r>
            <a:r>
              <a:rPr lang="en-US" sz="1400" dirty="0" smtClean="0">
                <a:latin typeface="+mn-lt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smtClean="0"/>
              <a:t>If GPI or IMF data are requested, user can still override  with </a:t>
            </a:r>
            <a:r>
              <a:rPr lang="en-US" sz="1400" dirty="0" err="1" smtClean="0"/>
              <a:t>namelist</a:t>
            </a:r>
            <a:r>
              <a:rPr lang="en-US" sz="1400" dirty="0" smtClean="0"/>
              <a:t>, but must NOT provide at least one parameter. Data will be used for parameter(s) not provided by the user.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smtClean="0"/>
              <a:t>If missing data is encountered in data files, the program will stop with an error message.</a:t>
            </a:r>
            <a:endParaRPr lang="en-US" sz="1400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GPI data cannot be used in a Weimer run, and IMF data cannot be used in a </a:t>
            </a:r>
            <a:r>
              <a:rPr lang="en-US" sz="1400" dirty="0" err="1">
                <a:latin typeface="+mn-lt"/>
              </a:rPr>
              <a:t>Heelis</a:t>
            </a:r>
            <a:r>
              <a:rPr lang="en-US" sz="1400" dirty="0">
                <a:latin typeface="+mn-lt"/>
              </a:rPr>
              <a:t> run.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>
                <a:latin typeface="+mn-lt"/>
              </a:rPr>
              <a:t>User cannot provide </a:t>
            </a:r>
            <a:r>
              <a:rPr lang="en-US" sz="1400" dirty="0" err="1">
                <a:latin typeface="+mn-lt"/>
              </a:rPr>
              <a:t>Kp</a:t>
            </a:r>
            <a:r>
              <a:rPr lang="en-US" sz="1400" dirty="0">
                <a:latin typeface="+mn-lt"/>
              </a:rPr>
              <a:t> in a Weimer run (data or no data)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400" dirty="0" smtClean="0">
                <a:latin typeface="+mn-lt"/>
              </a:rPr>
              <a:t>If </a:t>
            </a:r>
            <a:r>
              <a:rPr lang="en-US" sz="1400" dirty="0" err="1" smtClean="0">
                <a:latin typeface="+mn-lt"/>
              </a:rPr>
              <a:t>Kp</a:t>
            </a:r>
            <a:r>
              <a:rPr lang="en-US" sz="1400" dirty="0" smtClean="0">
                <a:latin typeface="+mn-lt"/>
              </a:rPr>
              <a:t> is provided, at least one of </a:t>
            </a:r>
            <a:r>
              <a:rPr lang="en-US" sz="1400" dirty="0" err="1" smtClean="0">
                <a:latin typeface="+mn-lt"/>
              </a:rPr>
              <a:t>ctpoten</a:t>
            </a:r>
            <a:r>
              <a:rPr lang="en-US" sz="1400" dirty="0" smtClean="0">
                <a:latin typeface="+mn-lt"/>
              </a:rPr>
              <a:t> and power must NOT be provided.</a:t>
            </a:r>
            <a:endParaRPr lang="en-US" sz="160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752600"/>
            <a:ext cx="6514925" cy="27084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/>
              <a:t>Namelist</a:t>
            </a:r>
            <a:r>
              <a:rPr lang="en-US" sz="1400" dirty="0" smtClean="0"/>
              <a:t> Input Parameters </a:t>
            </a:r>
            <a:r>
              <a:rPr lang="en-US" sz="1200" dirty="0" smtClean="0"/>
              <a:t>(“User Specified”  and “</a:t>
            </a:r>
            <a:r>
              <a:rPr lang="en-US" sz="1200" dirty="0" err="1" smtClean="0"/>
              <a:t>Namelist</a:t>
            </a:r>
            <a:r>
              <a:rPr lang="en-US" sz="1200" dirty="0" smtClean="0"/>
              <a:t> Input” in the diagram):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 (Several of these are optional, see notes and restrictions)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(</a:t>
            </a:r>
            <a:r>
              <a:rPr lang="en-US" sz="1200" dirty="0" err="1" smtClean="0"/>
              <a:t>ctpoten</a:t>
            </a:r>
            <a:r>
              <a:rPr lang="en-US" sz="1200" dirty="0" smtClean="0"/>
              <a:t>, power, </a:t>
            </a:r>
            <a:r>
              <a:rPr lang="en-US" sz="1200" dirty="0" err="1" smtClean="0"/>
              <a:t>kp</a:t>
            </a:r>
            <a:r>
              <a:rPr lang="en-US" sz="1200" dirty="0" smtClean="0"/>
              <a:t>, </a:t>
            </a:r>
            <a:r>
              <a:rPr lang="en-US" sz="1200" dirty="0" err="1" smtClean="0"/>
              <a:t>bximf,byimf,bzimf</a:t>
            </a:r>
            <a:r>
              <a:rPr lang="en-US" sz="1200" dirty="0" smtClean="0"/>
              <a:t>, </a:t>
            </a:r>
            <a:r>
              <a:rPr lang="en-US" sz="1200" dirty="0" err="1" smtClean="0"/>
              <a:t>swvel</a:t>
            </a:r>
            <a:r>
              <a:rPr lang="en-US" sz="1200" dirty="0" smtClean="0"/>
              <a:t>, </a:t>
            </a:r>
            <a:r>
              <a:rPr lang="en-US" sz="1200" dirty="0" err="1" smtClean="0"/>
              <a:t>swden</a:t>
            </a:r>
            <a:r>
              <a:rPr lang="en-US" sz="1200" dirty="0" smtClean="0"/>
              <a:t> may be constants or time-dependent)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potential_model</a:t>
            </a:r>
            <a:r>
              <a:rPr lang="en-US" sz="1200" dirty="0" smtClean="0"/>
              <a:t>	= [‘HEELIS’ or ‘WEIMER’]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imf_ncfile</a:t>
            </a:r>
            <a:r>
              <a:rPr lang="en-US" sz="1200" dirty="0" smtClean="0"/>
              <a:t>		= [</a:t>
            </a:r>
            <a:r>
              <a:rPr lang="en-US" sz="1200" dirty="0" err="1" smtClean="0"/>
              <a:t>netcdf</a:t>
            </a:r>
            <a:r>
              <a:rPr lang="en-US" sz="1200" dirty="0" smtClean="0"/>
              <a:t> data file containing </a:t>
            </a:r>
            <a:r>
              <a:rPr lang="en-US" sz="1200" dirty="0" err="1" smtClean="0"/>
              <a:t>bx,by,bz,swden,swvel</a:t>
            </a:r>
            <a:r>
              <a:rPr lang="en-US" sz="1200" dirty="0" smtClean="0"/>
              <a:t>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gpi_ncfile</a:t>
            </a:r>
            <a:r>
              <a:rPr lang="en-US" sz="1200" dirty="0" smtClean="0"/>
              <a:t>		= [</a:t>
            </a:r>
            <a:r>
              <a:rPr lang="en-US" sz="1200" dirty="0" err="1" smtClean="0"/>
              <a:t>netcdf</a:t>
            </a:r>
            <a:r>
              <a:rPr lang="en-US" sz="1200" dirty="0" smtClean="0"/>
              <a:t> data file containing </a:t>
            </a:r>
            <a:r>
              <a:rPr lang="en-US" sz="1200" dirty="0" err="1" smtClean="0"/>
              <a:t>Kp</a:t>
            </a:r>
            <a:r>
              <a:rPr lang="en-US" sz="1200" dirty="0" smtClean="0"/>
              <a:t>, f10.7]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ctpoten</a:t>
            </a:r>
            <a:r>
              <a:rPr lang="en-US" sz="1200" dirty="0" smtClean="0"/>
              <a:t>		= [cross-cap potential drop (</a:t>
            </a:r>
            <a:r>
              <a:rPr lang="en-US" sz="1200" dirty="0" err="1" smtClean="0"/>
              <a:t>Kv</a:t>
            </a:r>
            <a:r>
              <a:rPr lang="en-US" sz="1200" dirty="0" smtClean="0"/>
              <a:t>)]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power		= [hemispheric power (GW)]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f10.7d		= [Daily f10.7 cm flux]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/>
              <a:t>f10.7a		= [Average f10.7 cm flux]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kp</a:t>
            </a:r>
            <a:r>
              <a:rPr lang="en-US" sz="1200" dirty="0" smtClean="0"/>
              <a:t>		= [</a:t>
            </a:r>
            <a:r>
              <a:rPr lang="en-US" sz="1200" dirty="0" err="1" smtClean="0"/>
              <a:t>Kp</a:t>
            </a:r>
            <a:r>
              <a:rPr lang="en-US" sz="1200" dirty="0" smtClean="0"/>
              <a:t> index]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bximf,byimf,bzimf</a:t>
            </a:r>
            <a:r>
              <a:rPr lang="en-US" sz="1200" dirty="0" smtClean="0"/>
              <a:t>	= [components of IMF (on separate lines)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/>
              <a:t>swvel</a:t>
            </a:r>
            <a:r>
              <a:rPr lang="en-US" sz="1200" dirty="0" smtClean="0"/>
              <a:t>, </a:t>
            </a:r>
            <a:r>
              <a:rPr lang="en-US" sz="1200" dirty="0" err="1" smtClean="0"/>
              <a:t>swden</a:t>
            </a:r>
            <a:r>
              <a:rPr lang="en-US" sz="1200" dirty="0" smtClean="0"/>
              <a:t>		= [solar wind velocity and density (on separate lines)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7"/>
          <p:cNvSpPr txBox="1">
            <a:spLocks noChangeArrowheads="1"/>
          </p:cNvSpPr>
          <p:nvPr/>
        </p:nvSpPr>
        <p:spPr bwMode="auto">
          <a:xfrm>
            <a:off x="3962400" y="152400"/>
            <a:ext cx="1157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Functions:</a:t>
            </a:r>
          </a:p>
        </p:txBody>
      </p:sp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457200" y="533400"/>
            <a:ext cx="4243469" cy="13234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Power=f(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):</a:t>
            </a:r>
          </a:p>
          <a:p>
            <a:r>
              <a:rPr lang="en-US" sz="1600" dirty="0">
                <a:latin typeface="Calibri" pitchFamily="34" charset="0"/>
              </a:rPr>
              <a:t>Function </a:t>
            </a:r>
            <a:r>
              <a:rPr lang="en-US" sz="1600" dirty="0" err="1">
                <a:latin typeface="Calibri" pitchFamily="34" charset="0"/>
              </a:rPr>
              <a:t>hp_from_kp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 err="1">
                <a:latin typeface="Calibri" pitchFamily="34" charset="0"/>
              </a:rPr>
              <a:t>util.F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 &lt;= 7) hp = 16.82*exp(0.32*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)-4.86</a:t>
            </a: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 &gt; 7) hp = 153.13+(kp-7)/(9-7)*(300-153.13)</a:t>
            </a:r>
          </a:p>
        </p:txBody>
      </p:sp>
      <p:sp>
        <p:nvSpPr>
          <p:cNvPr id="3077" name="TextBox 9"/>
          <p:cNvSpPr txBox="1">
            <a:spLocks noChangeArrowheads="1"/>
          </p:cNvSpPr>
          <p:nvPr/>
        </p:nvSpPr>
        <p:spPr bwMode="auto">
          <a:xfrm>
            <a:off x="457200" y="2057400"/>
            <a:ext cx="3003643" cy="10772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=f(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)</a:t>
            </a:r>
          </a:p>
          <a:p>
            <a:r>
              <a:rPr lang="en-US" sz="1600" dirty="0">
                <a:latin typeface="Calibri" pitchFamily="34" charset="0"/>
              </a:rPr>
              <a:t>Function </a:t>
            </a:r>
            <a:r>
              <a:rPr lang="en-US" sz="1600" dirty="0" err="1">
                <a:latin typeface="Calibri" pitchFamily="34" charset="0"/>
              </a:rPr>
              <a:t>ctpoten_from_kp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 err="1">
                <a:latin typeface="Calibri" pitchFamily="34" charset="0"/>
              </a:rPr>
              <a:t>util.F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 = 15+15*kp+0.8*</a:t>
            </a:r>
            <a:r>
              <a:rPr lang="en-US" sz="1600" dirty="0" err="1">
                <a:latin typeface="Calibri" pitchFamily="34" charset="0"/>
              </a:rPr>
              <a:t>kp</a:t>
            </a:r>
            <a:r>
              <a:rPr lang="en-US" sz="1600" dirty="0">
                <a:latin typeface="Calibri" pitchFamily="34" charset="0"/>
              </a:rPr>
              <a:t>**2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3078" name="TextBox 10"/>
          <p:cNvSpPr txBox="1">
            <a:spLocks noChangeArrowheads="1"/>
          </p:cNvSpPr>
          <p:nvPr/>
        </p:nvSpPr>
        <p:spPr bwMode="auto">
          <a:xfrm>
            <a:off x="457200" y="3352800"/>
            <a:ext cx="6315062" cy="181588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Power=f(</a:t>
            </a:r>
            <a:r>
              <a:rPr lang="en-US" sz="1600" dirty="0" err="1">
                <a:latin typeface="Calibri" pitchFamily="34" charset="0"/>
              </a:rPr>
              <a:t>bz,swvel</a:t>
            </a:r>
            <a:r>
              <a:rPr lang="en-US" sz="1600" dirty="0">
                <a:latin typeface="Calibri" pitchFamily="34" charset="0"/>
              </a:rPr>
              <a:t>):</a:t>
            </a:r>
          </a:p>
          <a:p>
            <a:r>
              <a:rPr lang="en-US" sz="1600" dirty="0">
                <a:latin typeface="Calibri" pitchFamily="34" charset="0"/>
              </a:rPr>
              <a:t>Function </a:t>
            </a:r>
            <a:r>
              <a:rPr lang="en-US" sz="1600" dirty="0" err="1">
                <a:latin typeface="Calibri" pitchFamily="34" charset="0"/>
              </a:rPr>
              <a:t>hp_from_bz_swvel</a:t>
            </a:r>
            <a:r>
              <a:rPr lang="en-US" sz="1600" dirty="0">
                <a:latin typeface="Calibri" pitchFamily="34" charset="0"/>
              </a:rPr>
              <a:t> (</a:t>
            </a:r>
            <a:r>
              <a:rPr lang="en-US" sz="1600" dirty="0" err="1">
                <a:latin typeface="Calibri" pitchFamily="34" charset="0"/>
              </a:rPr>
              <a:t>util.F</a:t>
            </a:r>
            <a:r>
              <a:rPr lang="en-US" sz="1600" dirty="0" smtClean="0">
                <a:latin typeface="Calibri" pitchFamily="34" charset="0"/>
              </a:rPr>
              <a:t>)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fac</a:t>
            </a:r>
            <a:r>
              <a:rPr lang="en-US" sz="1600" dirty="0">
                <a:latin typeface="Calibri" pitchFamily="34" charset="0"/>
              </a:rPr>
              <a:t> = 2.0</a:t>
            </a: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 &lt; 0) hp = 6+3.3*abs(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)+(0.05+0.003*abs(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))*(min(swvel,700)-300)</a:t>
            </a:r>
          </a:p>
          <a:p>
            <a:r>
              <a:rPr lang="en-US" sz="1600" dirty="0">
                <a:latin typeface="Calibri" pitchFamily="34" charset="0"/>
              </a:rPr>
              <a:t>If (</a:t>
            </a:r>
            <a:r>
              <a:rPr lang="en-US" sz="1600" dirty="0" err="1">
                <a:latin typeface="Calibri" pitchFamily="34" charset="0"/>
              </a:rPr>
              <a:t>bz</a:t>
            </a:r>
            <a:r>
              <a:rPr lang="en-US" sz="1600" dirty="0">
                <a:latin typeface="Calibri" pitchFamily="34" charset="0"/>
              </a:rPr>
              <a:t> &gt;= 0) hp = 5.0+0.05*(min(swvel,700)-300)</a:t>
            </a:r>
          </a:p>
          <a:p>
            <a:r>
              <a:rPr lang="en-US" sz="1600" dirty="0">
                <a:latin typeface="Calibri" pitchFamily="34" charset="0"/>
              </a:rPr>
              <a:t>hp = max(2.5,hp)*</a:t>
            </a:r>
            <a:r>
              <a:rPr lang="en-US" sz="1600" dirty="0" err="1">
                <a:latin typeface="Calibri" pitchFamily="34" charset="0"/>
              </a:rPr>
              <a:t>fac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079" name="TextBox 12"/>
          <p:cNvSpPr txBox="1">
            <a:spLocks noChangeArrowheads="1"/>
          </p:cNvSpPr>
          <p:nvPr/>
        </p:nvSpPr>
        <p:spPr bwMode="auto">
          <a:xfrm>
            <a:off x="457200" y="5334000"/>
            <a:ext cx="3964034" cy="10772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=f(Weimer </a:t>
            </a:r>
            <a:r>
              <a:rPr lang="en-US" sz="1600" dirty="0" err="1">
                <a:latin typeface="Calibri" pitchFamily="34" charset="0"/>
              </a:rPr>
              <a:t>phihm</a:t>
            </a:r>
            <a:r>
              <a:rPr lang="en-US" sz="1600" dirty="0">
                <a:latin typeface="Calibri" pitchFamily="34" charset="0"/>
              </a:rPr>
              <a:t>) (wei05sc.F</a:t>
            </a:r>
            <a:r>
              <a:rPr lang="en-US" sz="1600" dirty="0" smtClean="0">
                <a:latin typeface="Calibri" pitchFamily="34" charset="0"/>
              </a:rPr>
              <a:t>):</a:t>
            </a:r>
          </a:p>
          <a:p>
            <a:endParaRPr lang="en-US" sz="1600" dirty="0">
              <a:latin typeface="Calibri" pitchFamily="34" charset="0"/>
            </a:endParaRPr>
          </a:p>
          <a:p>
            <a:r>
              <a:rPr lang="en-US" sz="1600" dirty="0" err="1">
                <a:latin typeface="Calibri" pitchFamily="34" charset="0"/>
              </a:rPr>
              <a:t>weictpoten</a:t>
            </a:r>
            <a:r>
              <a:rPr lang="en-US" sz="1600" dirty="0">
                <a:latin typeface="Calibri" pitchFamily="34" charset="0"/>
              </a:rPr>
              <a:t>(</a:t>
            </a:r>
            <a:r>
              <a:rPr lang="en-US" sz="1600" dirty="0" err="1">
                <a:latin typeface="Calibri" pitchFamily="34" charset="0"/>
              </a:rPr>
              <a:t>ih</a:t>
            </a:r>
            <a:r>
              <a:rPr lang="en-US" sz="1600" dirty="0">
                <a:latin typeface="Calibri" pitchFamily="34" charset="0"/>
              </a:rPr>
              <a:t>) = 0.001*(</a:t>
            </a:r>
            <a:r>
              <a:rPr lang="en-US" sz="1600" dirty="0" err="1">
                <a:latin typeface="Calibri" pitchFamily="34" charset="0"/>
              </a:rPr>
              <a:t>vnx</a:t>
            </a:r>
            <a:r>
              <a:rPr lang="en-US" sz="1600" dirty="0">
                <a:latin typeface="Calibri" pitchFamily="34" charset="0"/>
              </a:rPr>
              <a:t>(ih,2)-</a:t>
            </a:r>
            <a:r>
              <a:rPr lang="en-US" sz="1600" dirty="0" err="1">
                <a:latin typeface="Calibri" pitchFamily="34" charset="0"/>
              </a:rPr>
              <a:t>vnx</a:t>
            </a:r>
            <a:r>
              <a:rPr lang="en-US" sz="1600" dirty="0">
                <a:latin typeface="Calibri" pitchFamily="34" charset="0"/>
              </a:rPr>
              <a:t>(ih,1))</a:t>
            </a:r>
          </a:p>
          <a:p>
            <a:r>
              <a:rPr lang="en-US" sz="1600" dirty="0" err="1">
                <a:latin typeface="Calibri" pitchFamily="34" charset="0"/>
              </a:rPr>
              <a:t>ctpoten</a:t>
            </a:r>
            <a:r>
              <a:rPr lang="en-US" sz="1600" dirty="0">
                <a:latin typeface="Calibri" pitchFamily="34" charset="0"/>
              </a:rPr>
              <a:t> = 0.5*(</a:t>
            </a:r>
            <a:r>
              <a:rPr lang="en-US" sz="1600" dirty="0" err="1">
                <a:latin typeface="Calibri" pitchFamily="34" charset="0"/>
              </a:rPr>
              <a:t>weictpoten</a:t>
            </a:r>
            <a:r>
              <a:rPr lang="en-US" sz="1600" dirty="0">
                <a:latin typeface="Calibri" pitchFamily="34" charset="0"/>
              </a:rPr>
              <a:t>(1)+</a:t>
            </a:r>
            <a:r>
              <a:rPr lang="en-US" sz="1600" dirty="0" err="1">
                <a:latin typeface="Calibri" pitchFamily="34" charset="0"/>
              </a:rPr>
              <a:t>weictpoten</a:t>
            </a:r>
            <a:r>
              <a:rPr lang="en-US" sz="1600" dirty="0">
                <a:latin typeface="Calibri" pitchFamily="34" charset="0"/>
              </a:rPr>
              <a:t>(2))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625</Words>
  <Application>Microsoft Office PowerPoint</Application>
  <PresentationFormat>On-screen Show (4:3)</PresentationFormat>
  <Paragraphs>101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Notes on SVN tag tiegcm1.92_r296</vt:lpstr>
      <vt:lpstr>tiegcm1.92_r296 is in $TGCMROOT</vt:lpstr>
      <vt:lpstr>Slide 3</vt:lpstr>
      <vt:lpstr>Slide 4</vt:lpstr>
      <vt:lpstr>Slide 5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Release Notes for tiegcm v1.93</dc:title>
  <dc:creator> </dc:creator>
  <cp:lastModifiedBy> </cp:lastModifiedBy>
  <cp:revision>10</cp:revision>
  <dcterms:created xsi:type="dcterms:W3CDTF">2010-02-10T16:24:33Z</dcterms:created>
  <dcterms:modified xsi:type="dcterms:W3CDTF">2010-02-10T17:14:24Z</dcterms:modified>
</cp:coreProperties>
</file>