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strid Maute" initials="A.M." lastIdx="5" clrIdx="0"/>
  <p:cmAuthor id="1" name=" " initials="MSOffice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2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08436-D201-4F9D-8FE7-FF50BF7B0B99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BF975-36C9-4004-8937-BB9A320CBC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18847-A422-4B60-A5AE-BB437D268D84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0CCFF-65FD-4B84-B8C9-22974EDB10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368F2-DACF-47CA-AD83-D86CF034BA4B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27378-18EF-417D-8DE9-BB5187AEE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B1366-967E-404B-A425-DD271DDC934C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377BC-0240-4374-AE97-E4D017D55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97D6C-BF17-459F-873E-40D3452B9061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51B51-A659-4373-BDD9-10777D87F2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BBD08-8180-4759-8964-D2352E03F243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A929C-B80C-43DD-B8FD-DFFD9E7AC6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50150-B001-425D-A51D-816EF8B01C52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46D6D-C4C7-4EA4-9548-7B0DE7405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9C6BA-4A8E-4205-B4D0-FA63649F1462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61A79-4255-4869-80CB-EE6A67CB33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308AB-AC01-4B8B-A7AD-8B75DAF5E212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EA56-F5DF-45C2-BACF-0FED7BD51D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9B375-B5C3-43A5-BAD9-5053DED8DBB3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01A6A-4854-478C-8192-25A2928BE3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4F514-4D15-4CEC-B36E-4B4C6B4E767B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466BA-110B-4EEC-9A62-873F50FEDD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84F7363-8985-4E98-9900-7BCA96CCD72C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3C434A-84F7-4DEB-8C56-44D598969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/>
          <p:cNvSpPr txBox="1">
            <a:spLocks noChangeArrowheads="1"/>
          </p:cNvSpPr>
          <p:nvPr/>
        </p:nvSpPr>
        <p:spPr bwMode="auto">
          <a:xfrm>
            <a:off x="3581400" y="457200"/>
            <a:ext cx="1685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Potential Model</a:t>
            </a:r>
          </a:p>
        </p:txBody>
      </p:sp>
      <p:cxnSp>
        <p:nvCxnSpPr>
          <p:cNvPr id="6" name="Straight Arrow Connector 5"/>
          <p:cNvCxnSpPr>
            <a:stCxn id="2050" idx="2"/>
            <a:endCxn id="2053" idx="0"/>
          </p:cNvCxnSpPr>
          <p:nvPr/>
        </p:nvCxnSpPr>
        <p:spPr>
          <a:xfrm rot="5400000">
            <a:off x="2890838" y="-85725"/>
            <a:ext cx="620712" cy="24463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cxnSpLocks noChangeShapeType="1"/>
            <a:stCxn id="2050" idx="2"/>
            <a:endCxn id="2054" idx="0"/>
          </p:cNvCxnSpPr>
          <p:nvPr/>
        </p:nvCxnSpPr>
        <p:spPr bwMode="auto">
          <a:xfrm>
            <a:off x="4424363" y="827088"/>
            <a:ext cx="2243137" cy="620712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sp>
        <p:nvSpPr>
          <p:cNvPr id="2053" name="TextBox 13"/>
          <p:cNvSpPr txBox="1">
            <a:spLocks noChangeArrowheads="1"/>
          </p:cNvSpPr>
          <p:nvPr/>
        </p:nvSpPr>
        <p:spPr bwMode="auto">
          <a:xfrm>
            <a:off x="1600200" y="1447800"/>
            <a:ext cx="755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Heelis</a:t>
            </a:r>
          </a:p>
        </p:txBody>
      </p:sp>
      <p:sp>
        <p:nvSpPr>
          <p:cNvPr id="2054" name="TextBox 14"/>
          <p:cNvSpPr txBox="1">
            <a:spLocks noChangeArrowheads="1"/>
          </p:cNvSpPr>
          <p:nvPr/>
        </p:nvSpPr>
        <p:spPr bwMode="auto">
          <a:xfrm>
            <a:off x="6019800" y="14478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Weimer05</a:t>
            </a:r>
            <a:endParaRPr lang="en-US" dirty="0">
              <a:latin typeface="Calibri" pitchFamily="34" charset="0"/>
            </a:endParaRPr>
          </a:p>
        </p:txBody>
      </p:sp>
      <p:cxnSp>
        <p:nvCxnSpPr>
          <p:cNvPr id="25" name="Straight Arrow Connector 24"/>
          <p:cNvCxnSpPr>
            <a:stCxn id="2053" idx="2"/>
            <a:endCxn id="2058" idx="0"/>
          </p:cNvCxnSpPr>
          <p:nvPr/>
        </p:nvCxnSpPr>
        <p:spPr>
          <a:xfrm rot="16200000" flipH="1">
            <a:off x="2171701" y="1624012"/>
            <a:ext cx="696912" cy="10842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053" idx="2"/>
            <a:endCxn id="2061" idx="0"/>
          </p:cNvCxnSpPr>
          <p:nvPr/>
        </p:nvCxnSpPr>
        <p:spPr>
          <a:xfrm rot="5400000">
            <a:off x="1042194" y="1654969"/>
            <a:ext cx="773112" cy="10985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7" name="TextBox 38"/>
          <p:cNvSpPr txBox="1">
            <a:spLocks noChangeArrowheads="1"/>
          </p:cNvSpPr>
          <p:nvPr/>
        </p:nvSpPr>
        <p:spPr bwMode="auto">
          <a:xfrm>
            <a:off x="4953000" y="2514600"/>
            <a:ext cx="1033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IMF Data</a:t>
            </a:r>
          </a:p>
        </p:txBody>
      </p:sp>
      <p:sp>
        <p:nvSpPr>
          <p:cNvPr id="2058" name="TextBox 40"/>
          <p:cNvSpPr txBox="1">
            <a:spLocks noChangeArrowheads="1"/>
          </p:cNvSpPr>
          <p:nvPr/>
        </p:nvSpPr>
        <p:spPr bwMode="auto">
          <a:xfrm>
            <a:off x="2590800" y="2514600"/>
            <a:ext cx="9445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No Data</a:t>
            </a:r>
          </a:p>
        </p:txBody>
      </p:sp>
      <p:cxnSp>
        <p:nvCxnSpPr>
          <p:cNvPr id="45" name="Straight Arrow Connector 44"/>
          <p:cNvCxnSpPr>
            <a:cxnSpLocks noChangeShapeType="1"/>
            <a:stCxn id="2054" idx="2"/>
            <a:endCxn id="2062" idx="0"/>
          </p:cNvCxnSpPr>
          <p:nvPr/>
        </p:nvCxnSpPr>
        <p:spPr bwMode="auto">
          <a:xfrm>
            <a:off x="6667500" y="1814513"/>
            <a:ext cx="1273175" cy="700087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48" name="Straight Arrow Connector 47"/>
          <p:cNvCxnSpPr>
            <a:cxnSpLocks noChangeShapeType="1"/>
            <a:stCxn id="2054" idx="2"/>
            <a:endCxn id="2057" idx="0"/>
          </p:cNvCxnSpPr>
          <p:nvPr/>
        </p:nvCxnSpPr>
        <p:spPr bwMode="auto">
          <a:xfrm flipH="1">
            <a:off x="5470525" y="1814513"/>
            <a:ext cx="1196975" cy="700087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sp>
        <p:nvSpPr>
          <p:cNvPr id="2061" name="TextBox 55"/>
          <p:cNvSpPr txBox="1">
            <a:spLocks noChangeArrowheads="1"/>
          </p:cNvSpPr>
          <p:nvPr/>
        </p:nvSpPr>
        <p:spPr bwMode="auto">
          <a:xfrm>
            <a:off x="381000" y="2590800"/>
            <a:ext cx="995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GPI Data</a:t>
            </a:r>
          </a:p>
        </p:txBody>
      </p:sp>
      <p:sp>
        <p:nvSpPr>
          <p:cNvPr id="2062" name="TextBox 60"/>
          <p:cNvSpPr txBox="1">
            <a:spLocks noChangeArrowheads="1"/>
          </p:cNvSpPr>
          <p:nvPr/>
        </p:nvSpPr>
        <p:spPr bwMode="auto">
          <a:xfrm>
            <a:off x="7467600" y="2514600"/>
            <a:ext cx="9445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No Data</a:t>
            </a:r>
          </a:p>
        </p:txBody>
      </p:sp>
      <p:cxnSp>
        <p:nvCxnSpPr>
          <p:cNvPr id="66" name="Straight Arrow Connector 65"/>
          <p:cNvCxnSpPr>
            <a:stCxn id="2061" idx="2"/>
            <a:endCxn id="2064" idx="0"/>
          </p:cNvCxnSpPr>
          <p:nvPr/>
        </p:nvCxnSpPr>
        <p:spPr>
          <a:xfrm rot="5400000">
            <a:off x="586582" y="3212306"/>
            <a:ext cx="544512" cy="412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4" name="TextBox 68"/>
          <p:cNvSpPr txBox="1">
            <a:spLocks noChangeArrowheads="1"/>
          </p:cNvSpPr>
          <p:nvPr/>
        </p:nvSpPr>
        <p:spPr bwMode="auto">
          <a:xfrm>
            <a:off x="304800" y="3505200"/>
            <a:ext cx="1066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 err="1" smtClean="0">
                <a:latin typeface="Calibri" pitchFamily="34" charset="0"/>
              </a:rPr>
              <a:t>Kp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74" name="Straight Arrow Connector 73"/>
          <p:cNvCxnSpPr>
            <a:stCxn id="2058" idx="2"/>
            <a:endCxn id="2066" idx="0"/>
          </p:cNvCxnSpPr>
          <p:nvPr/>
        </p:nvCxnSpPr>
        <p:spPr>
          <a:xfrm rot="5400000">
            <a:off x="2420938" y="2711450"/>
            <a:ext cx="468312" cy="8143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6" name="TextBox 78"/>
          <p:cNvSpPr txBox="1">
            <a:spLocks noChangeArrowheads="1"/>
          </p:cNvSpPr>
          <p:nvPr/>
        </p:nvSpPr>
        <p:spPr bwMode="auto">
          <a:xfrm>
            <a:off x="1524000" y="3352800"/>
            <a:ext cx="1447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User Provides </a:t>
            </a:r>
            <a:r>
              <a:rPr lang="en-US" sz="1600" dirty="0" err="1" smtClean="0">
                <a:latin typeface="Calibri" pitchFamily="34" charset="0"/>
              </a:rPr>
              <a:t>Kp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067" name="TextBox 88"/>
          <p:cNvSpPr txBox="1">
            <a:spLocks noChangeArrowheads="1"/>
          </p:cNvSpPr>
          <p:nvPr/>
        </p:nvSpPr>
        <p:spPr bwMode="auto">
          <a:xfrm>
            <a:off x="304800" y="4495800"/>
            <a:ext cx="13509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>
                <a:latin typeface="Calibri" pitchFamily="34" charset="0"/>
              </a:rPr>
              <a:t>Power= f(Kp)</a:t>
            </a:r>
          </a:p>
          <a:p>
            <a:pPr algn="ctr"/>
            <a:r>
              <a:rPr lang="en-US" sz="1600">
                <a:latin typeface="Calibri" pitchFamily="34" charset="0"/>
              </a:rPr>
              <a:t>Ctpoten=f(Kp)</a:t>
            </a:r>
          </a:p>
        </p:txBody>
      </p:sp>
      <p:cxnSp>
        <p:nvCxnSpPr>
          <p:cNvPr id="92" name="Straight Arrow Connector 91"/>
          <p:cNvCxnSpPr>
            <a:cxnSpLocks noChangeShapeType="1"/>
          </p:cNvCxnSpPr>
          <p:nvPr/>
        </p:nvCxnSpPr>
        <p:spPr bwMode="auto">
          <a:xfrm>
            <a:off x="838200" y="3810000"/>
            <a:ext cx="0" cy="533400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sp>
        <p:nvSpPr>
          <p:cNvPr id="2069" name="TextBox 96"/>
          <p:cNvSpPr txBox="1">
            <a:spLocks noChangeArrowheads="1"/>
          </p:cNvSpPr>
          <p:nvPr/>
        </p:nvSpPr>
        <p:spPr bwMode="auto">
          <a:xfrm>
            <a:off x="4805363" y="3352800"/>
            <a:ext cx="12874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alibri" pitchFamily="34" charset="0"/>
              </a:rPr>
              <a:t>bx,by,bz</a:t>
            </a:r>
            <a:endParaRPr lang="en-US" sz="1600" dirty="0">
              <a:latin typeface="Calibri" pitchFamily="34" charset="0"/>
            </a:endParaRPr>
          </a:p>
          <a:p>
            <a:pPr algn="ctr"/>
            <a:r>
              <a:rPr lang="en-US" sz="1600" dirty="0" err="1">
                <a:latin typeface="Calibri" pitchFamily="34" charset="0"/>
              </a:rPr>
              <a:t>swden,swvel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070" name="TextBox 97"/>
          <p:cNvSpPr txBox="1">
            <a:spLocks noChangeArrowheads="1"/>
          </p:cNvSpPr>
          <p:nvPr/>
        </p:nvSpPr>
        <p:spPr bwMode="auto">
          <a:xfrm>
            <a:off x="7315200" y="3276600"/>
            <a:ext cx="13303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User Provides</a:t>
            </a:r>
          </a:p>
          <a:p>
            <a:pPr algn="ctr"/>
            <a:r>
              <a:rPr lang="en-US" sz="1600" dirty="0" err="1" smtClean="0">
                <a:latin typeface="Calibri" pitchFamily="34" charset="0"/>
              </a:rPr>
              <a:t>bx,by,bz</a:t>
            </a:r>
            <a:endParaRPr lang="en-US" sz="1600" dirty="0">
              <a:latin typeface="Calibri" pitchFamily="34" charset="0"/>
            </a:endParaRPr>
          </a:p>
          <a:p>
            <a:pPr algn="ctr"/>
            <a:r>
              <a:rPr lang="en-US" sz="1600" dirty="0" err="1">
                <a:latin typeface="Calibri" pitchFamily="34" charset="0"/>
              </a:rPr>
              <a:t>swden,swvel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100" name="Straight Arrow Connector 99"/>
          <p:cNvCxnSpPr>
            <a:stCxn id="2057" idx="2"/>
            <a:endCxn id="2069" idx="0"/>
          </p:cNvCxnSpPr>
          <p:nvPr/>
        </p:nvCxnSpPr>
        <p:spPr>
          <a:xfrm rot="5400000">
            <a:off x="5226051" y="3108325"/>
            <a:ext cx="468312" cy="206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stCxn id="2062" idx="2"/>
            <a:endCxn id="2070" idx="0"/>
          </p:cNvCxnSpPr>
          <p:nvPr/>
        </p:nvCxnSpPr>
        <p:spPr>
          <a:xfrm rot="16200000" flipH="1">
            <a:off x="7763670" y="3059906"/>
            <a:ext cx="392112" cy="412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3" name="TextBox 110"/>
          <p:cNvSpPr txBox="1">
            <a:spLocks noChangeArrowheads="1"/>
          </p:cNvSpPr>
          <p:nvPr/>
        </p:nvSpPr>
        <p:spPr bwMode="auto">
          <a:xfrm>
            <a:off x="2971800" y="3352800"/>
            <a:ext cx="1676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User Provides </a:t>
            </a:r>
            <a:r>
              <a:rPr lang="en-US" sz="1600" dirty="0" err="1" smtClean="0">
                <a:latin typeface="Calibri" pitchFamily="34" charset="0"/>
              </a:rPr>
              <a:t>power,ctpoten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115" name="Straight Arrow Connector 114"/>
          <p:cNvCxnSpPr>
            <a:cxnSpLocks noChangeShapeType="1"/>
            <a:stCxn id="2066" idx="2"/>
            <a:endCxn id="2082" idx="0"/>
          </p:cNvCxnSpPr>
          <p:nvPr/>
        </p:nvCxnSpPr>
        <p:spPr bwMode="auto">
          <a:xfrm>
            <a:off x="2247900" y="3937000"/>
            <a:ext cx="28575" cy="558800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119" name="Straight Arrow Connector 118"/>
          <p:cNvCxnSpPr>
            <a:cxnSpLocks noChangeShapeType="1"/>
            <a:stCxn id="2058" idx="2"/>
            <a:endCxn id="2073" idx="0"/>
          </p:cNvCxnSpPr>
          <p:nvPr/>
        </p:nvCxnSpPr>
        <p:spPr bwMode="auto">
          <a:xfrm rot="16200000" flipH="1">
            <a:off x="3202385" y="2745185"/>
            <a:ext cx="468312" cy="746918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124" name="Straight Arrow Connector 123"/>
          <p:cNvCxnSpPr>
            <a:cxnSpLocks noChangeShapeType="1"/>
            <a:stCxn id="2070" idx="2"/>
          </p:cNvCxnSpPr>
          <p:nvPr/>
        </p:nvCxnSpPr>
        <p:spPr bwMode="auto">
          <a:xfrm>
            <a:off x="7980363" y="4106863"/>
            <a:ext cx="20637" cy="388937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cxnSp>
        <p:nvCxnSpPr>
          <p:cNvPr id="134" name="Straight Arrow Connector 133"/>
          <p:cNvCxnSpPr>
            <a:cxnSpLocks noChangeShapeType="1"/>
          </p:cNvCxnSpPr>
          <p:nvPr/>
        </p:nvCxnSpPr>
        <p:spPr bwMode="auto">
          <a:xfrm>
            <a:off x="5486400" y="3962400"/>
            <a:ext cx="0" cy="381000"/>
          </a:xfrm>
          <a:prstGeom prst="straightConnector1">
            <a:avLst/>
          </a:prstGeom>
          <a:noFill/>
          <a:ln w="9525" algn="ctr">
            <a:solidFill>
              <a:srgbClr val="4A7EBB"/>
            </a:solidFill>
            <a:round/>
            <a:headEnd/>
            <a:tailEnd type="arrow" w="med" len="med"/>
          </a:ln>
        </p:spPr>
      </p:cxnSp>
      <p:sp>
        <p:nvSpPr>
          <p:cNvPr id="2080" name="TextBox 147"/>
          <p:cNvSpPr txBox="1">
            <a:spLocks noChangeArrowheads="1"/>
          </p:cNvSpPr>
          <p:nvPr/>
        </p:nvSpPr>
        <p:spPr bwMode="auto">
          <a:xfrm>
            <a:off x="1905000" y="0"/>
            <a:ext cx="51634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High-Latitude </a:t>
            </a:r>
            <a:r>
              <a:rPr lang="en-US" sz="2000" dirty="0">
                <a:latin typeface="Calibri" pitchFamily="34" charset="0"/>
              </a:rPr>
              <a:t>I</a:t>
            </a:r>
            <a:r>
              <a:rPr lang="en-US" sz="2000" dirty="0" smtClean="0">
                <a:latin typeface="Calibri" pitchFamily="34" charset="0"/>
              </a:rPr>
              <a:t>nput </a:t>
            </a:r>
            <a:r>
              <a:rPr lang="en-US" sz="2000" dirty="0">
                <a:latin typeface="Calibri" pitchFamily="34" charset="0"/>
              </a:rPr>
              <a:t>O</a:t>
            </a:r>
            <a:r>
              <a:rPr lang="en-US" sz="2000" dirty="0" smtClean="0">
                <a:latin typeface="Calibri" pitchFamily="34" charset="0"/>
              </a:rPr>
              <a:t>ptions </a:t>
            </a:r>
            <a:r>
              <a:rPr lang="en-US" sz="2000" dirty="0">
                <a:latin typeface="Calibri" pitchFamily="34" charset="0"/>
              </a:rPr>
              <a:t>in tiegcm1.92_r296</a:t>
            </a:r>
          </a:p>
        </p:txBody>
      </p:sp>
      <p:sp>
        <p:nvSpPr>
          <p:cNvPr id="2082" name="TextBox 88"/>
          <p:cNvSpPr txBox="1">
            <a:spLocks noChangeArrowheads="1"/>
          </p:cNvSpPr>
          <p:nvPr/>
        </p:nvSpPr>
        <p:spPr bwMode="auto">
          <a:xfrm>
            <a:off x="1600200" y="4495800"/>
            <a:ext cx="13509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>
                <a:latin typeface="Calibri" pitchFamily="34" charset="0"/>
              </a:rPr>
              <a:t>Power= f(Kp)</a:t>
            </a:r>
          </a:p>
          <a:p>
            <a:pPr algn="ctr"/>
            <a:r>
              <a:rPr lang="en-US" sz="1600">
                <a:latin typeface="Calibri" pitchFamily="34" charset="0"/>
              </a:rPr>
              <a:t>Ctpoten=f(Kp)</a:t>
            </a:r>
          </a:p>
        </p:txBody>
      </p:sp>
      <p:sp>
        <p:nvSpPr>
          <p:cNvPr id="2083" name="TextBox 121"/>
          <p:cNvSpPr txBox="1">
            <a:spLocks noChangeArrowheads="1"/>
          </p:cNvSpPr>
          <p:nvPr/>
        </p:nvSpPr>
        <p:spPr bwMode="auto">
          <a:xfrm>
            <a:off x="4580430" y="4495800"/>
            <a:ext cx="219611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Power=f(</a:t>
            </a:r>
            <a:r>
              <a:rPr lang="en-US" sz="1600" dirty="0" err="1">
                <a:latin typeface="Calibri" pitchFamily="34" charset="0"/>
              </a:rPr>
              <a:t>bz,swvel</a:t>
            </a:r>
            <a:r>
              <a:rPr lang="en-US" sz="1600" dirty="0">
                <a:latin typeface="Calibri" pitchFamily="34" charset="0"/>
              </a:rPr>
              <a:t>)</a:t>
            </a:r>
          </a:p>
          <a:p>
            <a:pPr algn="ctr"/>
            <a:r>
              <a:rPr lang="en-US" sz="1400" dirty="0" err="1">
                <a:latin typeface="Calibri" pitchFamily="34" charset="0"/>
              </a:rPr>
              <a:t>Ctpoten</a:t>
            </a:r>
            <a:r>
              <a:rPr lang="en-US" sz="1400" dirty="0">
                <a:latin typeface="Calibri" pitchFamily="34" charset="0"/>
              </a:rPr>
              <a:t>=f(</a:t>
            </a:r>
            <a:r>
              <a:rPr lang="en-US" sz="1400" dirty="0">
                <a:latin typeface="Arial Unicode MS" pitchFamily="34" charset="-128"/>
              </a:rPr>
              <a:t>Weimer </a:t>
            </a:r>
            <a:r>
              <a:rPr lang="en-US" sz="1400" dirty="0" err="1">
                <a:latin typeface="Arial Unicode MS" pitchFamily="34" charset="-128"/>
              </a:rPr>
              <a:t>phihm</a:t>
            </a:r>
            <a:r>
              <a:rPr lang="en-US" sz="1600" dirty="0">
                <a:latin typeface="Symbol" pitchFamily="18" charset="2"/>
              </a:rPr>
              <a:t>)</a:t>
            </a:r>
          </a:p>
        </p:txBody>
      </p:sp>
      <p:sp>
        <p:nvSpPr>
          <p:cNvPr id="2084" name="TextBox 121"/>
          <p:cNvSpPr txBox="1">
            <a:spLocks noChangeArrowheads="1"/>
          </p:cNvSpPr>
          <p:nvPr/>
        </p:nvSpPr>
        <p:spPr bwMode="auto">
          <a:xfrm>
            <a:off x="6850063" y="4524375"/>
            <a:ext cx="23812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>
                <a:latin typeface="Calibri" pitchFamily="34" charset="0"/>
              </a:rPr>
              <a:t>Power=f(bz,swvel)</a:t>
            </a:r>
          </a:p>
          <a:p>
            <a:pPr algn="ctr"/>
            <a:r>
              <a:rPr lang="en-US" sz="1600">
                <a:latin typeface="Calibri" pitchFamily="34" charset="0"/>
              </a:rPr>
              <a:t>Ctpoten=f(Weimer phihm</a:t>
            </a:r>
            <a:r>
              <a:rPr lang="en-US" sz="1600">
                <a:latin typeface="Symbol" pitchFamily="18" charset="2"/>
              </a:rPr>
              <a:t>)</a:t>
            </a:r>
          </a:p>
        </p:txBody>
      </p:sp>
      <p:cxnSp>
        <p:nvCxnSpPr>
          <p:cNvPr id="36" name="Straight Arrow Connector 35"/>
          <p:cNvCxnSpPr>
            <a:stCxn id="2083" idx="2"/>
            <a:endCxn id="43" idx="0"/>
          </p:cNvCxnSpPr>
          <p:nvPr/>
        </p:nvCxnSpPr>
        <p:spPr>
          <a:xfrm rot="16200000" flipH="1">
            <a:off x="6017149" y="4741912"/>
            <a:ext cx="482025" cy="11593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084" idx="2"/>
            <a:endCxn id="43" idx="0"/>
          </p:cNvCxnSpPr>
          <p:nvPr/>
        </p:nvCxnSpPr>
        <p:spPr>
          <a:xfrm rot="5400000">
            <a:off x="7210662" y="4732574"/>
            <a:ext cx="457200" cy="12028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477000" y="5562600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Aurora</a:t>
            </a:r>
            <a:endParaRPr lang="en-US" sz="1400" dirty="0"/>
          </a:p>
        </p:txBody>
      </p:sp>
      <p:sp>
        <p:nvSpPr>
          <p:cNvPr id="47" name="TextBox 46"/>
          <p:cNvSpPr txBox="1"/>
          <p:nvPr/>
        </p:nvSpPr>
        <p:spPr>
          <a:xfrm>
            <a:off x="1143000" y="5562600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Aurora</a:t>
            </a:r>
            <a:endParaRPr lang="en-US" sz="1400" dirty="0"/>
          </a:p>
        </p:txBody>
      </p:sp>
      <p:cxnSp>
        <p:nvCxnSpPr>
          <p:cNvPr id="49" name="Straight Arrow Connector 48"/>
          <p:cNvCxnSpPr>
            <a:endCxn id="47" idx="0"/>
          </p:cNvCxnSpPr>
          <p:nvPr/>
        </p:nvCxnSpPr>
        <p:spPr>
          <a:xfrm>
            <a:off x="838200" y="4953000"/>
            <a:ext cx="665636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082" idx="2"/>
            <a:endCxn id="47" idx="0"/>
          </p:cNvCxnSpPr>
          <p:nvPr/>
        </p:nvCxnSpPr>
        <p:spPr>
          <a:xfrm rot="5400000">
            <a:off x="1646872" y="4933789"/>
            <a:ext cx="485775" cy="7718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073" idx="2"/>
            <a:endCxn id="59" idx="0"/>
          </p:cNvCxnSpPr>
          <p:nvPr/>
        </p:nvCxnSpPr>
        <p:spPr>
          <a:xfrm rot="5400000">
            <a:off x="3482706" y="4244705"/>
            <a:ext cx="634425" cy="201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429000" y="4572000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Aurora</a:t>
            </a:r>
            <a:endParaRPr lang="en-US" sz="1600" dirty="0"/>
          </a:p>
        </p:txBody>
      </p:sp>
      <p:sp>
        <p:nvSpPr>
          <p:cNvPr id="65" name="Freeform 64"/>
          <p:cNvSpPr/>
          <p:nvPr/>
        </p:nvSpPr>
        <p:spPr>
          <a:xfrm>
            <a:off x="1143000" y="685800"/>
            <a:ext cx="3827318" cy="4634345"/>
          </a:xfrm>
          <a:custGeom>
            <a:avLst/>
            <a:gdLst>
              <a:gd name="connsiteX0" fmla="*/ 497032 w 3827318"/>
              <a:gd name="connsiteY0" fmla="*/ 311727 h 4634345"/>
              <a:gd name="connsiteX1" fmla="*/ 195695 w 3827318"/>
              <a:gd name="connsiteY1" fmla="*/ 1330036 h 4634345"/>
              <a:gd name="connsiteX2" fmla="*/ 1671204 w 3827318"/>
              <a:gd name="connsiteY2" fmla="*/ 2504208 h 4634345"/>
              <a:gd name="connsiteX3" fmla="*/ 2107622 w 3827318"/>
              <a:gd name="connsiteY3" fmla="*/ 4384963 h 4634345"/>
              <a:gd name="connsiteX4" fmla="*/ 3458441 w 3827318"/>
              <a:gd name="connsiteY4" fmla="*/ 4000499 h 4634345"/>
              <a:gd name="connsiteX5" fmla="*/ 3427268 w 3827318"/>
              <a:gd name="connsiteY5" fmla="*/ 2337954 h 4634345"/>
              <a:gd name="connsiteX6" fmla="*/ 1058141 w 3827318"/>
              <a:gd name="connsiteY6" fmla="*/ 311727 h 4634345"/>
              <a:gd name="connsiteX7" fmla="*/ 393122 w 3827318"/>
              <a:gd name="connsiteY7" fmla="*/ 467590 h 4634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27318" h="4634345">
                <a:moveTo>
                  <a:pt x="497032" y="311727"/>
                </a:moveTo>
                <a:cubicBezTo>
                  <a:pt x="248516" y="638175"/>
                  <a:pt x="0" y="964623"/>
                  <a:pt x="195695" y="1330036"/>
                </a:cubicBezTo>
                <a:cubicBezTo>
                  <a:pt x="391390" y="1695449"/>
                  <a:pt x="1352549" y="1995053"/>
                  <a:pt x="1671204" y="2504208"/>
                </a:cubicBezTo>
                <a:cubicBezTo>
                  <a:pt x="1989859" y="3013363"/>
                  <a:pt x="1809749" y="4135581"/>
                  <a:pt x="2107622" y="4384963"/>
                </a:cubicBezTo>
                <a:cubicBezTo>
                  <a:pt x="2405495" y="4634345"/>
                  <a:pt x="3238500" y="4341667"/>
                  <a:pt x="3458441" y="4000499"/>
                </a:cubicBezTo>
                <a:cubicBezTo>
                  <a:pt x="3678382" y="3659331"/>
                  <a:pt x="3827318" y="2952749"/>
                  <a:pt x="3427268" y="2337954"/>
                </a:cubicBezTo>
                <a:cubicBezTo>
                  <a:pt x="3027218" y="1723159"/>
                  <a:pt x="1563832" y="623454"/>
                  <a:pt x="1058141" y="311727"/>
                </a:cubicBezTo>
                <a:cubicBezTo>
                  <a:pt x="552450" y="0"/>
                  <a:pt x="472786" y="233795"/>
                  <a:pt x="393122" y="467590"/>
                </a:cubicBezTo>
              </a:path>
            </a:pathLst>
          </a:cu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152400" y="685800"/>
            <a:ext cx="8338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Default</a:t>
            </a:r>
            <a:endParaRPr lang="en-US" sz="1600" dirty="0">
              <a:solidFill>
                <a:srgbClr val="C00000"/>
              </a:solidFill>
            </a:endParaRPr>
          </a:p>
        </p:txBody>
      </p:sp>
      <p:cxnSp>
        <p:nvCxnSpPr>
          <p:cNvPr id="69" name="Straight Arrow Connector 68"/>
          <p:cNvCxnSpPr>
            <a:stCxn id="67" idx="3"/>
            <a:endCxn id="65" idx="7"/>
          </p:cNvCxnSpPr>
          <p:nvPr/>
        </p:nvCxnSpPr>
        <p:spPr>
          <a:xfrm>
            <a:off x="986283" y="855077"/>
            <a:ext cx="549839" cy="298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762000" y="5943600"/>
            <a:ext cx="70391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This diagram shows </a:t>
            </a:r>
            <a:r>
              <a:rPr lang="en-US" sz="1400" dirty="0" smtClean="0"/>
              <a:t>input options </a:t>
            </a:r>
            <a:r>
              <a:rPr lang="en-US" sz="1400" dirty="0" smtClean="0"/>
              <a:t>specifying the potential model to be used for  high-latitude ion convection, </a:t>
            </a:r>
            <a:r>
              <a:rPr lang="en-US" sz="1400" dirty="0" smtClean="0"/>
              <a:t>and </a:t>
            </a:r>
            <a:r>
              <a:rPr lang="en-US" sz="1400" dirty="0" smtClean="0"/>
              <a:t>options for </a:t>
            </a:r>
            <a:r>
              <a:rPr lang="en-US" sz="1400" dirty="0" smtClean="0"/>
              <a:t>input or calculation </a:t>
            </a:r>
            <a:r>
              <a:rPr lang="en-US" sz="1400" dirty="0" smtClean="0"/>
              <a:t>of cross-tail potential and hemispheric power, which drive the </a:t>
            </a:r>
            <a:r>
              <a:rPr lang="en-US" sz="1400" dirty="0" err="1" smtClean="0"/>
              <a:t>auroral</a:t>
            </a:r>
            <a:r>
              <a:rPr lang="en-US" sz="1400" dirty="0" smtClean="0"/>
              <a:t> parameterization. See notes on </a:t>
            </a:r>
            <a:r>
              <a:rPr lang="en-US" sz="1400" dirty="0" smtClean="0"/>
              <a:t>the following pages.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45820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+mn-lt"/>
              </a:rPr>
              <a:t>Notes</a:t>
            </a:r>
            <a:r>
              <a:rPr lang="en-US" sz="1600" dirty="0" smtClean="0">
                <a:latin typeface="+mn-lt"/>
              </a:rPr>
              <a:t>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en-US" sz="1400" dirty="0" smtClean="0">
                <a:latin typeface="+mn-lt"/>
              </a:rPr>
              <a:t>Potential models output  high-latitude electric potential, which is used to calculate ion drift velocities.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en-US" sz="1400" dirty="0" smtClean="0">
                <a:latin typeface="+mn-lt"/>
              </a:rPr>
              <a:t>IMF data is optionally used to drive the Weimer potential model.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en-US" sz="1400" dirty="0" smtClean="0">
                <a:latin typeface="+mn-lt"/>
              </a:rPr>
              <a:t>GPI  </a:t>
            </a:r>
            <a:r>
              <a:rPr lang="en-US" sz="1400" dirty="0" err="1" smtClean="0">
                <a:latin typeface="+mn-lt"/>
              </a:rPr>
              <a:t>Kp</a:t>
            </a:r>
            <a:r>
              <a:rPr lang="en-US" sz="1400" dirty="0" smtClean="0">
                <a:latin typeface="+mn-lt"/>
              </a:rPr>
              <a:t> data is optionally used to calculate </a:t>
            </a:r>
            <a:r>
              <a:rPr lang="en-US" sz="1400" dirty="0" err="1" smtClean="0">
                <a:latin typeface="+mn-lt"/>
              </a:rPr>
              <a:t>ctpoten</a:t>
            </a:r>
            <a:r>
              <a:rPr lang="en-US" sz="1400" dirty="0" smtClean="0">
                <a:latin typeface="+mn-lt"/>
              </a:rPr>
              <a:t> and power, which drive the </a:t>
            </a:r>
            <a:r>
              <a:rPr lang="en-US" sz="1400" dirty="0" err="1" smtClean="0">
                <a:latin typeface="+mn-lt"/>
              </a:rPr>
              <a:t>auroral</a:t>
            </a:r>
            <a:r>
              <a:rPr lang="en-US" sz="1400" dirty="0" smtClean="0">
                <a:latin typeface="+mn-lt"/>
              </a:rPr>
              <a:t> parameterization.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en-US" sz="1400" dirty="0" smtClean="0">
                <a:latin typeface="+mn-lt"/>
              </a:rPr>
              <a:t>GPI  f10.7 solar flux data is optionally used to calculate heating and ionization rates (not shown in diagram)  </a:t>
            </a:r>
            <a:endParaRPr lang="en-US" sz="14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4724400"/>
            <a:ext cx="8153400" cy="184665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>
                <a:latin typeface="+mn-lt"/>
              </a:rPr>
              <a:t>Notes and restrictions on </a:t>
            </a:r>
            <a:r>
              <a:rPr lang="en-US" sz="1600" dirty="0" err="1" smtClean="0">
                <a:latin typeface="+mn-lt"/>
              </a:rPr>
              <a:t>namelist</a:t>
            </a:r>
            <a:r>
              <a:rPr lang="en-US" sz="1600" dirty="0" smtClean="0">
                <a:latin typeface="+mn-lt"/>
              </a:rPr>
              <a:t> inputs:</a:t>
            </a:r>
            <a:endParaRPr lang="en-US" sz="1400" dirty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1400" dirty="0" err="1">
                <a:latin typeface="+mn-lt"/>
              </a:rPr>
              <a:t>Heelis</a:t>
            </a:r>
            <a:r>
              <a:rPr lang="en-US" sz="1400" dirty="0">
                <a:latin typeface="+mn-lt"/>
              </a:rPr>
              <a:t> and Weimer potential models are mutually exclusive</a:t>
            </a:r>
            <a:r>
              <a:rPr lang="en-US" sz="1400" dirty="0" smtClean="0">
                <a:latin typeface="+mn-lt"/>
              </a:rPr>
              <a:t>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1400" dirty="0" smtClean="0"/>
              <a:t>If GPI or IMF data are requested, user can still override  with </a:t>
            </a:r>
            <a:r>
              <a:rPr lang="en-US" sz="1400" dirty="0" err="1" smtClean="0"/>
              <a:t>namelist</a:t>
            </a:r>
            <a:r>
              <a:rPr lang="en-US" sz="1400" dirty="0" smtClean="0"/>
              <a:t>, but must NOT provide at least one parameter. Data will be used for parameter(s) not provided by the user.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1400" dirty="0" smtClean="0"/>
              <a:t>If missing data is encountered in data files, the program will stop with an error message</a:t>
            </a:r>
            <a:r>
              <a:rPr lang="en-US" sz="1400" dirty="0" smtClean="0"/>
              <a:t>.</a:t>
            </a:r>
            <a:endParaRPr lang="en-US" sz="1400" dirty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1400" dirty="0">
                <a:latin typeface="+mn-lt"/>
              </a:rPr>
              <a:t>GPI data cannot be used in a Weimer run, and IMF data cannot be used in a </a:t>
            </a:r>
            <a:r>
              <a:rPr lang="en-US" sz="1400" dirty="0" err="1">
                <a:latin typeface="+mn-lt"/>
              </a:rPr>
              <a:t>Heelis</a:t>
            </a:r>
            <a:r>
              <a:rPr lang="en-US" sz="1400" dirty="0">
                <a:latin typeface="+mn-lt"/>
              </a:rPr>
              <a:t> run.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1400" dirty="0">
                <a:latin typeface="+mn-lt"/>
              </a:rPr>
              <a:t>User cannot provide </a:t>
            </a:r>
            <a:r>
              <a:rPr lang="en-US" sz="1400" dirty="0" err="1">
                <a:latin typeface="+mn-lt"/>
              </a:rPr>
              <a:t>Kp</a:t>
            </a:r>
            <a:r>
              <a:rPr lang="en-US" sz="1400" dirty="0">
                <a:latin typeface="+mn-lt"/>
              </a:rPr>
              <a:t> in a Weimer run (data or no data)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1400" dirty="0" smtClean="0">
                <a:latin typeface="+mn-lt"/>
              </a:rPr>
              <a:t>If </a:t>
            </a:r>
            <a:r>
              <a:rPr lang="en-US" sz="1400" dirty="0" err="1" smtClean="0">
                <a:latin typeface="+mn-lt"/>
              </a:rPr>
              <a:t>Kp</a:t>
            </a:r>
            <a:r>
              <a:rPr lang="en-US" sz="1400" dirty="0" smtClean="0">
                <a:latin typeface="+mn-lt"/>
              </a:rPr>
              <a:t> is provided, at least one of </a:t>
            </a:r>
            <a:r>
              <a:rPr lang="en-US" sz="1400" dirty="0" err="1" smtClean="0">
                <a:latin typeface="+mn-lt"/>
              </a:rPr>
              <a:t>ctpoten</a:t>
            </a:r>
            <a:r>
              <a:rPr lang="en-US" sz="1400" dirty="0" smtClean="0">
                <a:latin typeface="+mn-lt"/>
              </a:rPr>
              <a:t> and power must NOT be provided.</a:t>
            </a:r>
            <a:endParaRPr lang="en-US" sz="1600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752600"/>
            <a:ext cx="6514925" cy="270843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 smtClean="0"/>
              <a:t>Namelist</a:t>
            </a:r>
            <a:r>
              <a:rPr lang="en-US" sz="1400" dirty="0" smtClean="0"/>
              <a:t> Input Parameters </a:t>
            </a:r>
            <a:r>
              <a:rPr lang="en-US" sz="1200" dirty="0" smtClean="0"/>
              <a:t>(“User Provides” in the diagram):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/>
              <a:t> (Several of these are optional, see notes and restrictions)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/>
              <a:t>(</a:t>
            </a:r>
            <a:r>
              <a:rPr lang="en-US" sz="1200" dirty="0" err="1" smtClean="0"/>
              <a:t>ctpoten</a:t>
            </a:r>
            <a:r>
              <a:rPr lang="en-US" sz="1200" dirty="0" smtClean="0"/>
              <a:t>, power, </a:t>
            </a:r>
            <a:r>
              <a:rPr lang="en-US" sz="1200" dirty="0" err="1" smtClean="0"/>
              <a:t>kp</a:t>
            </a:r>
            <a:r>
              <a:rPr lang="en-US" sz="1200" dirty="0" smtClean="0"/>
              <a:t>, </a:t>
            </a:r>
            <a:r>
              <a:rPr lang="en-US" sz="1200" dirty="0" err="1" smtClean="0"/>
              <a:t>bximf,byimf,bzimf</a:t>
            </a:r>
            <a:r>
              <a:rPr lang="en-US" sz="1200" dirty="0" smtClean="0"/>
              <a:t>, </a:t>
            </a:r>
            <a:r>
              <a:rPr lang="en-US" sz="1200" dirty="0" err="1" smtClean="0"/>
              <a:t>swvel</a:t>
            </a:r>
            <a:r>
              <a:rPr lang="en-US" sz="1200" dirty="0" smtClean="0"/>
              <a:t>, </a:t>
            </a:r>
            <a:r>
              <a:rPr lang="en-US" sz="1200" dirty="0" err="1" smtClean="0"/>
              <a:t>swden</a:t>
            </a:r>
            <a:r>
              <a:rPr lang="en-US" sz="1200" dirty="0" smtClean="0"/>
              <a:t> may be constants or time-dependent)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 smtClean="0"/>
              <a:t>potential_model</a:t>
            </a:r>
            <a:r>
              <a:rPr lang="en-US" sz="1200" dirty="0" smtClean="0"/>
              <a:t>	</a:t>
            </a:r>
            <a:r>
              <a:rPr lang="en-US" sz="1200" dirty="0" smtClean="0"/>
              <a:t>= [‘HEELIS’ or ‘WEIMER’]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 smtClean="0"/>
              <a:t>imf_ncfile</a:t>
            </a:r>
            <a:r>
              <a:rPr lang="en-US" sz="1200" dirty="0" smtClean="0"/>
              <a:t>	</a:t>
            </a:r>
            <a:r>
              <a:rPr lang="en-US" sz="1200" dirty="0" smtClean="0"/>
              <a:t>	= [</a:t>
            </a:r>
            <a:r>
              <a:rPr lang="en-US" sz="1200" dirty="0" err="1" smtClean="0"/>
              <a:t>netcdf</a:t>
            </a:r>
            <a:r>
              <a:rPr lang="en-US" sz="1200" dirty="0" smtClean="0"/>
              <a:t> data file containing </a:t>
            </a:r>
            <a:r>
              <a:rPr lang="en-US" sz="1200" dirty="0" err="1" smtClean="0"/>
              <a:t>bx,by,bz,swden,swvel</a:t>
            </a:r>
            <a:r>
              <a:rPr lang="en-US" sz="1200" dirty="0" smtClean="0"/>
              <a:t>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 smtClean="0"/>
              <a:t>gpi_ncfile</a:t>
            </a:r>
            <a:r>
              <a:rPr lang="en-US" sz="1200" dirty="0" smtClean="0"/>
              <a:t>	</a:t>
            </a:r>
            <a:r>
              <a:rPr lang="en-US" sz="1200" dirty="0" smtClean="0"/>
              <a:t>	= [</a:t>
            </a:r>
            <a:r>
              <a:rPr lang="en-US" sz="1200" dirty="0" err="1" smtClean="0"/>
              <a:t>netcdf</a:t>
            </a:r>
            <a:r>
              <a:rPr lang="en-US" sz="1200" dirty="0" smtClean="0"/>
              <a:t> data file containing </a:t>
            </a:r>
            <a:r>
              <a:rPr lang="en-US" sz="1200" dirty="0" err="1" smtClean="0"/>
              <a:t>Kp</a:t>
            </a:r>
            <a:r>
              <a:rPr lang="en-US" sz="1200" dirty="0" smtClean="0"/>
              <a:t>, f10.7]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 smtClean="0"/>
              <a:t>ctpoten</a:t>
            </a:r>
            <a:r>
              <a:rPr lang="en-US" sz="1200" dirty="0" smtClean="0"/>
              <a:t>	</a:t>
            </a:r>
            <a:r>
              <a:rPr lang="en-US" sz="1200" dirty="0" smtClean="0"/>
              <a:t>	= [cross-cap potential drop (</a:t>
            </a:r>
            <a:r>
              <a:rPr lang="en-US" sz="1200" dirty="0" err="1" smtClean="0"/>
              <a:t>Kv</a:t>
            </a:r>
            <a:r>
              <a:rPr lang="en-US" sz="1200" dirty="0" smtClean="0"/>
              <a:t>)]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/>
              <a:t>power		= [hemispheric power (GW)]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/>
              <a:t>f10.7d		= [Daily f10.7 cm flux]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/>
              <a:t>f10.7a		= [Average f10.7 cm flux]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 smtClean="0"/>
              <a:t>k</a:t>
            </a:r>
            <a:r>
              <a:rPr lang="en-US" sz="1200" dirty="0" err="1" smtClean="0"/>
              <a:t>p</a:t>
            </a:r>
            <a:r>
              <a:rPr lang="en-US" sz="1200" dirty="0" smtClean="0"/>
              <a:t>	</a:t>
            </a:r>
            <a:r>
              <a:rPr lang="en-US" sz="1200" dirty="0" smtClean="0"/>
              <a:t>	= [</a:t>
            </a:r>
            <a:r>
              <a:rPr lang="en-US" sz="1200" dirty="0" err="1" smtClean="0"/>
              <a:t>Kp</a:t>
            </a:r>
            <a:r>
              <a:rPr lang="en-US" sz="1200" dirty="0" smtClean="0"/>
              <a:t> index]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 smtClean="0"/>
              <a:t>bximf,byimf,bzimf</a:t>
            </a:r>
            <a:r>
              <a:rPr lang="en-US" sz="1200" dirty="0" smtClean="0"/>
              <a:t>	= [components of IMF (on separate lines)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 smtClean="0"/>
              <a:t>swvel</a:t>
            </a:r>
            <a:r>
              <a:rPr lang="en-US" sz="1200" dirty="0" smtClean="0"/>
              <a:t>, </a:t>
            </a:r>
            <a:r>
              <a:rPr lang="en-US" sz="1200" dirty="0" err="1" smtClean="0"/>
              <a:t>swden</a:t>
            </a:r>
            <a:r>
              <a:rPr lang="en-US" sz="1200" dirty="0" smtClean="0"/>
              <a:t>		= [solar wind velocity and density (on separate lines)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Box 7"/>
          <p:cNvSpPr txBox="1">
            <a:spLocks noChangeArrowheads="1"/>
          </p:cNvSpPr>
          <p:nvPr/>
        </p:nvSpPr>
        <p:spPr bwMode="auto">
          <a:xfrm>
            <a:off x="3962400" y="152400"/>
            <a:ext cx="11572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Functions:</a:t>
            </a:r>
          </a:p>
        </p:txBody>
      </p:sp>
      <p:sp>
        <p:nvSpPr>
          <p:cNvPr id="3076" name="TextBox 8"/>
          <p:cNvSpPr txBox="1">
            <a:spLocks noChangeArrowheads="1"/>
          </p:cNvSpPr>
          <p:nvPr/>
        </p:nvSpPr>
        <p:spPr bwMode="auto">
          <a:xfrm>
            <a:off x="457200" y="533400"/>
            <a:ext cx="4243469" cy="132343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Power=f(</a:t>
            </a:r>
            <a:r>
              <a:rPr lang="en-US" sz="1600" dirty="0" err="1">
                <a:latin typeface="Calibri" pitchFamily="34" charset="0"/>
              </a:rPr>
              <a:t>Kp</a:t>
            </a:r>
            <a:r>
              <a:rPr lang="en-US" sz="1600" dirty="0">
                <a:latin typeface="Calibri" pitchFamily="34" charset="0"/>
              </a:rPr>
              <a:t>):</a:t>
            </a:r>
          </a:p>
          <a:p>
            <a:r>
              <a:rPr lang="en-US" sz="1600" dirty="0">
                <a:latin typeface="Calibri" pitchFamily="34" charset="0"/>
              </a:rPr>
              <a:t>Function </a:t>
            </a:r>
            <a:r>
              <a:rPr lang="en-US" sz="1600" dirty="0" err="1">
                <a:latin typeface="Calibri" pitchFamily="34" charset="0"/>
              </a:rPr>
              <a:t>hp_from_kp</a:t>
            </a:r>
            <a:r>
              <a:rPr lang="en-US" sz="1600" dirty="0">
                <a:latin typeface="Calibri" pitchFamily="34" charset="0"/>
              </a:rPr>
              <a:t> (</a:t>
            </a:r>
            <a:r>
              <a:rPr lang="en-US" sz="1600" dirty="0" err="1">
                <a:latin typeface="Calibri" pitchFamily="34" charset="0"/>
              </a:rPr>
              <a:t>util.F</a:t>
            </a:r>
            <a:r>
              <a:rPr lang="en-US" sz="1600" dirty="0" smtClean="0">
                <a:latin typeface="Calibri" pitchFamily="34" charset="0"/>
              </a:rPr>
              <a:t>)</a:t>
            </a:r>
          </a:p>
          <a:p>
            <a:endParaRPr lang="en-US" sz="1600" dirty="0">
              <a:latin typeface="Calibri" pitchFamily="34" charset="0"/>
            </a:endParaRPr>
          </a:p>
          <a:p>
            <a:r>
              <a:rPr lang="en-US" sz="1600" dirty="0">
                <a:latin typeface="Calibri" pitchFamily="34" charset="0"/>
              </a:rPr>
              <a:t>If (</a:t>
            </a:r>
            <a:r>
              <a:rPr lang="en-US" sz="1600" dirty="0" err="1">
                <a:latin typeface="Calibri" pitchFamily="34" charset="0"/>
              </a:rPr>
              <a:t>kp</a:t>
            </a:r>
            <a:r>
              <a:rPr lang="en-US" sz="1600" dirty="0">
                <a:latin typeface="Calibri" pitchFamily="34" charset="0"/>
              </a:rPr>
              <a:t> &lt;= 7) hp = 16.82*exp(0.32*</a:t>
            </a:r>
            <a:r>
              <a:rPr lang="en-US" sz="1600" dirty="0" err="1">
                <a:latin typeface="Calibri" pitchFamily="34" charset="0"/>
              </a:rPr>
              <a:t>kp</a:t>
            </a:r>
            <a:r>
              <a:rPr lang="en-US" sz="1600" dirty="0">
                <a:latin typeface="Calibri" pitchFamily="34" charset="0"/>
              </a:rPr>
              <a:t>)-4.86</a:t>
            </a:r>
          </a:p>
          <a:p>
            <a:r>
              <a:rPr lang="en-US" sz="1600" dirty="0">
                <a:latin typeface="Calibri" pitchFamily="34" charset="0"/>
              </a:rPr>
              <a:t>If (</a:t>
            </a:r>
            <a:r>
              <a:rPr lang="en-US" sz="1600" dirty="0" err="1">
                <a:latin typeface="Calibri" pitchFamily="34" charset="0"/>
              </a:rPr>
              <a:t>kp</a:t>
            </a:r>
            <a:r>
              <a:rPr lang="en-US" sz="1600" dirty="0">
                <a:latin typeface="Calibri" pitchFamily="34" charset="0"/>
              </a:rPr>
              <a:t> &gt; 7) hp = 153.13+(kp-7)/(9-7)*(300-153.13)</a:t>
            </a:r>
          </a:p>
        </p:txBody>
      </p:sp>
      <p:sp>
        <p:nvSpPr>
          <p:cNvPr id="3077" name="TextBox 9"/>
          <p:cNvSpPr txBox="1">
            <a:spLocks noChangeArrowheads="1"/>
          </p:cNvSpPr>
          <p:nvPr/>
        </p:nvSpPr>
        <p:spPr bwMode="auto">
          <a:xfrm>
            <a:off x="457200" y="2057400"/>
            <a:ext cx="3003643" cy="107721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Ctpoten</a:t>
            </a:r>
            <a:r>
              <a:rPr lang="en-US" sz="1600" dirty="0">
                <a:latin typeface="Calibri" pitchFamily="34" charset="0"/>
              </a:rPr>
              <a:t>=f(</a:t>
            </a:r>
            <a:r>
              <a:rPr lang="en-US" sz="1600" dirty="0" err="1">
                <a:latin typeface="Calibri" pitchFamily="34" charset="0"/>
              </a:rPr>
              <a:t>Kp</a:t>
            </a:r>
            <a:r>
              <a:rPr lang="en-US" sz="1600" dirty="0">
                <a:latin typeface="Calibri" pitchFamily="34" charset="0"/>
              </a:rPr>
              <a:t>)</a:t>
            </a:r>
          </a:p>
          <a:p>
            <a:r>
              <a:rPr lang="en-US" sz="1600" dirty="0">
                <a:latin typeface="Calibri" pitchFamily="34" charset="0"/>
              </a:rPr>
              <a:t>Function </a:t>
            </a:r>
            <a:r>
              <a:rPr lang="en-US" sz="1600" dirty="0" err="1">
                <a:latin typeface="Calibri" pitchFamily="34" charset="0"/>
              </a:rPr>
              <a:t>ctpoten_from_kp</a:t>
            </a:r>
            <a:r>
              <a:rPr lang="en-US" sz="1600" dirty="0">
                <a:latin typeface="Calibri" pitchFamily="34" charset="0"/>
              </a:rPr>
              <a:t> (</a:t>
            </a:r>
            <a:r>
              <a:rPr lang="en-US" sz="1600" dirty="0" err="1">
                <a:latin typeface="Calibri" pitchFamily="34" charset="0"/>
              </a:rPr>
              <a:t>util.F</a:t>
            </a:r>
            <a:r>
              <a:rPr lang="en-US" sz="1600" dirty="0" smtClean="0">
                <a:latin typeface="Calibri" pitchFamily="34" charset="0"/>
              </a:rPr>
              <a:t>)</a:t>
            </a:r>
          </a:p>
          <a:p>
            <a:endParaRPr lang="en-US" sz="1600" dirty="0">
              <a:latin typeface="Calibri" pitchFamily="34" charset="0"/>
            </a:endParaRPr>
          </a:p>
          <a:p>
            <a:r>
              <a:rPr lang="en-US" sz="1600" dirty="0" err="1">
                <a:latin typeface="Calibri" pitchFamily="34" charset="0"/>
              </a:rPr>
              <a:t>ctpoten</a:t>
            </a:r>
            <a:r>
              <a:rPr lang="en-US" sz="1600" dirty="0">
                <a:latin typeface="Calibri" pitchFamily="34" charset="0"/>
              </a:rPr>
              <a:t> = 15+15*kp+0.8*</a:t>
            </a:r>
            <a:r>
              <a:rPr lang="en-US" sz="1600" dirty="0" err="1">
                <a:latin typeface="Calibri" pitchFamily="34" charset="0"/>
              </a:rPr>
              <a:t>kp</a:t>
            </a:r>
            <a:r>
              <a:rPr lang="en-US" sz="1600" dirty="0">
                <a:latin typeface="Calibri" pitchFamily="34" charset="0"/>
              </a:rPr>
              <a:t>**2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078" name="TextBox 10"/>
          <p:cNvSpPr txBox="1">
            <a:spLocks noChangeArrowheads="1"/>
          </p:cNvSpPr>
          <p:nvPr/>
        </p:nvSpPr>
        <p:spPr bwMode="auto">
          <a:xfrm>
            <a:off x="457200" y="3352800"/>
            <a:ext cx="6315062" cy="181588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Power=f(</a:t>
            </a:r>
            <a:r>
              <a:rPr lang="en-US" sz="1600" dirty="0" err="1">
                <a:latin typeface="Calibri" pitchFamily="34" charset="0"/>
              </a:rPr>
              <a:t>bz,swvel</a:t>
            </a:r>
            <a:r>
              <a:rPr lang="en-US" sz="1600" dirty="0">
                <a:latin typeface="Calibri" pitchFamily="34" charset="0"/>
              </a:rPr>
              <a:t>):</a:t>
            </a:r>
          </a:p>
          <a:p>
            <a:r>
              <a:rPr lang="en-US" sz="1600" dirty="0">
                <a:latin typeface="Calibri" pitchFamily="34" charset="0"/>
              </a:rPr>
              <a:t>Function </a:t>
            </a:r>
            <a:r>
              <a:rPr lang="en-US" sz="1600" dirty="0" err="1">
                <a:latin typeface="Calibri" pitchFamily="34" charset="0"/>
              </a:rPr>
              <a:t>hp_from_bz_swvel</a:t>
            </a:r>
            <a:r>
              <a:rPr lang="en-US" sz="1600" dirty="0">
                <a:latin typeface="Calibri" pitchFamily="34" charset="0"/>
              </a:rPr>
              <a:t> (</a:t>
            </a:r>
            <a:r>
              <a:rPr lang="en-US" sz="1600" dirty="0" err="1">
                <a:latin typeface="Calibri" pitchFamily="34" charset="0"/>
              </a:rPr>
              <a:t>util.F</a:t>
            </a:r>
            <a:r>
              <a:rPr lang="en-US" sz="1600" dirty="0" smtClean="0">
                <a:latin typeface="Calibri" pitchFamily="34" charset="0"/>
              </a:rPr>
              <a:t>)</a:t>
            </a:r>
          </a:p>
          <a:p>
            <a:endParaRPr lang="en-US" sz="1600" dirty="0">
              <a:latin typeface="Calibri" pitchFamily="34" charset="0"/>
            </a:endParaRPr>
          </a:p>
          <a:p>
            <a:r>
              <a:rPr lang="en-US" sz="1600" dirty="0" err="1">
                <a:latin typeface="Calibri" pitchFamily="34" charset="0"/>
              </a:rPr>
              <a:t>fac</a:t>
            </a:r>
            <a:r>
              <a:rPr lang="en-US" sz="1600" dirty="0">
                <a:latin typeface="Calibri" pitchFamily="34" charset="0"/>
              </a:rPr>
              <a:t> = 2.0</a:t>
            </a:r>
          </a:p>
          <a:p>
            <a:r>
              <a:rPr lang="en-US" sz="1600" dirty="0">
                <a:latin typeface="Calibri" pitchFamily="34" charset="0"/>
              </a:rPr>
              <a:t>If (</a:t>
            </a:r>
            <a:r>
              <a:rPr lang="en-US" sz="1600" dirty="0" err="1">
                <a:latin typeface="Calibri" pitchFamily="34" charset="0"/>
              </a:rPr>
              <a:t>bz</a:t>
            </a:r>
            <a:r>
              <a:rPr lang="en-US" sz="1600" dirty="0">
                <a:latin typeface="Calibri" pitchFamily="34" charset="0"/>
              </a:rPr>
              <a:t> &lt; 0) hp = 6+3.3*abs(</a:t>
            </a:r>
            <a:r>
              <a:rPr lang="en-US" sz="1600" dirty="0" err="1">
                <a:latin typeface="Calibri" pitchFamily="34" charset="0"/>
              </a:rPr>
              <a:t>bz</a:t>
            </a:r>
            <a:r>
              <a:rPr lang="en-US" sz="1600" dirty="0">
                <a:latin typeface="Calibri" pitchFamily="34" charset="0"/>
              </a:rPr>
              <a:t>)+(0.05+0.003*abs(</a:t>
            </a:r>
            <a:r>
              <a:rPr lang="en-US" sz="1600" dirty="0" err="1">
                <a:latin typeface="Calibri" pitchFamily="34" charset="0"/>
              </a:rPr>
              <a:t>bz</a:t>
            </a:r>
            <a:r>
              <a:rPr lang="en-US" sz="1600" dirty="0">
                <a:latin typeface="Calibri" pitchFamily="34" charset="0"/>
              </a:rPr>
              <a:t>))*(min(swvel,700)-300)</a:t>
            </a:r>
          </a:p>
          <a:p>
            <a:r>
              <a:rPr lang="en-US" sz="1600" dirty="0">
                <a:latin typeface="Calibri" pitchFamily="34" charset="0"/>
              </a:rPr>
              <a:t>If (</a:t>
            </a:r>
            <a:r>
              <a:rPr lang="en-US" sz="1600" dirty="0" err="1">
                <a:latin typeface="Calibri" pitchFamily="34" charset="0"/>
              </a:rPr>
              <a:t>bz</a:t>
            </a:r>
            <a:r>
              <a:rPr lang="en-US" sz="1600" dirty="0">
                <a:latin typeface="Calibri" pitchFamily="34" charset="0"/>
              </a:rPr>
              <a:t> &gt;= 0) hp = 5.0+0.05*(min(swvel,700)-300)</a:t>
            </a:r>
          </a:p>
          <a:p>
            <a:r>
              <a:rPr lang="en-US" sz="1600" dirty="0">
                <a:latin typeface="Calibri" pitchFamily="34" charset="0"/>
              </a:rPr>
              <a:t>hp = max(2.5,hp)*</a:t>
            </a:r>
            <a:r>
              <a:rPr lang="en-US" sz="1600" dirty="0" err="1">
                <a:latin typeface="Calibri" pitchFamily="34" charset="0"/>
              </a:rPr>
              <a:t>fac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079" name="TextBox 12"/>
          <p:cNvSpPr txBox="1">
            <a:spLocks noChangeArrowheads="1"/>
          </p:cNvSpPr>
          <p:nvPr/>
        </p:nvSpPr>
        <p:spPr bwMode="auto">
          <a:xfrm>
            <a:off x="457200" y="5334000"/>
            <a:ext cx="3964034" cy="107721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Ctpoten</a:t>
            </a:r>
            <a:r>
              <a:rPr lang="en-US" sz="1600" dirty="0">
                <a:latin typeface="Calibri" pitchFamily="34" charset="0"/>
              </a:rPr>
              <a:t>=f(Weimer </a:t>
            </a:r>
            <a:r>
              <a:rPr lang="en-US" sz="1600" dirty="0" err="1">
                <a:latin typeface="Calibri" pitchFamily="34" charset="0"/>
              </a:rPr>
              <a:t>phihm</a:t>
            </a:r>
            <a:r>
              <a:rPr lang="en-US" sz="1600" dirty="0">
                <a:latin typeface="Calibri" pitchFamily="34" charset="0"/>
              </a:rPr>
              <a:t>) (wei05sc.F</a:t>
            </a:r>
            <a:r>
              <a:rPr lang="en-US" sz="1600" dirty="0" smtClean="0">
                <a:latin typeface="Calibri" pitchFamily="34" charset="0"/>
              </a:rPr>
              <a:t>):</a:t>
            </a:r>
          </a:p>
          <a:p>
            <a:endParaRPr lang="en-US" sz="1600" dirty="0">
              <a:latin typeface="Calibri" pitchFamily="34" charset="0"/>
            </a:endParaRPr>
          </a:p>
          <a:p>
            <a:r>
              <a:rPr lang="en-US" sz="1600" dirty="0" err="1">
                <a:latin typeface="Calibri" pitchFamily="34" charset="0"/>
              </a:rPr>
              <a:t>weictpoten</a:t>
            </a:r>
            <a:r>
              <a:rPr lang="en-US" sz="1600" dirty="0">
                <a:latin typeface="Calibri" pitchFamily="34" charset="0"/>
              </a:rPr>
              <a:t>(</a:t>
            </a:r>
            <a:r>
              <a:rPr lang="en-US" sz="1600" dirty="0" err="1">
                <a:latin typeface="Calibri" pitchFamily="34" charset="0"/>
              </a:rPr>
              <a:t>ih</a:t>
            </a:r>
            <a:r>
              <a:rPr lang="en-US" sz="1600" dirty="0">
                <a:latin typeface="Calibri" pitchFamily="34" charset="0"/>
              </a:rPr>
              <a:t>) = 0.001*(</a:t>
            </a:r>
            <a:r>
              <a:rPr lang="en-US" sz="1600" dirty="0" err="1">
                <a:latin typeface="Calibri" pitchFamily="34" charset="0"/>
              </a:rPr>
              <a:t>vnx</a:t>
            </a:r>
            <a:r>
              <a:rPr lang="en-US" sz="1600" dirty="0">
                <a:latin typeface="Calibri" pitchFamily="34" charset="0"/>
              </a:rPr>
              <a:t>(ih,2)-</a:t>
            </a:r>
            <a:r>
              <a:rPr lang="en-US" sz="1600" dirty="0" err="1">
                <a:latin typeface="Calibri" pitchFamily="34" charset="0"/>
              </a:rPr>
              <a:t>vnx</a:t>
            </a:r>
            <a:r>
              <a:rPr lang="en-US" sz="1600" dirty="0">
                <a:latin typeface="Calibri" pitchFamily="34" charset="0"/>
              </a:rPr>
              <a:t>(ih,1))</a:t>
            </a:r>
          </a:p>
          <a:p>
            <a:r>
              <a:rPr lang="en-US" sz="1600" dirty="0" err="1">
                <a:latin typeface="Calibri" pitchFamily="34" charset="0"/>
              </a:rPr>
              <a:t>ctpoten</a:t>
            </a:r>
            <a:r>
              <a:rPr lang="en-US" sz="1600" dirty="0">
                <a:latin typeface="Calibri" pitchFamily="34" charset="0"/>
              </a:rPr>
              <a:t> = 0.5*(</a:t>
            </a:r>
            <a:r>
              <a:rPr lang="en-US" sz="1600" dirty="0" err="1">
                <a:latin typeface="Calibri" pitchFamily="34" charset="0"/>
              </a:rPr>
              <a:t>weictpoten</a:t>
            </a:r>
            <a:r>
              <a:rPr lang="en-US" sz="1600" dirty="0">
                <a:latin typeface="Calibri" pitchFamily="34" charset="0"/>
              </a:rPr>
              <a:t>(1)+</a:t>
            </a:r>
            <a:r>
              <a:rPr lang="en-US" sz="1600" dirty="0" err="1">
                <a:latin typeface="Calibri" pitchFamily="34" charset="0"/>
              </a:rPr>
              <a:t>weictpoten</a:t>
            </a:r>
            <a:r>
              <a:rPr lang="en-US" sz="1600" dirty="0">
                <a:latin typeface="Calibri" pitchFamily="34" charset="0"/>
              </a:rPr>
              <a:t>(2))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449</Words>
  <Application>Microsoft Office PowerPoint</Application>
  <PresentationFormat>On-screen Show (4:3)</PresentationFormat>
  <Paragraphs>76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NCAR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78</cp:revision>
  <dcterms:created xsi:type="dcterms:W3CDTF">2010-02-05T18:32:42Z</dcterms:created>
  <dcterms:modified xsi:type="dcterms:W3CDTF">2010-02-08T20:40:25Z</dcterms:modified>
</cp:coreProperties>
</file>