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7" r:id="rId2"/>
    <p:sldId id="264" r:id="rId3"/>
    <p:sldId id="265" r:id="rId4"/>
    <p:sldId id="266" r:id="rId5"/>
    <p:sldId id="267" r:id="rId6"/>
    <p:sldId id="268" r:id="rId7"/>
    <p:sldId id="274" r:id="rId8"/>
    <p:sldId id="278" r:id="rId9"/>
    <p:sldId id="257" r:id="rId10"/>
    <p:sldId id="259" r:id="rId11"/>
    <p:sldId id="260" r:id="rId12"/>
    <p:sldId id="263" r:id="rId13"/>
    <p:sldId id="262" r:id="rId14"/>
    <p:sldId id="258" r:id="rId15"/>
    <p:sldId id="275" r:id="rId16"/>
    <p:sldId id="269" r:id="rId17"/>
    <p:sldId id="282" r:id="rId18"/>
    <p:sldId id="270" r:id="rId19"/>
    <p:sldId id="281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31B8D1B-9514-4B9A-86A9-1FEB133A9E70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46BE5E-710E-4A85-A75B-62B6C9909A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46BE5E-710E-4A85-A75B-62B6C9909A4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B5C09-C9C3-42C1-BAE9-EDFC9FE70381}" type="datetimeFigureOut">
              <a:rPr lang="en-US" smtClean="0"/>
              <a:pPr/>
              <a:t>12/3/2010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A3A0-1CDF-4787-B582-E35C07404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/home/tgcm/svn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g.ucar.edu/services/subversion" TargetMode="External"/><Relationship Id="rId2" Type="http://schemas.openxmlformats.org/officeDocument/2006/relationships/hyperlink" Target="http://svnbook.red-bean.com/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eg.ucar.edu/services/subversion" TargetMode="External"/><Relationship Id="rId3" Type="http://schemas.openxmlformats.org/officeDocument/2006/relationships/hyperlink" Target="http://download.hao.ucar.edu/pub/foster/ppt/tiegcm_svn/tiegcm-linux.job.txt" TargetMode="External"/><Relationship Id="rId7" Type="http://schemas.openxmlformats.org/officeDocument/2006/relationships/hyperlink" Target="http://svnbook.red-bean.com/" TargetMode="External"/><Relationship Id="rId2" Type="http://schemas.openxmlformats.org/officeDocument/2006/relationships/hyperlink" Target="http://aimdev.hao.ucar.edu/cgi-bin/viewvc.cg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isl.ucar.edu/docs/access/internal/uft.html" TargetMode="External"/><Relationship Id="rId5" Type="http://schemas.openxmlformats.org/officeDocument/2006/relationships/hyperlink" Target="http://rcsg.rice.edu/rcsg/shared/passwordless_ssh.html" TargetMode="External"/><Relationship Id="rId4" Type="http://schemas.openxmlformats.org/officeDocument/2006/relationships/hyperlink" Target="http://download.hao.ucar.edu/pub/foster/ppt/tiegcm_svn/tiegcm_default.inp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/home/tgcm/sv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Version Control at </a:t>
            </a:r>
            <a:r>
              <a:rPr lang="en-US" dirty="0" err="1" smtClean="0"/>
              <a:t>HAO</a:t>
            </a:r>
            <a:r>
              <a:rPr lang="en-US" dirty="0" smtClean="0"/>
              <a:t>/AIM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Brief history of version control in the AIM section.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</a:t>
            </a:r>
            <a:r>
              <a:rPr lang="en-US" dirty="0" err="1" smtClean="0"/>
              <a:t>SVN</a:t>
            </a:r>
            <a:r>
              <a:rPr lang="en-US" dirty="0" smtClean="0"/>
              <a:t> and how can it be used to improve our development cycle?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Current structure of the AIM repository.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Hands-on demonstration of  basic use of </a:t>
            </a:r>
            <a:r>
              <a:rPr lang="en-US" dirty="0" err="1" smtClean="0"/>
              <a:t>SVN</a:t>
            </a:r>
            <a:r>
              <a:rPr lang="en-US" dirty="0" smtClean="0"/>
              <a:t> in the </a:t>
            </a:r>
            <a:r>
              <a:rPr lang="en-US" dirty="0" err="1" smtClean="0"/>
              <a:t>TIEGCM</a:t>
            </a:r>
            <a:r>
              <a:rPr lang="en-US" dirty="0" smtClean="0"/>
              <a:t> development environment.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0800" y="914400"/>
            <a:ext cx="36975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Ben Foster and Pete Schmitt</a:t>
            </a:r>
          </a:p>
          <a:p>
            <a:pPr algn="ctr"/>
            <a:r>
              <a:rPr lang="en-US" sz="2400" dirty="0" smtClean="0"/>
              <a:t>December 3, 2010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Three levels of change management: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Low-level: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A typo or benign bug is found in the code:</a:t>
            </a:r>
          </a:p>
          <a:p>
            <a:pPr lvl="1"/>
            <a:r>
              <a:rPr lang="en-US" sz="2400" dirty="0" smtClean="0"/>
              <a:t>Commit to the trunk and notify the group to update.</a:t>
            </a:r>
          </a:p>
          <a:p>
            <a:pPr lvl="1"/>
            <a:r>
              <a:rPr lang="en-US" sz="2400" dirty="0" smtClean="0"/>
              <a:t>More complex bug-fixes may require testing, validation, and group decision.</a:t>
            </a:r>
            <a:endParaRPr lang="en-US" dirty="0" smtClean="0"/>
          </a:p>
          <a:p>
            <a:r>
              <a:rPr lang="en-US" sz="2800" dirty="0" smtClean="0">
                <a:solidFill>
                  <a:srgbClr val="C00000"/>
                </a:solidFill>
              </a:rPr>
              <a:t>Medium-level: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4"/>
                </a:solidFill>
              </a:rPr>
              <a:t>A modest set of changes that will be committed to the trunk when complete:</a:t>
            </a:r>
          </a:p>
          <a:p>
            <a:pPr lvl="1"/>
            <a:r>
              <a:rPr lang="en-US" sz="2400" dirty="0" smtClean="0"/>
              <a:t>Make modifications in local </a:t>
            </a:r>
            <a:r>
              <a:rPr lang="en-US" sz="2400" dirty="0" err="1" smtClean="0"/>
              <a:t>svn</a:t>
            </a:r>
            <a:r>
              <a:rPr lang="en-US" sz="2400" dirty="0" smtClean="0"/>
              <a:t> working copy, with periodic updates to keep up with changes on the trunk.</a:t>
            </a:r>
          </a:p>
          <a:p>
            <a:pPr lvl="1"/>
            <a:r>
              <a:rPr lang="en-US" sz="2400" dirty="0" smtClean="0"/>
              <a:t>When the new code is ready, and approved by the group, commit to the trunk, and notify the group to do updates.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High-level:  </a:t>
            </a:r>
            <a:r>
              <a:rPr lang="en-US" sz="2800" dirty="0" smtClean="0">
                <a:solidFill>
                  <a:schemeClr val="accent4"/>
                </a:solidFill>
              </a:rPr>
              <a:t>A larger project that may take several weeks or months to complete, and could disrupt the trunk:</a:t>
            </a:r>
          </a:p>
          <a:p>
            <a:pPr lvl="1"/>
            <a:r>
              <a:rPr lang="en-US" sz="2400" dirty="0" smtClean="0"/>
              <a:t>Create and work on an </a:t>
            </a:r>
            <a:r>
              <a:rPr lang="en-US" sz="2400" dirty="0" err="1" smtClean="0"/>
              <a:t>svn</a:t>
            </a:r>
            <a:r>
              <a:rPr lang="en-US" sz="2400" dirty="0" smtClean="0"/>
              <a:t>  “project” branch, doing commits on the branch, and merges from the trunk as needed.</a:t>
            </a:r>
          </a:p>
          <a:p>
            <a:pPr lvl="1"/>
            <a:r>
              <a:rPr lang="en-US" sz="2400" dirty="0" smtClean="0"/>
              <a:t>When approved by the group, merge to the trunk, commit, and notify.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010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HAO</a:t>
            </a:r>
            <a:r>
              <a:rPr lang="en-US" sz="3200" dirty="0" smtClean="0"/>
              <a:t>/AIM Repository Directory Structure</a:t>
            </a:r>
            <a:br>
              <a:rPr lang="en-US" sz="3200" dirty="0" smtClean="0"/>
            </a:br>
            <a:r>
              <a:rPr lang="en-US" sz="3200" i="1" dirty="0" err="1" smtClean="0">
                <a:solidFill>
                  <a:schemeClr val="accent4"/>
                </a:solidFill>
              </a:rPr>
              <a:t>svn</a:t>
            </a:r>
            <a:r>
              <a:rPr lang="en-US" sz="3200" i="1" dirty="0" smtClean="0">
                <a:solidFill>
                  <a:schemeClr val="accent4"/>
                </a:solidFill>
              </a:rPr>
              <a:t>  </a:t>
            </a:r>
            <a:r>
              <a:rPr lang="en-US" sz="3200" i="1" dirty="0" err="1" smtClean="0">
                <a:solidFill>
                  <a:schemeClr val="accent4"/>
                </a:solidFill>
              </a:rPr>
              <a:t>ls</a:t>
            </a:r>
            <a:r>
              <a:rPr lang="en-US" sz="3200" i="1" dirty="0" smtClean="0">
                <a:solidFill>
                  <a:schemeClr val="accent4"/>
                </a:solidFill>
              </a:rPr>
              <a:t>  –v  $</a:t>
            </a:r>
            <a:r>
              <a:rPr lang="en-US" sz="3200" i="1" dirty="0" err="1" smtClean="0">
                <a:solidFill>
                  <a:schemeClr val="accent4"/>
                </a:solidFill>
              </a:rPr>
              <a:t>SVN</a:t>
            </a:r>
            <a:endParaRPr lang="en-US" sz="3200" i="1" dirty="0">
              <a:solidFill>
                <a:schemeClr val="accent4"/>
              </a:solidFill>
            </a:endParaRPr>
          </a:p>
        </p:txBody>
      </p:sp>
      <p:cxnSp>
        <p:nvCxnSpPr>
          <p:cNvPr id="40" name="Elbow Connector 27"/>
          <p:cNvCxnSpPr>
            <a:endCxn id="4" idx="2"/>
          </p:cNvCxnSpPr>
          <p:nvPr/>
        </p:nvCxnSpPr>
        <p:spPr>
          <a:xfrm>
            <a:off x="1676400" y="2057400"/>
            <a:ext cx="609600" cy="495300"/>
          </a:xfrm>
          <a:prstGeom prst="bentConnector3">
            <a:avLst>
              <a:gd name="adj1" fmla="val 0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1524000" y="1524000"/>
            <a:ext cx="2438400" cy="4725194"/>
            <a:chOff x="1524000" y="1524000"/>
            <a:chExt cx="2438400" cy="4725194"/>
          </a:xfrm>
        </p:grpSpPr>
        <p:grpSp>
          <p:nvGrpSpPr>
            <p:cNvPr id="45" name="Group 44"/>
            <p:cNvGrpSpPr/>
            <p:nvPr/>
          </p:nvGrpSpPr>
          <p:grpSpPr>
            <a:xfrm>
              <a:off x="1524000" y="1524000"/>
              <a:ext cx="2438400" cy="4343400"/>
              <a:chOff x="609600" y="914400"/>
              <a:chExt cx="2438400" cy="4343400"/>
            </a:xfrm>
          </p:grpSpPr>
          <p:sp>
            <p:nvSpPr>
              <p:cNvPr id="3" name="Snip and Round Single Corner Rectangle 2"/>
              <p:cNvSpPr/>
              <p:nvPr/>
            </p:nvSpPr>
            <p:spPr>
              <a:xfrm>
                <a:off x="609600" y="914400"/>
                <a:ext cx="1905000" cy="5334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$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SVN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Snip and Round Single Corner Rectangle 3"/>
              <p:cNvSpPr/>
              <p:nvPr/>
            </p:nvSpPr>
            <p:spPr>
              <a:xfrm>
                <a:off x="1371600" y="1676400"/>
                <a:ext cx="1676400" cy="5334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timegcm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Snip and Round Single Corner Rectangle 4"/>
              <p:cNvSpPr/>
              <p:nvPr/>
            </p:nvSpPr>
            <p:spPr>
              <a:xfrm>
                <a:off x="1371600" y="3962400"/>
                <a:ext cx="1676400" cy="5334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tgcmproc_f90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Snip and Round Single Corner Rectangle 5"/>
              <p:cNvSpPr/>
              <p:nvPr/>
            </p:nvSpPr>
            <p:spPr>
              <a:xfrm>
                <a:off x="1371600" y="3200400"/>
                <a:ext cx="1676400" cy="5334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tgcmproc_idl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Snip and Round Single Corner Rectangle 6"/>
              <p:cNvSpPr/>
              <p:nvPr/>
            </p:nvSpPr>
            <p:spPr>
              <a:xfrm>
                <a:off x="1371600" y="2438400"/>
                <a:ext cx="1676400" cy="533400"/>
              </a:xfrm>
              <a:prstGeom prst="snipRoundRect">
                <a:avLst/>
              </a:prstGeom>
              <a:noFill/>
              <a:ln w="3492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chemeClr val="accent2"/>
                    </a:solidFill>
                  </a:rPr>
                  <a:t>tiegcm</a:t>
                </a:r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8" name="Snip and Round Single Corner Rectangle 7"/>
              <p:cNvSpPr/>
              <p:nvPr/>
            </p:nvSpPr>
            <p:spPr>
              <a:xfrm>
                <a:off x="1371600" y="4724400"/>
                <a:ext cx="1676400" cy="5334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glbmean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8" name="Elbow Connector 27"/>
              <p:cNvCxnSpPr>
                <a:endCxn id="8" idx="2"/>
              </p:cNvCxnSpPr>
              <p:nvPr/>
            </p:nvCxnSpPr>
            <p:spPr>
              <a:xfrm rot="16200000" flipH="1">
                <a:off x="-704850" y="2914650"/>
                <a:ext cx="3543300" cy="609600"/>
              </a:xfrm>
              <a:prstGeom prst="bentConnector2">
                <a:avLst/>
              </a:prstGeom>
              <a:ln w="158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Elbow Connector 27"/>
              <p:cNvCxnSpPr>
                <a:endCxn id="5" idx="2"/>
              </p:cNvCxnSpPr>
              <p:nvPr/>
            </p:nvCxnSpPr>
            <p:spPr>
              <a:xfrm rot="16200000" flipH="1">
                <a:off x="-323850" y="2533650"/>
                <a:ext cx="2781300" cy="609600"/>
              </a:xfrm>
              <a:prstGeom prst="bentConnector2">
                <a:avLst/>
              </a:prstGeom>
              <a:ln w="158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lbow Connector 27"/>
              <p:cNvCxnSpPr>
                <a:endCxn id="6" idx="2"/>
              </p:cNvCxnSpPr>
              <p:nvPr/>
            </p:nvCxnSpPr>
            <p:spPr>
              <a:xfrm rot="16200000" flipH="1">
                <a:off x="57150" y="2152650"/>
                <a:ext cx="2019300" cy="609600"/>
              </a:xfrm>
              <a:prstGeom prst="bentConnector2">
                <a:avLst/>
              </a:prstGeom>
              <a:ln w="158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lbow Connector 27"/>
              <p:cNvCxnSpPr>
                <a:endCxn id="7" idx="2"/>
              </p:cNvCxnSpPr>
              <p:nvPr/>
            </p:nvCxnSpPr>
            <p:spPr>
              <a:xfrm rot="16200000" flipH="1">
                <a:off x="438150" y="1771650"/>
                <a:ext cx="1257300" cy="609600"/>
              </a:xfrm>
              <a:prstGeom prst="bentConnector2">
                <a:avLst/>
              </a:prstGeom>
              <a:ln w="158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Elbow Connector 46"/>
            <p:cNvCxnSpPr/>
            <p:nvPr/>
          </p:nvCxnSpPr>
          <p:spPr>
            <a:xfrm rot="5400000">
              <a:off x="-419100" y="4152900"/>
              <a:ext cx="4191000" cy="1588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3505200" y="14478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dirty="0" err="1" smtClean="0">
                <a:solidFill>
                  <a:srgbClr val="7030A0"/>
                </a:solidFill>
              </a:rPr>
              <a:t>HAO</a:t>
            </a:r>
            <a:r>
              <a:rPr lang="en-US" sz="2000" dirty="0" smtClean="0">
                <a:solidFill>
                  <a:srgbClr val="7030A0"/>
                </a:solidFill>
              </a:rPr>
              <a:t>: </a:t>
            </a:r>
            <a:r>
              <a:rPr lang="en-US" sz="2000" dirty="0" err="1" smtClean="0">
                <a:solidFill>
                  <a:srgbClr val="7030A0"/>
                </a:solidFill>
              </a:rPr>
              <a:t>SVN</a:t>
            </a:r>
            <a:r>
              <a:rPr lang="en-US" sz="2000" dirty="0" smtClean="0">
                <a:solidFill>
                  <a:srgbClr val="7030A0"/>
                </a:solidFill>
              </a:rPr>
              <a:t> = </a:t>
            </a:r>
            <a:r>
              <a:rPr lang="en-US" sz="2000" dirty="0" smtClean="0">
                <a:hlinkClick r:id="rId2" action="ppaction://hlinkfile"/>
              </a:rPr>
              <a:t>file:///home/tgcm/svn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err="1" smtClean="0">
                <a:solidFill>
                  <a:srgbClr val="7030A0"/>
                </a:solidFill>
              </a:rPr>
              <a:t>CISL</a:t>
            </a:r>
            <a:r>
              <a:rPr lang="en-US" sz="2000" dirty="0" smtClean="0">
                <a:solidFill>
                  <a:srgbClr val="7030A0"/>
                </a:solidFill>
              </a:rPr>
              <a:t>: </a:t>
            </a:r>
            <a:r>
              <a:rPr lang="en-US" sz="2000" dirty="0" err="1" smtClean="0">
                <a:solidFill>
                  <a:srgbClr val="7030A0"/>
                </a:solidFill>
              </a:rPr>
              <a:t>SVN</a:t>
            </a:r>
            <a:r>
              <a:rPr lang="en-US" sz="2000" dirty="0" smtClean="0">
                <a:solidFill>
                  <a:srgbClr val="7030A0"/>
                </a:solidFill>
              </a:rPr>
              <a:t> = </a:t>
            </a:r>
            <a:r>
              <a:rPr lang="en-US" sz="1600" b="1" dirty="0" err="1" smtClean="0">
                <a:solidFill>
                  <a:srgbClr val="7030A0"/>
                </a:solidFill>
              </a:rPr>
              <a:t>svn+ssh</a:t>
            </a:r>
            <a:r>
              <a:rPr lang="en-US" sz="1600" b="1" dirty="0" smtClean="0">
                <a:solidFill>
                  <a:srgbClr val="7030A0"/>
                </a:solidFill>
              </a:rPr>
              <a:t>://</a:t>
            </a:r>
            <a:r>
              <a:rPr lang="en-US" sz="1600" b="1" dirty="0" err="1" smtClean="0">
                <a:solidFill>
                  <a:srgbClr val="7030A0"/>
                </a:solidFill>
              </a:rPr>
              <a:t>arc.hao.ucar.edu</a:t>
            </a:r>
            <a:r>
              <a:rPr lang="en-US" sz="1600" b="1" dirty="0" smtClean="0">
                <a:solidFill>
                  <a:srgbClr val="7030A0"/>
                </a:solidFill>
              </a:rPr>
              <a:t>/home/</a:t>
            </a:r>
            <a:r>
              <a:rPr lang="en-US" sz="1600" b="1" dirty="0" err="1" smtClean="0">
                <a:solidFill>
                  <a:srgbClr val="7030A0"/>
                </a:solidFill>
              </a:rPr>
              <a:t>tgcm</a:t>
            </a:r>
            <a:r>
              <a:rPr lang="en-US" sz="1600" b="1" dirty="0" smtClean="0">
                <a:solidFill>
                  <a:srgbClr val="7030A0"/>
                </a:solidFill>
              </a:rPr>
              <a:t>/</a:t>
            </a:r>
            <a:r>
              <a:rPr lang="en-US" sz="1600" b="1" dirty="0" err="1" smtClean="0">
                <a:solidFill>
                  <a:srgbClr val="7030A0"/>
                </a:solidFill>
              </a:rPr>
              <a:t>svn</a:t>
            </a:r>
            <a:r>
              <a:rPr lang="en-US" sz="1600" b="1" dirty="0" smtClean="0">
                <a:solidFill>
                  <a:srgbClr val="7030A0"/>
                </a:solidFill>
              </a:rPr>
              <a:t> 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TIEGCM</a:t>
            </a:r>
            <a:r>
              <a:rPr lang="en-US" sz="3200" dirty="0" smtClean="0"/>
              <a:t> in the </a:t>
            </a:r>
            <a:r>
              <a:rPr lang="en-US" sz="3200" dirty="0" err="1" smtClean="0"/>
              <a:t>HAO</a:t>
            </a:r>
            <a:r>
              <a:rPr lang="en-US" sz="3200" dirty="0" smtClean="0"/>
              <a:t>/AIM Repository</a:t>
            </a:r>
            <a:br>
              <a:rPr lang="en-US" sz="3200" dirty="0" smtClean="0"/>
            </a:br>
            <a:r>
              <a:rPr lang="en-US" sz="2800" i="1" dirty="0" err="1" smtClean="0">
                <a:solidFill>
                  <a:schemeClr val="accent4"/>
                </a:solidFill>
              </a:rPr>
              <a:t>svn</a:t>
            </a:r>
            <a:r>
              <a:rPr lang="en-US" sz="2800" i="1" dirty="0" smtClean="0">
                <a:solidFill>
                  <a:schemeClr val="accent4"/>
                </a:solidFill>
              </a:rPr>
              <a:t>  </a:t>
            </a:r>
            <a:r>
              <a:rPr lang="en-US" sz="2800" i="1" dirty="0" err="1" smtClean="0">
                <a:solidFill>
                  <a:schemeClr val="accent4"/>
                </a:solidFill>
              </a:rPr>
              <a:t>ls</a:t>
            </a:r>
            <a:r>
              <a:rPr lang="en-US" sz="2800" i="1" dirty="0" smtClean="0">
                <a:solidFill>
                  <a:schemeClr val="accent4"/>
                </a:solidFill>
              </a:rPr>
              <a:t>  –v  $</a:t>
            </a:r>
            <a:r>
              <a:rPr lang="en-US" sz="2800" i="1" dirty="0" err="1" smtClean="0">
                <a:solidFill>
                  <a:schemeClr val="accent4"/>
                </a:solidFill>
              </a:rPr>
              <a:t>SVN</a:t>
            </a:r>
            <a:r>
              <a:rPr lang="en-US" sz="2800" i="1" dirty="0" smtClean="0">
                <a:solidFill>
                  <a:schemeClr val="accent4"/>
                </a:solidFill>
              </a:rPr>
              <a:t>/</a:t>
            </a:r>
            <a:r>
              <a:rPr lang="en-US" sz="2800" i="1" dirty="0" err="1" smtClean="0">
                <a:solidFill>
                  <a:schemeClr val="accent4"/>
                </a:solidFill>
              </a:rPr>
              <a:t>tiegcm</a:t>
            </a:r>
            <a:endParaRPr lang="en-US" sz="3200" i="1" dirty="0">
              <a:solidFill>
                <a:schemeClr val="accent4"/>
              </a:solidFill>
            </a:endParaRPr>
          </a:p>
        </p:txBody>
      </p:sp>
      <p:grpSp>
        <p:nvGrpSpPr>
          <p:cNvPr id="15" name="Group 24"/>
          <p:cNvGrpSpPr/>
          <p:nvPr/>
        </p:nvGrpSpPr>
        <p:grpSpPr>
          <a:xfrm>
            <a:off x="838200" y="1447800"/>
            <a:ext cx="2133600" cy="4724400"/>
            <a:chOff x="838200" y="1447800"/>
            <a:chExt cx="2133600" cy="4724400"/>
          </a:xfrm>
        </p:grpSpPr>
        <p:sp>
          <p:nvSpPr>
            <p:cNvPr id="3" name="Snip and Round Single Corner Rectangle 2"/>
            <p:cNvSpPr/>
            <p:nvPr/>
          </p:nvSpPr>
          <p:spPr>
            <a:xfrm>
              <a:off x="838200" y="1447800"/>
              <a:ext cx="1676400" cy="5334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$</a:t>
              </a:r>
              <a:r>
                <a:rPr lang="en-US" sz="2000" dirty="0" err="1" smtClean="0">
                  <a:solidFill>
                    <a:schemeClr val="tx1"/>
                  </a:solidFill>
                </a:rPr>
                <a:t>SVN</a:t>
              </a:r>
              <a:r>
                <a:rPr lang="en-US" sz="2000" dirty="0" smtClean="0">
                  <a:solidFill>
                    <a:schemeClr val="tx1"/>
                  </a:solidFill>
                </a:rPr>
                <a:t>/</a:t>
              </a:r>
              <a:r>
                <a:rPr lang="en-US" sz="2000" dirty="0" err="1" smtClean="0">
                  <a:solidFill>
                    <a:schemeClr val="tx1"/>
                  </a:solidFill>
                </a:rPr>
                <a:t>tiegcm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" name="Snip and Round Single Corner Rectangle 3"/>
            <p:cNvSpPr/>
            <p:nvPr/>
          </p:nvSpPr>
          <p:spPr>
            <a:xfrm>
              <a:off x="1676400" y="2438400"/>
              <a:ext cx="1295400" cy="4572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trunk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" name="Snip and Round Single Corner Rectangle 4"/>
            <p:cNvSpPr/>
            <p:nvPr/>
          </p:nvSpPr>
          <p:spPr>
            <a:xfrm>
              <a:off x="1676400" y="4038600"/>
              <a:ext cx="1295400" cy="4572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tags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6" name="Snip and Round Single Corner Rectangle 5"/>
            <p:cNvSpPr/>
            <p:nvPr/>
          </p:nvSpPr>
          <p:spPr>
            <a:xfrm>
              <a:off x="1600200" y="5715000"/>
              <a:ext cx="1371600" cy="4572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branches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Elbow Connector 15"/>
            <p:cNvCxnSpPr>
              <a:endCxn id="4" idx="2"/>
            </p:cNvCxnSpPr>
            <p:nvPr/>
          </p:nvCxnSpPr>
          <p:spPr>
            <a:xfrm rot="16200000" flipH="1">
              <a:off x="1028700" y="2019300"/>
              <a:ext cx="685800" cy="609600"/>
            </a:xfrm>
            <a:prstGeom prst="bentConnector2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5"/>
            <p:cNvCxnSpPr>
              <a:endCxn id="5" idx="2"/>
            </p:cNvCxnSpPr>
            <p:nvPr/>
          </p:nvCxnSpPr>
          <p:spPr>
            <a:xfrm rot="16200000" flipH="1">
              <a:off x="228600" y="2819400"/>
              <a:ext cx="2286000" cy="609600"/>
            </a:xfrm>
            <a:prstGeom prst="bentConnector2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15"/>
            <p:cNvCxnSpPr>
              <a:endCxn id="6" idx="2"/>
            </p:cNvCxnSpPr>
            <p:nvPr/>
          </p:nvCxnSpPr>
          <p:spPr>
            <a:xfrm rot="16200000" flipH="1">
              <a:off x="-647700" y="3695700"/>
              <a:ext cx="3962400" cy="533400"/>
            </a:xfrm>
            <a:prstGeom prst="bentConnector2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505200" y="2438400"/>
            <a:ext cx="3416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Primary development line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4038600"/>
            <a:ext cx="333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Releases (generally fixed)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5715000"/>
            <a:ext cx="5340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Project development (parallel with trunk)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nip and Round Single Corner Rectangle 12"/>
          <p:cNvSpPr/>
          <p:nvPr/>
        </p:nvSpPr>
        <p:spPr>
          <a:xfrm>
            <a:off x="3429000" y="5410200"/>
            <a:ext cx="1600200" cy="381000"/>
          </a:xfrm>
          <a:prstGeom prst="snip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tiegcm_amie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838200" y="1447800"/>
            <a:ext cx="2133600" cy="4724400"/>
            <a:chOff x="838200" y="1447800"/>
            <a:chExt cx="2133600" cy="4724400"/>
          </a:xfrm>
        </p:grpSpPr>
        <p:sp>
          <p:nvSpPr>
            <p:cNvPr id="3" name="Snip and Round Single Corner Rectangle 2"/>
            <p:cNvSpPr/>
            <p:nvPr/>
          </p:nvSpPr>
          <p:spPr>
            <a:xfrm>
              <a:off x="838200" y="1447800"/>
              <a:ext cx="1676400" cy="5334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$</a:t>
              </a:r>
              <a:r>
                <a:rPr lang="en-US" sz="2000" dirty="0" err="1" smtClean="0">
                  <a:solidFill>
                    <a:schemeClr val="tx1"/>
                  </a:solidFill>
                </a:rPr>
                <a:t>SVN</a:t>
              </a:r>
              <a:r>
                <a:rPr lang="en-US" sz="2000" dirty="0" smtClean="0">
                  <a:solidFill>
                    <a:schemeClr val="tx1"/>
                  </a:solidFill>
                </a:rPr>
                <a:t>/</a:t>
              </a:r>
              <a:r>
                <a:rPr lang="en-US" sz="2000" dirty="0" err="1" smtClean="0">
                  <a:solidFill>
                    <a:schemeClr val="tx1"/>
                  </a:solidFill>
                </a:rPr>
                <a:t>tiegcm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" name="Snip and Round Single Corner Rectangle 3"/>
            <p:cNvSpPr/>
            <p:nvPr/>
          </p:nvSpPr>
          <p:spPr>
            <a:xfrm>
              <a:off x="1676400" y="2438400"/>
              <a:ext cx="1295400" cy="4572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trunk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" name="Snip and Round Single Corner Rectangle 4"/>
            <p:cNvSpPr/>
            <p:nvPr/>
          </p:nvSpPr>
          <p:spPr>
            <a:xfrm>
              <a:off x="1676400" y="4038600"/>
              <a:ext cx="1295400" cy="4572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tags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6" name="Snip and Round Single Corner Rectangle 5"/>
            <p:cNvSpPr/>
            <p:nvPr/>
          </p:nvSpPr>
          <p:spPr>
            <a:xfrm>
              <a:off x="1600200" y="5715000"/>
              <a:ext cx="1371600" cy="4572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</a:rPr>
                <a:t>branches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Elbow Connector 15"/>
            <p:cNvCxnSpPr>
              <a:endCxn id="4" idx="2"/>
            </p:cNvCxnSpPr>
            <p:nvPr/>
          </p:nvCxnSpPr>
          <p:spPr>
            <a:xfrm rot="16200000" flipH="1">
              <a:off x="1028700" y="2019300"/>
              <a:ext cx="685800" cy="609600"/>
            </a:xfrm>
            <a:prstGeom prst="bentConnector2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5"/>
            <p:cNvCxnSpPr>
              <a:endCxn id="5" idx="2"/>
            </p:cNvCxnSpPr>
            <p:nvPr/>
          </p:nvCxnSpPr>
          <p:spPr>
            <a:xfrm rot="16200000" flipH="1">
              <a:off x="228600" y="2819400"/>
              <a:ext cx="2286000" cy="609600"/>
            </a:xfrm>
            <a:prstGeom prst="bentConnector2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15"/>
            <p:cNvCxnSpPr>
              <a:endCxn id="6" idx="2"/>
            </p:cNvCxnSpPr>
            <p:nvPr/>
          </p:nvCxnSpPr>
          <p:spPr>
            <a:xfrm rot="16200000" flipH="1">
              <a:off x="-647700" y="3695700"/>
              <a:ext cx="3962400" cy="533400"/>
            </a:xfrm>
            <a:prstGeom prst="bentConnector2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2971800" y="1905000"/>
            <a:ext cx="1905000" cy="1447800"/>
            <a:chOff x="2971800" y="1905000"/>
            <a:chExt cx="1905000" cy="1447800"/>
          </a:xfrm>
        </p:grpSpPr>
        <p:grpSp>
          <p:nvGrpSpPr>
            <p:cNvPr id="45" name="Group 44"/>
            <p:cNvGrpSpPr/>
            <p:nvPr/>
          </p:nvGrpSpPr>
          <p:grpSpPr>
            <a:xfrm>
              <a:off x="3733800" y="1905000"/>
              <a:ext cx="1143000" cy="1447800"/>
              <a:chOff x="3657600" y="1905000"/>
              <a:chExt cx="1143000" cy="1447800"/>
            </a:xfrm>
          </p:grpSpPr>
          <p:sp>
            <p:nvSpPr>
              <p:cNvPr id="7" name="Snip and Round Single Corner Rectangle 6"/>
              <p:cNvSpPr/>
              <p:nvPr/>
            </p:nvSpPr>
            <p:spPr>
              <a:xfrm>
                <a:off x="3657600" y="1905000"/>
                <a:ext cx="11430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src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Snip and Round Single Corner Rectangle 7"/>
              <p:cNvSpPr/>
              <p:nvPr/>
            </p:nvSpPr>
            <p:spPr>
              <a:xfrm>
                <a:off x="3657600" y="2438400"/>
                <a:ext cx="11430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scripts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Snip and Round Single Corner Rectangle 8"/>
              <p:cNvSpPr/>
              <p:nvPr/>
            </p:nvSpPr>
            <p:spPr>
              <a:xfrm>
                <a:off x="3657600" y="2971800"/>
                <a:ext cx="11430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doc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7" name="Elbow Connector 46"/>
            <p:cNvCxnSpPr>
              <a:stCxn id="4" idx="0"/>
            </p:cNvCxnSpPr>
            <p:nvPr/>
          </p:nvCxnSpPr>
          <p:spPr>
            <a:xfrm>
              <a:off x="2971800" y="2667000"/>
              <a:ext cx="762000" cy="1588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Elbow Connector 50"/>
            <p:cNvCxnSpPr>
              <a:stCxn id="4" idx="0"/>
              <a:endCxn id="9" idx="2"/>
            </p:cNvCxnSpPr>
            <p:nvPr/>
          </p:nvCxnSpPr>
          <p:spPr>
            <a:xfrm>
              <a:off x="2971800" y="2667000"/>
              <a:ext cx="762000" cy="4953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Elbow Connector 53"/>
            <p:cNvCxnSpPr>
              <a:stCxn id="4" idx="0"/>
              <a:endCxn id="7" idx="2"/>
            </p:cNvCxnSpPr>
            <p:nvPr/>
          </p:nvCxnSpPr>
          <p:spPr>
            <a:xfrm flipV="1">
              <a:off x="2971800" y="2095500"/>
              <a:ext cx="762000" cy="5715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2971800" y="3581400"/>
            <a:ext cx="2133600" cy="1447800"/>
            <a:chOff x="2971800" y="1905000"/>
            <a:chExt cx="2133600" cy="1447800"/>
          </a:xfrm>
        </p:grpSpPr>
        <p:grpSp>
          <p:nvGrpSpPr>
            <p:cNvPr id="59" name="Group 44"/>
            <p:cNvGrpSpPr/>
            <p:nvPr/>
          </p:nvGrpSpPr>
          <p:grpSpPr>
            <a:xfrm>
              <a:off x="3733800" y="1905000"/>
              <a:ext cx="1371600" cy="1447800"/>
              <a:chOff x="3657600" y="1905000"/>
              <a:chExt cx="1371600" cy="1447800"/>
            </a:xfrm>
          </p:grpSpPr>
          <p:sp>
            <p:nvSpPr>
              <p:cNvPr id="63" name="Snip and Round Single Corner Rectangle 62"/>
              <p:cNvSpPr/>
              <p:nvPr/>
            </p:nvSpPr>
            <p:spPr>
              <a:xfrm>
                <a:off x="3657600" y="1905000"/>
                <a:ext cx="13716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tiegcm1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-8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Snip and Round Single Corner Rectangle 63"/>
              <p:cNvSpPr/>
              <p:nvPr/>
            </p:nvSpPr>
            <p:spPr>
              <a:xfrm>
                <a:off x="3657600" y="2438400"/>
                <a:ext cx="13716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tiegcm1.92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Snip and Round Single Corner Rectangle 64"/>
              <p:cNvSpPr/>
              <p:nvPr/>
            </p:nvSpPr>
            <p:spPr>
              <a:xfrm>
                <a:off x="3657600" y="2971800"/>
                <a:ext cx="13716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tiegcm1.93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60" name="Elbow Connector 59"/>
            <p:cNvCxnSpPr/>
            <p:nvPr/>
          </p:nvCxnSpPr>
          <p:spPr>
            <a:xfrm>
              <a:off x="2971800" y="2667000"/>
              <a:ext cx="762000" cy="1588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lbow Connector 60"/>
            <p:cNvCxnSpPr>
              <a:endCxn id="65" idx="2"/>
            </p:cNvCxnSpPr>
            <p:nvPr/>
          </p:nvCxnSpPr>
          <p:spPr>
            <a:xfrm>
              <a:off x="2971800" y="2667000"/>
              <a:ext cx="762000" cy="4953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61"/>
            <p:cNvCxnSpPr>
              <a:endCxn id="63" idx="2"/>
            </p:cNvCxnSpPr>
            <p:nvPr/>
          </p:nvCxnSpPr>
          <p:spPr>
            <a:xfrm flipV="1">
              <a:off x="2971800" y="2095500"/>
              <a:ext cx="762000" cy="5715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2971800" y="5562600"/>
            <a:ext cx="2438400" cy="876300"/>
            <a:chOff x="2971800" y="5600700"/>
            <a:chExt cx="2438400" cy="876300"/>
          </a:xfrm>
        </p:grpSpPr>
        <p:sp>
          <p:nvSpPr>
            <p:cNvPr id="14" name="Snip and Round Single Corner Rectangle 13"/>
            <p:cNvSpPr/>
            <p:nvPr/>
          </p:nvSpPr>
          <p:spPr>
            <a:xfrm>
              <a:off x="3429000" y="6096000"/>
              <a:ext cx="1981200" cy="381000"/>
            </a:xfrm>
            <a:prstGeom prst="snip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tiegcm_newbuild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71" name="Elbow Connector 70"/>
            <p:cNvCxnSpPr>
              <a:stCxn id="6" idx="0"/>
              <a:endCxn id="13" idx="2"/>
            </p:cNvCxnSpPr>
            <p:nvPr/>
          </p:nvCxnSpPr>
          <p:spPr>
            <a:xfrm flipV="1">
              <a:off x="2971800" y="5600700"/>
              <a:ext cx="457200" cy="3429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Elbow Connector 73"/>
            <p:cNvCxnSpPr>
              <a:stCxn id="6" idx="0"/>
              <a:endCxn id="14" idx="2"/>
            </p:cNvCxnSpPr>
            <p:nvPr/>
          </p:nvCxnSpPr>
          <p:spPr>
            <a:xfrm>
              <a:off x="2971800" y="5943600"/>
              <a:ext cx="457200" cy="3429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5105400" y="4114800"/>
            <a:ext cx="1905000" cy="1447800"/>
            <a:chOff x="2971800" y="1905000"/>
            <a:chExt cx="1905000" cy="1447800"/>
          </a:xfrm>
        </p:grpSpPr>
        <p:grpSp>
          <p:nvGrpSpPr>
            <p:cNvPr id="86" name="Group 44"/>
            <p:cNvGrpSpPr/>
            <p:nvPr/>
          </p:nvGrpSpPr>
          <p:grpSpPr>
            <a:xfrm>
              <a:off x="3733800" y="1905000"/>
              <a:ext cx="1143000" cy="1447800"/>
              <a:chOff x="3657600" y="1905000"/>
              <a:chExt cx="1143000" cy="1447800"/>
            </a:xfrm>
          </p:grpSpPr>
          <p:sp>
            <p:nvSpPr>
              <p:cNvPr id="90" name="Snip and Round Single Corner Rectangle 89"/>
              <p:cNvSpPr/>
              <p:nvPr/>
            </p:nvSpPr>
            <p:spPr>
              <a:xfrm>
                <a:off x="3657600" y="1905000"/>
                <a:ext cx="11430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>
                    <a:solidFill>
                      <a:schemeClr val="tx1"/>
                    </a:solidFill>
                  </a:rPr>
                  <a:t>src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Snip and Round Single Corner Rectangle 90"/>
              <p:cNvSpPr/>
              <p:nvPr/>
            </p:nvSpPr>
            <p:spPr>
              <a:xfrm>
                <a:off x="3657600" y="2438400"/>
                <a:ext cx="11430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scripts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Snip and Round Single Corner Rectangle 91"/>
              <p:cNvSpPr/>
              <p:nvPr/>
            </p:nvSpPr>
            <p:spPr>
              <a:xfrm>
                <a:off x="3657600" y="2971800"/>
                <a:ext cx="1143000" cy="381000"/>
              </a:xfrm>
              <a:prstGeom prst="snip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doc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87" name="Elbow Connector 86"/>
            <p:cNvCxnSpPr/>
            <p:nvPr/>
          </p:nvCxnSpPr>
          <p:spPr>
            <a:xfrm>
              <a:off x="2971800" y="2667000"/>
              <a:ext cx="762000" cy="1588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Elbow Connector 87"/>
            <p:cNvCxnSpPr>
              <a:endCxn id="92" idx="2"/>
            </p:cNvCxnSpPr>
            <p:nvPr/>
          </p:nvCxnSpPr>
          <p:spPr>
            <a:xfrm>
              <a:off x="2971800" y="2667000"/>
              <a:ext cx="762000" cy="4953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90" idx="2"/>
            </p:cNvCxnSpPr>
            <p:nvPr/>
          </p:nvCxnSpPr>
          <p:spPr>
            <a:xfrm flipV="1">
              <a:off x="2971800" y="2095500"/>
              <a:ext cx="762000" cy="571500"/>
            </a:xfrm>
            <a:prstGeom prst="bentConnector3">
              <a:avLst>
                <a:gd name="adj1" fmla="val 50000"/>
              </a:avLst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TIEGCM</a:t>
            </a:r>
            <a:r>
              <a:rPr lang="en-US" sz="3200" dirty="0" smtClean="0"/>
              <a:t> in the </a:t>
            </a:r>
            <a:r>
              <a:rPr lang="en-US" sz="3200" dirty="0" err="1" smtClean="0"/>
              <a:t>HAO</a:t>
            </a:r>
            <a:r>
              <a:rPr lang="en-US" sz="3200" dirty="0" smtClean="0"/>
              <a:t>/AIM Repository</a:t>
            </a:r>
            <a:br>
              <a:rPr lang="en-US" sz="3200" dirty="0" smtClean="0"/>
            </a:br>
            <a:r>
              <a:rPr lang="en-US" sz="2400" i="1" dirty="0" err="1" smtClean="0">
                <a:solidFill>
                  <a:schemeClr val="accent4"/>
                </a:solidFill>
              </a:rPr>
              <a:t>svn</a:t>
            </a:r>
            <a:r>
              <a:rPr lang="en-US" sz="2400" i="1" dirty="0" smtClean="0">
                <a:solidFill>
                  <a:schemeClr val="accent4"/>
                </a:solidFill>
              </a:rPr>
              <a:t>  </a:t>
            </a:r>
            <a:r>
              <a:rPr lang="en-US" sz="2400" i="1" dirty="0" err="1" smtClean="0">
                <a:solidFill>
                  <a:schemeClr val="accent4"/>
                </a:solidFill>
              </a:rPr>
              <a:t>ls</a:t>
            </a:r>
            <a:r>
              <a:rPr lang="en-US" sz="2400" i="1" dirty="0" smtClean="0">
                <a:solidFill>
                  <a:schemeClr val="accent4"/>
                </a:solidFill>
              </a:rPr>
              <a:t>  –v  $</a:t>
            </a:r>
            <a:r>
              <a:rPr lang="en-US" sz="2400" i="1" dirty="0" err="1" smtClean="0">
                <a:solidFill>
                  <a:schemeClr val="accent4"/>
                </a:solidFill>
              </a:rPr>
              <a:t>SVN</a:t>
            </a:r>
            <a:r>
              <a:rPr lang="en-US" sz="2400" i="1" dirty="0" smtClean="0">
                <a:solidFill>
                  <a:schemeClr val="accent4"/>
                </a:solidFill>
              </a:rPr>
              <a:t>/</a:t>
            </a:r>
            <a:r>
              <a:rPr lang="en-US" sz="2400" i="1" dirty="0" err="1" smtClean="0">
                <a:solidFill>
                  <a:schemeClr val="accent4"/>
                </a:solidFill>
              </a:rPr>
              <a:t>tiegcm</a:t>
            </a:r>
            <a:r>
              <a:rPr lang="en-US" sz="2400" i="1" dirty="0" smtClean="0">
                <a:solidFill>
                  <a:schemeClr val="accent4"/>
                </a:solidFill>
              </a:rPr>
              <a:t>/[</a:t>
            </a:r>
            <a:r>
              <a:rPr lang="en-US" sz="2400" i="1" dirty="0" err="1" smtClean="0">
                <a:solidFill>
                  <a:schemeClr val="accent4"/>
                </a:solidFill>
              </a:rPr>
              <a:t>trunk,tags,branches</a:t>
            </a:r>
            <a:r>
              <a:rPr lang="en-US" sz="2400" i="1" dirty="0" smtClean="0">
                <a:solidFill>
                  <a:schemeClr val="accent4"/>
                </a:solidFill>
              </a:rPr>
              <a:t>]</a:t>
            </a:r>
            <a:endParaRPr lang="en-US" sz="3200" i="1" dirty="0">
              <a:solidFill>
                <a:schemeClr val="accent4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334000" y="2286000"/>
            <a:ext cx="365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To checkout the </a:t>
            </a:r>
            <a:r>
              <a:rPr lang="en-US" sz="2000" dirty="0" err="1" smtClean="0"/>
              <a:t>tiegcm</a:t>
            </a:r>
            <a:r>
              <a:rPr lang="en-US" sz="2000" dirty="0" smtClean="0"/>
              <a:t> trunk: </a:t>
            </a:r>
          </a:p>
          <a:p>
            <a:r>
              <a:rPr lang="en-US" sz="2000" i="1" dirty="0" err="1" smtClean="0">
                <a:solidFill>
                  <a:schemeClr val="accent4"/>
                </a:solidFill>
              </a:rPr>
              <a:t>svn</a:t>
            </a:r>
            <a:r>
              <a:rPr lang="en-US" sz="2000" i="1" dirty="0" smtClean="0">
                <a:solidFill>
                  <a:schemeClr val="accent4"/>
                </a:solidFill>
              </a:rPr>
              <a:t>  checkout $</a:t>
            </a:r>
            <a:r>
              <a:rPr lang="en-US" sz="2000" i="1" dirty="0" err="1" smtClean="0">
                <a:solidFill>
                  <a:schemeClr val="accent4"/>
                </a:solidFill>
              </a:rPr>
              <a:t>SVN</a:t>
            </a:r>
            <a:r>
              <a:rPr lang="en-US" sz="2000" i="1" dirty="0" smtClean="0">
                <a:solidFill>
                  <a:schemeClr val="accent4"/>
                </a:solidFill>
              </a:rPr>
              <a:t>/</a:t>
            </a:r>
            <a:r>
              <a:rPr lang="en-US" sz="2000" i="1" dirty="0" err="1" smtClean="0">
                <a:solidFill>
                  <a:schemeClr val="accent4"/>
                </a:solidFill>
              </a:rPr>
              <a:t>tiegcm</a:t>
            </a:r>
            <a:r>
              <a:rPr lang="en-US" sz="2000" i="1" dirty="0" smtClean="0">
                <a:solidFill>
                  <a:schemeClr val="accent4"/>
                </a:solidFill>
              </a:rPr>
              <a:t>/trunk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4983630" y="5638800"/>
            <a:ext cx="4160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Branches can serve different purposes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53292" y="3581400"/>
            <a:ext cx="39907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err="1" smtClean="0">
                <a:solidFill>
                  <a:schemeClr val="accent4"/>
                </a:solidFill>
              </a:rPr>
              <a:t>svn</a:t>
            </a:r>
            <a:r>
              <a:rPr lang="en-US" sz="2000" i="1" dirty="0" smtClean="0">
                <a:solidFill>
                  <a:schemeClr val="accent4"/>
                </a:solidFill>
              </a:rPr>
              <a:t>  co $</a:t>
            </a:r>
            <a:r>
              <a:rPr lang="en-US" sz="2000" i="1" dirty="0" err="1" smtClean="0">
                <a:solidFill>
                  <a:schemeClr val="accent4"/>
                </a:solidFill>
              </a:rPr>
              <a:t>SVN</a:t>
            </a:r>
            <a:r>
              <a:rPr lang="en-US" sz="2000" i="1" dirty="0" smtClean="0">
                <a:solidFill>
                  <a:schemeClr val="accent4"/>
                </a:solidFill>
              </a:rPr>
              <a:t>/</a:t>
            </a:r>
            <a:r>
              <a:rPr lang="en-US" sz="2000" i="1" dirty="0" err="1" smtClean="0">
                <a:solidFill>
                  <a:schemeClr val="accent4"/>
                </a:solidFill>
              </a:rPr>
              <a:t>tiegcm</a:t>
            </a:r>
            <a:r>
              <a:rPr lang="en-US" sz="2000" i="1" dirty="0" smtClean="0">
                <a:solidFill>
                  <a:schemeClr val="accent4"/>
                </a:solidFill>
              </a:rPr>
              <a:t>/tags/</a:t>
            </a:r>
            <a:r>
              <a:rPr lang="en-US" sz="2000" i="1" dirty="0" err="1" smtClean="0">
                <a:solidFill>
                  <a:schemeClr val="accent4"/>
                </a:solidFill>
              </a:rPr>
              <a:t>tiegcm1</a:t>
            </a:r>
            <a:r>
              <a:rPr lang="en-US" sz="2000" i="1" dirty="0" smtClean="0">
                <a:solidFill>
                  <a:schemeClr val="accent4"/>
                </a:solidFill>
              </a:rPr>
              <a:t>-8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Procedure to set up and execute a default run of the </a:t>
            </a:r>
            <a:r>
              <a:rPr lang="en-US" sz="3200" dirty="0" err="1" smtClean="0"/>
              <a:t>tiegcm</a:t>
            </a:r>
            <a:r>
              <a:rPr lang="en-US" sz="3200" dirty="0" smtClean="0"/>
              <a:t> trunk code: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410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Set environment variables in C-shell init file (~/.</a:t>
            </a:r>
            <a:r>
              <a:rPr lang="en-US" sz="2800" dirty="0" err="1" smtClean="0"/>
              <a:t>cshrc</a:t>
            </a:r>
            <a:r>
              <a:rPr lang="en-US" sz="2800" dirty="0" smtClean="0"/>
              <a:t>) (see later slides in this presentation)</a:t>
            </a:r>
          </a:p>
          <a:p>
            <a:r>
              <a:rPr lang="en-US" sz="2800" dirty="0" smtClean="0"/>
              <a:t>Make and go to empty working directory on large disk.</a:t>
            </a:r>
          </a:p>
          <a:p>
            <a:r>
              <a:rPr lang="en-US" sz="2800" dirty="0" smtClean="0"/>
              <a:t>Check out a working copy of the trunk:</a:t>
            </a:r>
          </a:p>
          <a:p>
            <a:pPr lvl="1"/>
            <a:r>
              <a:rPr lang="en-US" sz="2400" i="1" dirty="0" err="1" smtClean="0">
                <a:solidFill>
                  <a:schemeClr val="accent2"/>
                </a:solidFill>
              </a:rPr>
              <a:t>svn</a:t>
            </a:r>
            <a:r>
              <a:rPr lang="en-US" sz="2400" i="1" dirty="0" smtClean="0">
                <a:solidFill>
                  <a:schemeClr val="accent2"/>
                </a:solidFill>
              </a:rPr>
              <a:t>  checkout  $</a:t>
            </a:r>
            <a:r>
              <a:rPr lang="en-US" sz="2400" i="1" dirty="0" err="1" smtClean="0">
                <a:solidFill>
                  <a:schemeClr val="accent2"/>
                </a:solidFill>
              </a:rPr>
              <a:t>SVN</a:t>
            </a:r>
            <a:r>
              <a:rPr lang="en-US" sz="2400" i="1" dirty="0" smtClean="0">
                <a:solidFill>
                  <a:schemeClr val="accent2"/>
                </a:solidFill>
              </a:rPr>
              <a:t>/</a:t>
            </a:r>
            <a:r>
              <a:rPr lang="en-US" sz="2400" i="1" dirty="0" err="1" smtClean="0">
                <a:solidFill>
                  <a:schemeClr val="accent2"/>
                </a:solidFill>
              </a:rPr>
              <a:t>tiegcm</a:t>
            </a:r>
            <a:r>
              <a:rPr lang="en-US" sz="2400" i="1" dirty="0" smtClean="0">
                <a:solidFill>
                  <a:schemeClr val="accent2"/>
                </a:solidFill>
              </a:rPr>
              <a:t>/trunk  </a:t>
            </a:r>
            <a:r>
              <a:rPr lang="en-US" sz="2400" i="1" dirty="0" err="1" smtClean="0">
                <a:solidFill>
                  <a:schemeClr val="accent2"/>
                </a:solidFill>
              </a:rPr>
              <a:t>tiegcm_trunk</a:t>
            </a:r>
            <a:endParaRPr lang="en-US" sz="2400" i="1" dirty="0" smtClean="0">
              <a:solidFill>
                <a:schemeClr val="accent2"/>
              </a:solidFill>
            </a:endParaRPr>
          </a:p>
          <a:p>
            <a:r>
              <a:rPr lang="en-US" sz="2800" dirty="0" smtClean="0"/>
              <a:t>Copy default job script appropriate to the platform:</a:t>
            </a:r>
          </a:p>
          <a:p>
            <a:pPr lvl="1"/>
            <a:r>
              <a:rPr lang="en-US" sz="2400" i="1" dirty="0" smtClean="0">
                <a:solidFill>
                  <a:schemeClr val="accent2"/>
                </a:solidFill>
              </a:rPr>
              <a:t>cp  </a:t>
            </a:r>
            <a:r>
              <a:rPr lang="en-US" sz="2400" i="1" dirty="0" err="1" smtClean="0">
                <a:solidFill>
                  <a:schemeClr val="accent2"/>
                </a:solidFill>
              </a:rPr>
              <a:t>tiegcm_trunk</a:t>
            </a:r>
            <a:r>
              <a:rPr lang="en-US" sz="2400" i="1" dirty="0" smtClean="0">
                <a:solidFill>
                  <a:schemeClr val="accent2"/>
                </a:solidFill>
              </a:rPr>
              <a:t>/scripts/tiegcm-linux.job  .   </a:t>
            </a:r>
            <a:r>
              <a:rPr lang="en-US" sz="2400" dirty="0" smtClean="0"/>
              <a:t>OR</a:t>
            </a:r>
          </a:p>
          <a:p>
            <a:pPr lvl="1"/>
            <a:r>
              <a:rPr lang="en-US" sz="2400" i="1" dirty="0" smtClean="0">
                <a:solidFill>
                  <a:schemeClr val="accent2"/>
                </a:solidFill>
              </a:rPr>
              <a:t>cp  </a:t>
            </a:r>
            <a:r>
              <a:rPr lang="en-US" sz="2400" i="1" dirty="0" err="1" smtClean="0">
                <a:solidFill>
                  <a:schemeClr val="accent2"/>
                </a:solidFill>
              </a:rPr>
              <a:t>tiegcm_trunk</a:t>
            </a:r>
            <a:r>
              <a:rPr lang="en-US" sz="2400" i="1" dirty="0" smtClean="0">
                <a:solidFill>
                  <a:schemeClr val="accent2"/>
                </a:solidFill>
              </a:rPr>
              <a:t>/scripts/tiegcm-ibm.job  .</a:t>
            </a:r>
            <a:endParaRPr lang="en-US" sz="2400" dirty="0" smtClean="0"/>
          </a:p>
          <a:p>
            <a:r>
              <a:rPr lang="en-US" sz="2800" dirty="0" smtClean="0"/>
              <a:t>Build the model and execute a default run:  </a:t>
            </a:r>
          </a:p>
          <a:p>
            <a:pPr lvl="1"/>
            <a:r>
              <a:rPr lang="en-US" sz="2400" i="1" dirty="0" smtClean="0">
                <a:solidFill>
                  <a:schemeClr val="accent2"/>
                </a:solidFill>
              </a:rPr>
              <a:t>tiegcm-linux.job  &amp;   </a:t>
            </a:r>
            <a:r>
              <a:rPr lang="en-US" sz="2400" dirty="0" smtClean="0"/>
              <a:t>on Linux machines, OR</a:t>
            </a:r>
          </a:p>
          <a:p>
            <a:pPr lvl="1"/>
            <a:r>
              <a:rPr lang="en-US" sz="2400" i="1" dirty="0" err="1" smtClean="0">
                <a:solidFill>
                  <a:schemeClr val="accent2"/>
                </a:solidFill>
              </a:rPr>
              <a:t>bsub</a:t>
            </a:r>
            <a:r>
              <a:rPr lang="en-US" sz="2400" i="1" dirty="0" smtClean="0">
                <a:solidFill>
                  <a:schemeClr val="accent2"/>
                </a:solidFill>
              </a:rPr>
              <a:t>  &lt;  tiegcm-ibm.job</a:t>
            </a:r>
            <a:r>
              <a:rPr lang="en-US" i="1" dirty="0" smtClean="0">
                <a:solidFill>
                  <a:schemeClr val="accent2"/>
                </a:solidFill>
              </a:rPr>
              <a:t>  </a:t>
            </a:r>
            <a:r>
              <a:rPr lang="en-US" sz="2400" dirty="0" smtClean="0"/>
              <a:t>on IBM/AIX machines with </a:t>
            </a:r>
            <a:r>
              <a:rPr lang="en-US" sz="2400" dirty="0" err="1" smtClean="0"/>
              <a:t>LSF</a:t>
            </a:r>
            <a:r>
              <a:rPr lang="en-US" sz="2400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362200"/>
            <a:ext cx="495315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The End (</a:t>
            </a:r>
            <a:r>
              <a:rPr lang="en-US" sz="3200" dirty="0" smtClean="0">
                <a:solidFill>
                  <a:schemeClr val="accent2"/>
                </a:solidFill>
              </a:rPr>
              <a:t>Party-Time!</a:t>
            </a:r>
            <a:r>
              <a:rPr lang="en-US" sz="3200" dirty="0" smtClean="0"/>
              <a:t>)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Thanks for your attention</a:t>
            </a:r>
          </a:p>
          <a:p>
            <a:pPr algn="ctr"/>
            <a:r>
              <a:rPr lang="en-US" sz="3200" dirty="0" smtClean="0"/>
              <a:t>A few reference slides follow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Some useful </a:t>
            </a:r>
            <a:r>
              <a:rPr lang="en-US" dirty="0" err="1" smtClean="0"/>
              <a:t>SVN</a:t>
            </a:r>
            <a:r>
              <a:rPr lang="en-US" dirty="0" smtClean="0"/>
              <a:t> commands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066800"/>
            <a:ext cx="8595879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–h</a:t>
            </a:r>
            <a:r>
              <a:rPr lang="en-US" sz="2000" dirty="0" smtClean="0">
                <a:solidFill>
                  <a:srgbClr val="FF0000"/>
                </a:solidFill>
              </a:rPr>
              <a:t>			</a:t>
            </a:r>
            <a:r>
              <a:rPr lang="en-US" sz="2000" dirty="0" smtClean="0"/>
              <a:t>See available subcommands</a:t>
            </a:r>
          </a:p>
          <a:p>
            <a:pPr>
              <a:buFont typeface="Arial" pitchFamily="34" charset="0"/>
              <a:buChar char="•"/>
            </a:pP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help</a:t>
            </a:r>
            <a:r>
              <a:rPr lang="en-US" sz="2000" dirty="0" smtClean="0">
                <a:solidFill>
                  <a:srgbClr val="FF0000"/>
                </a:solidFill>
              </a:rPr>
              <a:t>		</a:t>
            </a:r>
            <a:r>
              <a:rPr lang="en-US" sz="2000" dirty="0" smtClean="0"/>
              <a:t>See available subcommands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-h update</a:t>
            </a:r>
            <a:r>
              <a:rPr lang="en-US" sz="2000" dirty="0" smtClean="0"/>
              <a:t>		Get help on the the update command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checkout $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</a:rPr>
              <a:t>timegcm</a:t>
            </a:r>
            <a:r>
              <a:rPr lang="en-US" sz="2000" i="1" dirty="0" smtClean="0">
                <a:solidFill>
                  <a:srgbClr val="FF0000"/>
                </a:solidFill>
              </a:rPr>
              <a:t>/trunk</a:t>
            </a:r>
            <a:r>
              <a:rPr lang="en-US" sz="2000" dirty="0" smtClean="0"/>
              <a:t>	Check out </a:t>
            </a:r>
            <a:r>
              <a:rPr lang="en-US" sz="2000" dirty="0" err="1" smtClean="0"/>
              <a:t>timegcm</a:t>
            </a:r>
            <a:r>
              <a:rPr lang="en-US" sz="2000" dirty="0" smtClean="0"/>
              <a:t> trunk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stat		</a:t>
            </a:r>
            <a:r>
              <a:rPr lang="en-US" sz="2000" dirty="0" smtClean="0"/>
              <a:t>Status of current working directory (modified files)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stat –show-updates	</a:t>
            </a:r>
            <a:r>
              <a:rPr lang="en-US" sz="2000" dirty="0" smtClean="0"/>
              <a:t>Also show updates available from the repository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ls</a:t>
            </a:r>
            <a:r>
              <a:rPr lang="en-US" sz="2000" i="1" dirty="0" smtClean="0">
                <a:solidFill>
                  <a:srgbClr val="FF0000"/>
                </a:solidFill>
              </a:rPr>
              <a:t> –v $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</a:rPr>
              <a:t>tiegcm</a:t>
            </a:r>
            <a:r>
              <a:rPr lang="en-US" sz="2000" i="1" dirty="0" smtClean="0">
                <a:solidFill>
                  <a:srgbClr val="FF0000"/>
                </a:solidFill>
              </a:rPr>
              <a:t>/tags</a:t>
            </a:r>
            <a:r>
              <a:rPr lang="en-US" sz="2000" dirty="0" smtClean="0"/>
              <a:t>	Long listing of this dir in the repository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commit –</a:t>
            </a:r>
            <a:r>
              <a:rPr lang="en-US" sz="2000" i="1" dirty="0" err="1" smtClean="0">
                <a:solidFill>
                  <a:srgbClr val="FF0000"/>
                </a:solidFill>
              </a:rPr>
              <a:t>m”log</a:t>
            </a:r>
            <a:r>
              <a:rPr lang="en-US" sz="20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</a:rPr>
              <a:t>msg</a:t>
            </a:r>
            <a:r>
              <a:rPr lang="en-US" sz="2000" i="1" dirty="0" smtClean="0">
                <a:solidFill>
                  <a:srgbClr val="FF0000"/>
                </a:solidFill>
              </a:rPr>
              <a:t>”</a:t>
            </a:r>
            <a:r>
              <a:rPr lang="en-US" sz="2000" dirty="0" smtClean="0"/>
              <a:t>	Commit changes to the repository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diff</a:t>
            </a:r>
            <a:r>
              <a:rPr lang="en-US" sz="2000" dirty="0" smtClean="0"/>
              <a:t>		</a:t>
            </a:r>
            <a:r>
              <a:rPr lang="en-US" sz="2000" dirty="0" err="1" smtClean="0"/>
              <a:t>Diffs</a:t>
            </a:r>
            <a:r>
              <a:rPr lang="en-US" sz="2000" dirty="0" smtClean="0"/>
              <a:t> of uncommitted </a:t>
            </a:r>
            <a:r>
              <a:rPr lang="en-US" sz="2000" dirty="0" err="1" smtClean="0"/>
              <a:t>mods</a:t>
            </a:r>
            <a:r>
              <a:rPr lang="en-US" sz="2000" dirty="0" smtClean="0"/>
              <a:t> in </a:t>
            </a:r>
            <a:r>
              <a:rPr lang="en-US" sz="2000" dirty="0" err="1" smtClean="0"/>
              <a:t>cwd</a:t>
            </a:r>
            <a:r>
              <a:rPr lang="en-US" sz="2000" dirty="0" smtClean="0"/>
              <a:t> </a:t>
            </a:r>
            <a:r>
              <a:rPr lang="en-US" sz="2000" dirty="0" err="1" smtClean="0"/>
              <a:t>wrt</a:t>
            </a:r>
            <a:r>
              <a:rPr lang="en-US" sz="2000" dirty="0" smtClean="0"/>
              <a:t> the repository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diff  -r </a:t>
            </a:r>
            <a:r>
              <a:rPr lang="en-US" sz="2000" i="1" dirty="0" err="1" smtClean="0">
                <a:solidFill>
                  <a:srgbClr val="FF0000"/>
                </a:solidFill>
              </a:rPr>
              <a:t>BASE:HEAD</a:t>
            </a:r>
            <a:r>
              <a:rPr lang="en-US" sz="2000" dirty="0" smtClean="0"/>
              <a:t>	Compare local working directory to latest in repos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log	</a:t>
            </a:r>
            <a:r>
              <a:rPr lang="en-US" sz="2000" dirty="0" smtClean="0"/>
              <a:t>	Show log messages from commits on the </a:t>
            </a:r>
            <a:r>
              <a:rPr lang="en-US" sz="2000" dirty="0" err="1" smtClean="0"/>
              <a:t>cwd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log –</a:t>
            </a:r>
            <a:r>
              <a:rPr lang="en-US" sz="2000" i="1" dirty="0" err="1" smtClean="0">
                <a:solidFill>
                  <a:srgbClr val="FF0000"/>
                </a:solidFill>
              </a:rPr>
              <a:t>r0:HEAD</a:t>
            </a:r>
            <a:r>
              <a:rPr lang="en-US" sz="2000" dirty="0" smtClean="0"/>
              <a:t>	Log messages from beginning to latest in repository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copy </a:t>
            </a:r>
            <a:r>
              <a:rPr lang="en-US" sz="2000" dirty="0" smtClean="0"/>
              <a:t>		Copy working </a:t>
            </a:r>
            <a:r>
              <a:rPr lang="en-US" sz="2000" dirty="0" err="1" smtClean="0"/>
              <a:t>dirs</a:t>
            </a:r>
            <a:r>
              <a:rPr lang="en-US" sz="2000" dirty="0" smtClean="0"/>
              <a:t> and URL’s with all </a:t>
            </a:r>
            <a:r>
              <a:rPr lang="en-US" sz="2000" dirty="0" err="1" smtClean="0"/>
              <a:t>svn</a:t>
            </a:r>
            <a:r>
              <a:rPr lang="en-US" sz="2000" dirty="0" smtClean="0"/>
              <a:t> info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export $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</a:rPr>
              <a:t>tiegcm</a:t>
            </a:r>
            <a:r>
              <a:rPr lang="en-US" sz="2000" i="1" dirty="0" smtClean="0">
                <a:solidFill>
                  <a:srgbClr val="FF0000"/>
                </a:solidFill>
              </a:rPr>
              <a:t>/tags/</a:t>
            </a:r>
            <a:r>
              <a:rPr lang="en-US" sz="2000" i="1" dirty="0" err="1" smtClean="0">
                <a:solidFill>
                  <a:srgbClr val="FF0000"/>
                </a:solidFill>
              </a:rPr>
              <a:t>tiegcm2.0</a:t>
            </a:r>
            <a:r>
              <a:rPr lang="en-US" sz="2000" dirty="0" smtClean="0"/>
              <a:t>  Save </a:t>
            </a:r>
            <a:r>
              <a:rPr lang="en-US" sz="2000" dirty="0" err="1" smtClean="0"/>
              <a:t>unversioned</a:t>
            </a:r>
            <a:r>
              <a:rPr lang="en-US" sz="2000" dirty="0" smtClean="0"/>
              <a:t> copy of the </a:t>
            </a:r>
            <a:r>
              <a:rPr lang="en-US" sz="2000" dirty="0" err="1" smtClean="0"/>
              <a:t>v2.0</a:t>
            </a:r>
            <a:r>
              <a:rPr lang="en-US" sz="2000" dirty="0" smtClean="0"/>
              <a:t> tag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 merge $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</a:rPr>
              <a:t>tiegcm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</a:rPr>
              <a:t>trunk@465</a:t>
            </a:r>
            <a:r>
              <a:rPr lang="en-US" sz="2000" i="1" dirty="0" smtClean="0">
                <a:solidFill>
                  <a:srgbClr val="FF0000"/>
                </a:solidFill>
              </a:rPr>
              <a:t> $</a:t>
            </a:r>
            <a:r>
              <a:rPr lang="en-US" sz="2000" i="1" dirty="0" err="1" smtClean="0">
                <a:solidFill>
                  <a:srgbClr val="FF0000"/>
                </a:solidFill>
              </a:rPr>
              <a:t>SVN</a:t>
            </a:r>
            <a:r>
              <a:rPr lang="en-US" sz="2000" i="1" dirty="0" smtClean="0">
                <a:solidFill>
                  <a:srgbClr val="FF0000"/>
                </a:solidFill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</a:rPr>
              <a:t>tiegcm</a:t>
            </a:r>
            <a:r>
              <a:rPr lang="en-US" sz="2000" i="1" dirty="0" smtClean="0">
                <a:solidFill>
                  <a:srgbClr val="FF0000"/>
                </a:solidFill>
              </a:rPr>
              <a:t>/branches/</a:t>
            </a:r>
            <a:r>
              <a:rPr lang="en-US" sz="2000" i="1" dirty="0" err="1" smtClean="0">
                <a:solidFill>
                  <a:srgbClr val="FF0000"/>
                </a:solidFill>
              </a:rPr>
              <a:t>tiegcm_newbuild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5791200"/>
            <a:ext cx="75265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SVN</a:t>
            </a:r>
            <a:r>
              <a:rPr lang="en-US" sz="2400" dirty="0" smtClean="0"/>
              <a:t> reference: </a:t>
            </a:r>
            <a:r>
              <a:rPr lang="en-US" sz="2400" dirty="0" smtClean="0">
                <a:hlinkClick r:id="rId2"/>
              </a:rPr>
              <a:t>http://svnbook.red-bean.com</a:t>
            </a:r>
            <a:endParaRPr lang="en-US" sz="2400" dirty="0" smtClean="0"/>
          </a:p>
          <a:p>
            <a:r>
              <a:rPr lang="en-US" sz="2400" dirty="0" err="1" smtClean="0"/>
              <a:t>SVN</a:t>
            </a:r>
            <a:r>
              <a:rPr lang="en-US" sz="2400" dirty="0" smtClean="0"/>
              <a:t> at </a:t>
            </a:r>
            <a:r>
              <a:rPr lang="en-US" sz="2400" dirty="0" err="1" smtClean="0"/>
              <a:t>CISL</a:t>
            </a:r>
            <a:r>
              <a:rPr lang="en-US" sz="2400" dirty="0" smtClean="0"/>
              <a:t>: </a:t>
            </a:r>
            <a:r>
              <a:rPr lang="en-US" sz="2400" dirty="0" smtClean="0">
                <a:hlinkClick r:id="rId3"/>
              </a:rPr>
              <a:t>http://www.weg.ucar.edu/services/subversion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Some Related Links: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ViewVC</a:t>
            </a:r>
            <a:r>
              <a:rPr lang="en-US" dirty="0" smtClean="0"/>
              <a:t> </a:t>
            </a:r>
            <a:r>
              <a:rPr lang="en-US" dirty="0" smtClean="0"/>
              <a:t>for AIM -- a web-based repository browser </a:t>
            </a:r>
            <a:r>
              <a:rPr lang="en-US" dirty="0" smtClean="0"/>
              <a:t>(CIT login required</a:t>
            </a:r>
            <a:r>
              <a:rPr lang="en-US" dirty="0" smtClean="0"/>
              <a:t>):</a:t>
            </a:r>
            <a:endParaRPr lang="en-US" dirty="0" smtClean="0"/>
          </a:p>
          <a:p>
            <a:pPr lvl="1">
              <a:buNone/>
            </a:pP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http://</a:t>
            </a: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aimdev.hao.ucar.edu/cgi-bin/viewvc.cgi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Default </a:t>
            </a:r>
            <a:r>
              <a:rPr lang="en-US" dirty="0" err="1" smtClean="0"/>
              <a:t>TIEGCM</a:t>
            </a:r>
            <a:r>
              <a:rPr lang="en-US" dirty="0" smtClean="0"/>
              <a:t> job script and </a:t>
            </a:r>
            <a:r>
              <a:rPr lang="en-US" dirty="0" err="1" smtClean="0"/>
              <a:t>namelist</a:t>
            </a:r>
            <a:r>
              <a:rPr lang="en-US" dirty="0" smtClean="0"/>
              <a:t> files:</a:t>
            </a:r>
            <a:endParaRPr lang="en-US" dirty="0" smtClean="0"/>
          </a:p>
          <a:p>
            <a:pPr lvl="1">
              <a:buNone/>
            </a:pPr>
            <a:r>
              <a:rPr lang="en-US" sz="2400" dirty="0" smtClean="0">
                <a:hlinkClick r:id="rId3"/>
              </a:rPr>
              <a:t>tiegcm-linux.job</a:t>
            </a:r>
            <a:r>
              <a:rPr lang="en-US" sz="2400" dirty="0" smtClean="0"/>
              <a:t>  </a:t>
            </a:r>
            <a:r>
              <a:rPr lang="en-US" sz="2400" dirty="0" smtClean="0">
                <a:hlinkClick r:id="rId4"/>
              </a:rPr>
              <a:t>tiegcm_default.inp</a:t>
            </a:r>
            <a:endParaRPr lang="en-US" sz="2400" dirty="0" smtClean="0"/>
          </a:p>
          <a:p>
            <a:r>
              <a:rPr lang="en-US" dirty="0" smtClean="0"/>
              <a:t>I</a:t>
            </a:r>
            <a:r>
              <a:rPr lang="en-US" dirty="0" smtClean="0"/>
              <a:t>nstructions </a:t>
            </a:r>
            <a:r>
              <a:rPr lang="en-US" dirty="0" smtClean="0"/>
              <a:t>to setup unattended </a:t>
            </a:r>
            <a:r>
              <a:rPr lang="en-US" dirty="0" err="1" smtClean="0"/>
              <a:t>ssh</a:t>
            </a:r>
            <a:r>
              <a:rPr lang="en-US" dirty="0" smtClean="0"/>
              <a:t>, see:</a:t>
            </a:r>
          </a:p>
          <a:p>
            <a:pPr lvl="1">
              <a:buNone/>
            </a:pPr>
            <a:r>
              <a:rPr lang="en-US" sz="2400" i="1" dirty="0" smtClean="0">
                <a:solidFill>
                  <a:schemeClr val="accent2"/>
                </a:solidFill>
                <a:hlinkClick r:id="rId5"/>
              </a:rPr>
              <a:t>http://rcsg.rice.edu/rcsg/shared/passwordless_ssh.html</a:t>
            </a:r>
            <a:endParaRPr lang="en-US" sz="2400" i="1" dirty="0" smtClean="0">
              <a:solidFill>
                <a:schemeClr val="accent2"/>
              </a:solidFill>
            </a:endParaRPr>
          </a:p>
          <a:p>
            <a:pPr lvl="1">
              <a:buNone/>
            </a:pPr>
            <a:r>
              <a:rPr lang="en-US" sz="2400" i="1" dirty="0" smtClean="0">
                <a:solidFill>
                  <a:schemeClr val="accent2"/>
                </a:solidFill>
                <a:hlinkClick r:id="rId6"/>
              </a:rPr>
              <a:t>http://</a:t>
            </a:r>
            <a:r>
              <a:rPr lang="en-US" sz="2400" i="1" dirty="0" smtClean="0">
                <a:solidFill>
                  <a:schemeClr val="accent2"/>
                </a:solidFill>
                <a:hlinkClick r:id="rId6"/>
              </a:rPr>
              <a:t>www.cisl.ucar.edu/docs/access/internal/uft.html</a:t>
            </a:r>
            <a:endParaRPr lang="en-US" sz="2400" i="1" dirty="0" smtClean="0">
              <a:solidFill>
                <a:schemeClr val="accent2"/>
              </a:solidFill>
            </a:endParaRPr>
          </a:p>
          <a:p>
            <a:r>
              <a:rPr lang="en-US" dirty="0" err="1" smtClean="0"/>
              <a:t>SVN</a:t>
            </a:r>
            <a:r>
              <a:rPr lang="en-US" dirty="0" smtClean="0"/>
              <a:t> documentation:</a:t>
            </a:r>
          </a:p>
          <a:p>
            <a:pPr lvl="1">
              <a:buNone/>
            </a:pPr>
            <a:r>
              <a:rPr lang="en-US" sz="2400" dirty="0" smtClean="0">
                <a:hlinkClick r:id="rId7"/>
              </a:rPr>
              <a:t>http</a:t>
            </a:r>
            <a:r>
              <a:rPr lang="en-US" sz="2400" dirty="0" smtClean="0">
                <a:hlinkClick r:id="rId7"/>
              </a:rPr>
              <a:t>://</a:t>
            </a:r>
            <a:r>
              <a:rPr lang="en-US" sz="2400" dirty="0" smtClean="0">
                <a:hlinkClick r:id="rId7"/>
              </a:rPr>
              <a:t>svnbook.red-bean.com</a:t>
            </a:r>
            <a:endParaRPr lang="en-US" sz="2400" dirty="0" smtClean="0"/>
          </a:p>
          <a:p>
            <a:pPr lvl="1">
              <a:buNone/>
            </a:pPr>
            <a:r>
              <a:rPr lang="en-US" sz="2400" dirty="0" smtClean="0">
                <a:hlinkClick r:id="rId8"/>
              </a:rPr>
              <a:t>http://www.weg.ucar.edu/services/subversion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Csh</a:t>
            </a:r>
            <a:r>
              <a:rPr lang="en-US" sz="3600" dirty="0" smtClean="0"/>
              <a:t> Environment </a:t>
            </a:r>
            <a:r>
              <a:rPr lang="en-US" sz="3600" dirty="0" err="1" smtClean="0"/>
              <a:t>Vars</a:t>
            </a:r>
            <a:r>
              <a:rPr lang="en-US" sz="3600" dirty="0" smtClean="0"/>
              <a:t> at </a:t>
            </a:r>
            <a:r>
              <a:rPr lang="en-US" sz="3600" dirty="0" err="1" smtClean="0"/>
              <a:t>HAO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410200"/>
          </a:xfrm>
        </p:spPr>
        <p:txBody>
          <a:bodyPr>
            <a:normAutofit fontScale="62500" lnSpcReduction="20000"/>
          </a:bodyPr>
          <a:lstStyle/>
          <a:p>
            <a:pPr lvl="1">
              <a:buNone/>
            </a:pP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TGCMDATA</a:t>
            </a:r>
            <a:r>
              <a:rPr lang="en-US" sz="3400" dirty="0" smtClean="0"/>
              <a:t> /</a:t>
            </a:r>
            <a:r>
              <a:rPr lang="en-US" sz="3400" dirty="0" err="1" smtClean="0"/>
              <a:t>hao</a:t>
            </a:r>
            <a:r>
              <a:rPr lang="en-US" sz="3400" dirty="0" smtClean="0"/>
              <a:t>/</a:t>
            </a:r>
            <a:r>
              <a:rPr lang="en-US" sz="3400" dirty="0" err="1" smtClean="0"/>
              <a:t>aim1</a:t>
            </a:r>
            <a:r>
              <a:rPr lang="en-US" sz="3400" dirty="0" smtClean="0"/>
              <a:t>/</a:t>
            </a:r>
            <a:r>
              <a:rPr lang="en-US" sz="3400" dirty="0" err="1" smtClean="0"/>
              <a:t>tgcm</a:t>
            </a:r>
            <a:r>
              <a:rPr lang="en-US" sz="3400" dirty="0" smtClean="0"/>
              <a:t>/data</a:t>
            </a:r>
          </a:p>
          <a:p>
            <a:pPr lvl="1">
              <a:buNone/>
            </a:pP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SVN</a:t>
            </a:r>
            <a:r>
              <a:rPr lang="en-US" sz="3400" dirty="0" smtClean="0"/>
              <a:t> </a:t>
            </a:r>
            <a:r>
              <a:rPr lang="en-US" sz="3400" dirty="0" smtClean="0">
                <a:hlinkClick r:id="rId2" action="ppaction://hlinkfile"/>
              </a:rPr>
              <a:t>file:///home/tgcm/svn</a:t>
            </a:r>
            <a:endParaRPr lang="en-US" sz="3400" dirty="0" smtClean="0"/>
          </a:p>
          <a:p>
            <a:pPr marL="742950" lvl="2" indent="-342900">
              <a:buNone/>
            </a:pP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SVN</a:t>
            </a:r>
            <a:r>
              <a:rPr lang="en-US" sz="3400" dirty="0" smtClean="0"/>
              <a:t> </a:t>
            </a:r>
            <a:r>
              <a:rPr lang="en-US" sz="3400" dirty="0" err="1" smtClean="0"/>
              <a:t>svn+ssh</a:t>
            </a:r>
            <a:r>
              <a:rPr lang="en-US" sz="3400" dirty="0" smtClean="0"/>
              <a:t>://</a:t>
            </a:r>
            <a:r>
              <a:rPr lang="en-US" sz="3400" dirty="0" err="1" smtClean="0"/>
              <a:t>arc.hao.ucar.edu</a:t>
            </a:r>
            <a:r>
              <a:rPr lang="en-US" sz="3400" dirty="0" smtClean="0"/>
              <a:t>/home/</a:t>
            </a:r>
            <a:r>
              <a:rPr lang="en-US" sz="3400" dirty="0" err="1" smtClean="0"/>
              <a:t>tgcm</a:t>
            </a:r>
            <a:r>
              <a:rPr lang="en-US" sz="3400" dirty="0" smtClean="0"/>
              <a:t>/</a:t>
            </a:r>
            <a:r>
              <a:rPr lang="en-US" sz="3400" dirty="0" err="1" smtClean="0"/>
              <a:t>svn</a:t>
            </a:r>
            <a:endParaRPr lang="en-US" sz="3400" dirty="0" smtClean="0"/>
          </a:p>
          <a:p>
            <a:pPr marL="742950" lvl="2" indent="-342900">
              <a:buNone/>
            </a:pPr>
            <a:r>
              <a:rPr lang="en-US" sz="3200" dirty="0" smtClean="0"/>
              <a:t>#</a:t>
            </a:r>
          </a:p>
          <a:p>
            <a:pPr marL="742950" lvl="2" indent="-342900">
              <a:buNone/>
            </a:pPr>
            <a:r>
              <a:rPr lang="en-US" sz="3200" dirty="0" smtClean="0"/>
              <a:t># </a:t>
            </a:r>
            <a:r>
              <a:rPr lang="en-US" sz="3200" dirty="0" err="1" smtClean="0"/>
              <a:t>PGI</a:t>
            </a:r>
            <a:r>
              <a:rPr lang="en-US" sz="3200" dirty="0" smtClean="0"/>
              <a:t> and </a:t>
            </a:r>
            <a:r>
              <a:rPr lang="en-US" sz="3200" dirty="0" err="1" smtClean="0"/>
              <a:t>MPI</a:t>
            </a:r>
            <a:r>
              <a:rPr lang="en-US" sz="3200" dirty="0" smtClean="0"/>
              <a:t> compilers (</a:t>
            </a:r>
            <a:r>
              <a:rPr lang="en-US" sz="3200" dirty="0" err="1" smtClean="0"/>
              <a:t>pgf90</a:t>
            </a:r>
            <a:r>
              <a:rPr lang="en-US" sz="3200" dirty="0" smtClean="0"/>
              <a:t> </a:t>
            </a:r>
            <a:r>
              <a:rPr lang="en-US" sz="3200" dirty="0" err="1" smtClean="0"/>
              <a:t>v9.0</a:t>
            </a:r>
            <a:r>
              <a:rPr lang="en-US" sz="3200" dirty="0" smtClean="0"/>
              <a:t>)</a:t>
            </a:r>
          </a:p>
          <a:p>
            <a:pPr marL="742950" lvl="2" indent="-342900">
              <a:buNone/>
            </a:pPr>
            <a:r>
              <a:rPr lang="en-US" sz="3200" dirty="0" smtClean="0"/>
              <a:t># </a:t>
            </a:r>
            <a:r>
              <a:rPr lang="en-US" sz="3200" dirty="0" smtClean="0"/>
              <a:t>($</a:t>
            </a:r>
            <a:r>
              <a:rPr lang="en-US" sz="3200" dirty="0" err="1" smtClean="0"/>
              <a:t>PGI</a:t>
            </a:r>
            <a:r>
              <a:rPr lang="en-US" sz="3200" dirty="0" smtClean="0"/>
              <a:t> is set by /opt/local/etc/</a:t>
            </a:r>
            <a:r>
              <a:rPr lang="en-US" sz="3200" dirty="0" err="1" smtClean="0"/>
              <a:t>Cshrc</a:t>
            </a:r>
            <a:r>
              <a:rPr lang="en-US" sz="3200" dirty="0" smtClean="0"/>
              <a:t>)</a:t>
            </a:r>
          </a:p>
          <a:p>
            <a:pPr marL="742950" lvl="2" indent="-342900">
              <a:buNone/>
            </a:pPr>
            <a:r>
              <a:rPr lang="en-US" sz="3200" dirty="0" smtClean="0"/>
              <a:t>#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3400" dirty="0" err="1" smtClean="0"/>
              <a:t>setenv</a:t>
            </a:r>
            <a:r>
              <a:rPr lang="en-US" sz="3400" dirty="0" smtClean="0"/>
              <a:t> PROCESSOR `</a:t>
            </a:r>
            <a:r>
              <a:rPr lang="en-US" sz="3400" dirty="0" err="1" smtClean="0"/>
              <a:t>uname</a:t>
            </a:r>
            <a:r>
              <a:rPr lang="en-US" sz="3400" dirty="0" smtClean="0"/>
              <a:t> -p`</a:t>
            </a:r>
            <a:br>
              <a:rPr lang="en-US" sz="3400" dirty="0" smtClean="0"/>
            </a:br>
            <a:r>
              <a:rPr lang="en-US" sz="3400" dirty="0" smtClean="0"/>
              <a:t>if ( "$PROCESSOR" == "</a:t>
            </a:r>
            <a:r>
              <a:rPr lang="en-US" sz="3400" dirty="0" err="1" smtClean="0"/>
              <a:t>x86_64</a:t>
            </a:r>
            <a:r>
              <a:rPr lang="en-US" sz="3400" dirty="0" smtClean="0"/>
              <a:t>" ) then    </a:t>
            </a:r>
            <a:br>
              <a:rPr lang="en-US" sz="3400" dirty="0" smtClean="0"/>
            </a:br>
            <a:r>
              <a:rPr lang="en-US" sz="3400" dirty="0" smtClean="0"/>
              <a:t>  </a:t>
            </a: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 $</a:t>
            </a:r>
            <a:r>
              <a:rPr lang="en-US" sz="3400" dirty="0" err="1" smtClean="0"/>
              <a:t>PGI</a:t>
            </a:r>
            <a:r>
              <a:rPr lang="en-US" sz="3400" dirty="0" smtClean="0"/>
              <a:t>/</a:t>
            </a:r>
            <a:r>
              <a:rPr lang="en-US" sz="3400" dirty="0" err="1" smtClean="0"/>
              <a:t>linux86</a:t>
            </a:r>
            <a:r>
              <a:rPr lang="en-US" sz="3400" dirty="0" smtClean="0"/>
              <a:t>-64/9.0</a:t>
            </a:r>
            <a:br>
              <a:rPr lang="en-US" sz="3400" dirty="0" smtClean="0"/>
            </a:br>
            <a:r>
              <a:rPr lang="en-US" sz="3400" dirty="0" smtClean="0"/>
              <a:t>else</a:t>
            </a:r>
            <a:br>
              <a:rPr lang="en-US" sz="3400" dirty="0" smtClean="0"/>
            </a:br>
            <a:r>
              <a:rPr lang="en-US" sz="3400" dirty="0" smtClean="0"/>
              <a:t>  </a:t>
            </a: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 $</a:t>
            </a:r>
            <a:r>
              <a:rPr lang="en-US" sz="3400" dirty="0" err="1" smtClean="0"/>
              <a:t>PGI</a:t>
            </a:r>
            <a:r>
              <a:rPr lang="en-US" sz="3400" dirty="0" smtClean="0"/>
              <a:t>/</a:t>
            </a:r>
            <a:r>
              <a:rPr lang="en-US" sz="3400" dirty="0" err="1" smtClean="0"/>
              <a:t>linux86</a:t>
            </a:r>
            <a:r>
              <a:rPr lang="en-US" sz="3400" dirty="0" smtClean="0"/>
              <a:t>/9.0</a:t>
            </a:r>
            <a:br>
              <a:rPr lang="en-US" sz="3400" dirty="0" smtClean="0"/>
            </a:br>
            <a:r>
              <a:rPr lang="en-US" sz="3400" dirty="0" err="1" smtClean="0"/>
              <a:t>endif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MPI</a:t>
            </a:r>
            <a:r>
              <a:rPr lang="en-US" sz="3400" dirty="0" smtClean="0"/>
              <a:t> $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/</a:t>
            </a:r>
            <a:r>
              <a:rPr lang="en-US" sz="3400" dirty="0" err="1" smtClean="0"/>
              <a:t>mpi</a:t>
            </a:r>
            <a:r>
              <a:rPr lang="en-US" sz="3400" dirty="0" smtClean="0"/>
              <a:t>/</a:t>
            </a:r>
            <a:r>
              <a:rPr lang="en-US" sz="3400" dirty="0" err="1" smtClean="0"/>
              <a:t>mpich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err="1" smtClean="0"/>
              <a:t>setenv</a:t>
            </a:r>
            <a:r>
              <a:rPr lang="en-US" sz="3400" dirty="0" smtClean="0"/>
              <a:t> PATH $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/bin:$</a:t>
            </a:r>
            <a:r>
              <a:rPr lang="en-US" sz="3400" dirty="0" err="1" smtClean="0"/>
              <a:t>MPI</a:t>
            </a:r>
            <a:r>
              <a:rPr lang="en-US" sz="3400" dirty="0" smtClean="0"/>
              <a:t>/bin:$PATH</a:t>
            </a:r>
            <a:br>
              <a:rPr lang="en-US" sz="3400" dirty="0" smtClean="0"/>
            </a:b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LD_LIBRARY_PATH</a:t>
            </a:r>
            <a:r>
              <a:rPr lang="en-US" sz="3400" dirty="0" smtClean="0"/>
              <a:t> $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/lib:$</a:t>
            </a:r>
            <a:r>
              <a:rPr lang="en-US" sz="3400" dirty="0" err="1" smtClean="0"/>
              <a:t>MPI</a:t>
            </a:r>
            <a:r>
              <a:rPr lang="en-US" sz="3400" dirty="0" smtClean="0"/>
              <a:t>/lib:$</a:t>
            </a:r>
            <a:r>
              <a:rPr lang="en-US" sz="3400" dirty="0" err="1" smtClean="0"/>
              <a:t>LD_LIBRARY_PATH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err="1" smtClean="0"/>
              <a:t>setenv</a:t>
            </a:r>
            <a:r>
              <a:rPr lang="en-US" sz="3400" dirty="0" smtClean="0"/>
              <a:t> </a:t>
            </a:r>
            <a:r>
              <a:rPr lang="en-US" sz="3400" dirty="0" err="1" smtClean="0"/>
              <a:t>MANPATH</a:t>
            </a:r>
            <a:r>
              <a:rPr lang="en-US" sz="3400" dirty="0" smtClean="0"/>
              <a:t> $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/man:$</a:t>
            </a:r>
            <a:r>
              <a:rPr lang="en-US" sz="3400" dirty="0" err="1" smtClean="0"/>
              <a:t>PGI_PATH</a:t>
            </a:r>
            <a:r>
              <a:rPr lang="en-US" sz="3400" dirty="0" smtClean="0"/>
              <a:t>/man:$</a:t>
            </a:r>
            <a:r>
              <a:rPr lang="en-US" sz="3400" dirty="0" err="1" smtClean="0"/>
              <a:t>MANPATH</a:t>
            </a:r>
            <a:endParaRPr lang="en-US" sz="2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Possible Future Expansion of the AIM 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Pre-processing utility codes (</a:t>
            </a:r>
            <a:r>
              <a:rPr lang="en-US" dirty="0" err="1" smtClean="0"/>
              <a:t>f90</a:t>
            </a:r>
            <a:r>
              <a:rPr lang="en-US" dirty="0" smtClean="0"/>
              <a:t>, </a:t>
            </a:r>
            <a:r>
              <a:rPr lang="en-US" dirty="0" err="1" smtClean="0"/>
              <a:t>IDL</a:t>
            </a:r>
            <a:r>
              <a:rPr lang="en-US" dirty="0" smtClean="0"/>
              <a:t>, </a:t>
            </a:r>
            <a:r>
              <a:rPr lang="en-US" dirty="0" err="1" smtClean="0"/>
              <a:t>perl</a:t>
            </a:r>
            <a:r>
              <a:rPr lang="en-US" dirty="0" smtClean="0"/>
              <a:t>, etc):</a:t>
            </a:r>
          </a:p>
          <a:p>
            <a:pPr lvl="1"/>
            <a:r>
              <a:rPr lang="en-US" sz="2400" dirty="0" smtClean="0"/>
              <a:t>Preparation of start-up history files at high resolutions</a:t>
            </a:r>
          </a:p>
          <a:p>
            <a:pPr lvl="1"/>
            <a:r>
              <a:rPr lang="en-US" sz="2400" dirty="0" smtClean="0"/>
              <a:t>Creation and updates of data files for import to the models</a:t>
            </a:r>
          </a:p>
          <a:p>
            <a:pPr lvl="1"/>
            <a:r>
              <a:rPr lang="en-US" sz="2400" dirty="0" err="1" smtClean="0"/>
              <a:t>TGCM</a:t>
            </a:r>
            <a:r>
              <a:rPr lang="en-US" sz="2400" dirty="0" smtClean="0"/>
              <a:t> specific utility commands (e.g., </a:t>
            </a:r>
            <a:r>
              <a:rPr lang="en-US" sz="2400" dirty="0" err="1" smtClean="0"/>
              <a:t>tgcmroot</a:t>
            </a:r>
            <a:r>
              <a:rPr lang="en-US" sz="2400" dirty="0" smtClean="0"/>
              <a:t>/bin)</a:t>
            </a:r>
          </a:p>
          <a:p>
            <a:r>
              <a:rPr lang="en-US" dirty="0" smtClean="0"/>
              <a:t>A “data” branch of the repository:</a:t>
            </a:r>
          </a:p>
          <a:p>
            <a:pPr lvl="1"/>
            <a:r>
              <a:rPr lang="en-US" sz="2400" dirty="0" smtClean="0"/>
              <a:t>Start-up history files for released model versions (</a:t>
            </a:r>
            <a:r>
              <a:rPr lang="en-US" sz="2400" dirty="0" err="1" smtClean="0"/>
              <a:t>netcdf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Files used for data assimilation in the models</a:t>
            </a:r>
          </a:p>
          <a:p>
            <a:pPr lvl="1"/>
            <a:r>
              <a:rPr lang="en-US" sz="2400" dirty="0" smtClean="0"/>
              <a:t>Validated model results, including history output, visualizations, control runs, analysis, etc.</a:t>
            </a:r>
            <a:r>
              <a:rPr lang="en-US" sz="2400" dirty="0" smtClean="0"/>
              <a:t> </a:t>
            </a:r>
          </a:p>
          <a:p>
            <a:r>
              <a:rPr lang="en-US" dirty="0" err="1" smtClean="0"/>
              <a:t>TGCM</a:t>
            </a:r>
            <a:r>
              <a:rPr lang="en-US" dirty="0" smtClean="0"/>
              <a:t> website files, including download page</a:t>
            </a:r>
          </a:p>
          <a:p>
            <a:pPr lvl="1"/>
            <a:endParaRPr lang="en-US" sz="2400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HAO</a:t>
            </a:r>
            <a:r>
              <a:rPr lang="en-US" dirty="0" smtClean="0"/>
              <a:t>/AIM History with Source Code Version Control Systems: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76400" y="1676400"/>
            <a:ext cx="6019800" cy="838200"/>
            <a:chOff x="1295400" y="2743200"/>
            <a:chExt cx="6019800" cy="838200"/>
          </a:xfrm>
        </p:grpSpPr>
        <p:sp>
          <p:nvSpPr>
            <p:cNvPr id="3" name="Rounded Rectangle 2"/>
            <p:cNvSpPr/>
            <p:nvPr/>
          </p:nvSpPr>
          <p:spPr>
            <a:xfrm>
              <a:off x="1295400" y="2743200"/>
              <a:ext cx="1447800" cy="838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CVS</a:t>
              </a:r>
            </a:p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2003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657600" y="2743200"/>
              <a:ext cx="1447800" cy="838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</a:rPr>
                <a:t>SVN</a:t>
              </a:r>
              <a:endParaRPr lang="en-US" sz="2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2009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867400" y="2743200"/>
              <a:ext cx="1447800" cy="838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err="1" smtClean="0">
                  <a:solidFill>
                    <a:schemeClr val="tx1"/>
                  </a:solidFill>
                </a:rPr>
                <a:t>SVN</a:t>
              </a:r>
              <a:endParaRPr lang="en-US" sz="32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2010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>
              <a:stCxn id="3" idx="3"/>
              <a:endCxn id="4" idx="1"/>
            </p:cNvCxnSpPr>
            <p:nvPr/>
          </p:nvCxnSpPr>
          <p:spPr>
            <a:xfrm>
              <a:off x="2743200" y="3162300"/>
              <a:ext cx="914400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" idx="3"/>
              <a:endCxn id="5" idx="1"/>
            </p:cNvCxnSpPr>
            <p:nvPr/>
          </p:nvCxnSpPr>
          <p:spPr>
            <a:xfrm>
              <a:off x="5105400" y="3162300"/>
              <a:ext cx="762000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HAO</a:t>
            </a:r>
            <a:r>
              <a:rPr lang="en-US" dirty="0" smtClean="0"/>
              <a:t>/AIM History with Source Code Version Control Systems: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33400" y="1676400"/>
            <a:ext cx="7162800" cy="5029200"/>
            <a:chOff x="152400" y="1676400"/>
            <a:chExt cx="7162800" cy="5029200"/>
          </a:xfrm>
        </p:grpSpPr>
        <p:sp>
          <p:nvSpPr>
            <p:cNvPr id="14" name="Right Brace 13"/>
            <p:cNvSpPr/>
            <p:nvPr/>
          </p:nvSpPr>
          <p:spPr>
            <a:xfrm rot="5400000">
              <a:off x="2781300" y="647700"/>
              <a:ext cx="762000" cy="4191000"/>
            </a:xfrm>
            <a:prstGeom prst="rightBrac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52400" y="1676400"/>
              <a:ext cx="7162800" cy="5029200"/>
              <a:chOff x="152400" y="1676400"/>
              <a:chExt cx="7162800" cy="5029200"/>
            </a:xfrm>
          </p:grpSpPr>
          <p:grpSp>
            <p:nvGrpSpPr>
              <p:cNvPr id="6" name="Group 12"/>
              <p:cNvGrpSpPr/>
              <p:nvPr/>
            </p:nvGrpSpPr>
            <p:grpSpPr>
              <a:xfrm>
                <a:off x="1295400" y="1676400"/>
                <a:ext cx="6019800" cy="838200"/>
                <a:chOff x="1295400" y="2743200"/>
                <a:chExt cx="6019800" cy="838200"/>
              </a:xfrm>
            </p:grpSpPr>
            <p:sp>
              <p:nvSpPr>
                <p:cNvPr id="3" name="Rounded Rectangle 2"/>
                <p:cNvSpPr/>
                <p:nvPr/>
              </p:nvSpPr>
              <p:spPr>
                <a:xfrm>
                  <a:off x="1295400" y="2743200"/>
                  <a:ext cx="1447800" cy="838200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 smtClean="0">
                      <a:solidFill>
                        <a:schemeClr val="tx1"/>
                      </a:solidFill>
                    </a:rPr>
                    <a:t>CVS</a:t>
                  </a:r>
                </a:p>
                <a:p>
                  <a:pPr algn="ctr"/>
                  <a:r>
                    <a:rPr lang="en-US" sz="2800" dirty="0" smtClean="0">
                      <a:solidFill>
                        <a:schemeClr val="tx1"/>
                      </a:solidFill>
                    </a:rPr>
                    <a:t>2003</a:t>
                  </a:r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" name="Rounded Rectangle 3"/>
                <p:cNvSpPr/>
                <p:nvPr/>
              </p:nvSpPr>
              <p:spPr>
                <a:xfrm>
                  <a:off x="3657600" y="2743200"/>
                  <a:ext cx="1447800" cy="838200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dirty="0" err="1" smtClean="0">
                      <a:solidFill>
                        <a:schemeClr val="tx1"/>
                      </a:solidFill>
                    </a:rPr>
                    <a:t>SVN</a:t>
                  </a:r>
                  <a:endParaRPr lang="en-US" sz="2800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en-US" sz="2800" dirty="0" smtClean="0">
                      <a:solidFill>
                        <a:schemeClr val="tx1"/>
                      </a:solidFill>
                    </a:rPr>
                    <a:t>2009</a:t>
                  </a:r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" name="Rounded Rectangle 4"/>
                <p:cNvSpPr/>
                <p:nvPr/>
              </p:nvSpPr>
              <p:spPr>
                <a:xfrm>
                  <a:off x="5867400" y="2743200"/>
                  <a:ext cx="1447800" cy="838200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3200" b="1" dirty="0" err="1" smtClean="0">
                      <a:solidFill>
                        <a:schemeClr val="tx1"/>
                      </a:solidFill>
                    </a:rPr>
                    <a:t>SVN</a:t>
                  </a:r>
                  <a:endParaRPr lang="en-US" sz="3200" b="1" dirty="0" smtClean="0">
                    <a:solidFill>
                      <a:schemeClr val="tx1"/>
                    </a:solidFill>
                  </a:endParaRPr>
                </a:p>
                <a:p>
                  <a:pPr algn="ctr"/>
                  <a:r>
                    <a:rPr lang="en-US" sz="3200" b="1" dirty="0" smtClean="0">
                      <a:solidFill>
                        <a:schemeClr val="tx1"/>
                      </a:solidFill>
                    </a:rPr>
                    <a:t>2010</a:t>
                  </a:r>
                  <a:endParaRPr lang="en-US" sz="3200" b="1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7" name="Straight Arrow Connector 6"/>
                <p:cNvCxnSpPr>
                  <a:stCxn id="3" idx="3"/>
                  <a:endCxn id="4" idx="1"/>
                </p:cNvCxnSpPr>
                <p:nvPr/>
              </p:nvCxnSpPr>
              <p:spPr>
                <a:xfrm>
                  <a:off x="2743200" y="3162300"/>
                  <a:ext cx="914400" cy="1588"/>
                </a:xfrm>
                <a:prstGeom prst="straightConnector1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Arrow Connector 9"/>
                <p:cNvCxnSpPr>
                  <a:stCxn id="4" idx="3"/>
                  <a:endCxn id="5" idx="1"/>
                </p:cNvCxnSpPr>
                <p:nvPr/>
              </p:nvCxnSpPr>
              <p:spPr>
                <a:xfrm>
                  <a:off x="5105400" y="3162300"/>
                  <a:ext cx="762000" cy="1588"/>
                </a:xfrm>
                <a:prstGeom prst="straightConnector1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/>
              <p:cNvGrpSpPr/>
              <p:nvPr/>
            </p:nvGrpSpPr>
            <p:grpSpPr>
              <a:xfrm>
                <a:off x="2057400" y="3505200"/>
                <a:ext cx="2209800" cy="3200400"/>
                <a:chOff x="2209800" y="3581400"/>
                <a:chExt cx="2209800" cy="3200400"/>
              </a:xfrm>
            </p:grpSpPr>
            <p:sp>
              <p:nvSpPr>
                <p:cNvPr id="15" name="Snip and Round Single Corner Rectangle 14"/>
                <p:cNvSpPr/>
                <p:nvPr/>
              </p:nvSpPr>
              <p:spPr>
                <a:xfrm>
                  <a:off x="2209800" y="3581400"/>
                  <a:ext cx="2133600" cy="609600"/>
                </a:xfrm>
                <a:prstGeom prst="snip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$</a:t>
                  </a:r>
                  <a:r>
                    <a:rPr lang="en-US" dirty="0" smtClean="0">
                      <a:solidFill>
                        <a:schemeClr val="tx1"/>
                      </a:solidFill>
                    </a:rPr>
                    <a:t>$</a:t>
                  </a:r>
                  <a:r>
                    <a:rPr lang="en-US" dirty="0" err="1" smtClean="0">
                      <a:solidFill>
                        <a:schemeClr val="tx1"/>
                      </a:solidFill>
                    </a:rPr>
                    <a:t>TGCMROOT</a:t>
                  </a:r>
                  <a:r>
                    <a:rPr lang="en-US" dirty="0" smtClean="0">
                      <a:solidFill>
                        <a:schemeClr val="tx1"/>
                      </a:solidFill>
                    </a:rPr>
                    <a:t> </a:t>
                  </a:r>
                </a:p>
                <a:p>
                  <a:pPr algn="ctr"/>
                  <a:r>
                    <a:rPr lang="en-US" dirty="0" smtClean="0">
                      <a:solidFill>
                        <a:schemeClr val="tx1"/>
                      </a:solidFill>
                    </a:rPr>
                    <a:t>(not </a:t>
                  </a:r>
                  <a:r>
                    <a:rPr lang="en-US" dirty="0" err="1" smtClean="0">
                      <a:solidFill>
                        <a:schemeClr val="tx1"/>
                      </a:solidFill>
                    </a:rPr>
                    <a:t>svn</a:t>
                  </a:r>
                  <a:r>
                    <a:rPr lang="en-US" dirty="0" smtClean="0">
                      <a:solidFill>
                        <a:schemeClr val="tx1"/>
                      </a:solidFill>
                    </a:rPr>
                    <a:t> repository)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" name="Snip and Round Single Corner Rectangle 11"/>
                <p:cNvSpPr/>
                <p:nvPr/>
              </p:nvSpPr>
              <p:spPr>
                <a:xfrm>
                  <a:off x="2819400" y="4419600"/>
                  <a:ext cx="1600200" cy="457200"/>
                </a:xfrm>
                <a:prstGeom prst="snip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>
                      <a:solidFill>
                        <a:schemeClr val="tx1"/>
                      </a:solidFill>
                    </a:rPr>
                    <a:t>tiegcm1</a:t>
                  </a:r>
                  <a:r>
                    <a:rPr lang="en-US" dirty="0" smtClean="0">
                      <a:solidFill>
                        <a:schemeClr val="tx1"/>
                      </a:solidFill>
                    </a:rPr>
                    <a:t>-8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Snip and Round Single Corner Rectangle 12"/>
                <p:cNvSpPr/>
                <p:nvPr/>
              </p:nvSpPr>
              <p:spPr>
                <a:xfrm>
                  <a:off x="2819400" y="5105400"/>
                  <a:ext cx="1600200" cy="457200"/>
                </a:xfrm>
                <a:prstGeom prst="snip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>
                      <a:solidFill>
                        <a:schemeClr val="tx1"/>
                      </a:solidFill>
                    </a:rPr>
                    <a:t>tiegcm1.92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6" name="Snip and Round Single Corner Rectangle 15"/>
                <p:cNvSpPr/>
                <p:nvPr/>
              </p:nvSpPr>
              <p:spPr>
                <a:xfrm>
                  <a:off x="2819400" y="5715000"/>
                  <a:ext cx="1600200" cy="457200"/>
                </a:xfrm>
                <a:prstGeom prst="snipRound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>
                      <a:solidFill>
                        <a:schemeClr val="tx1"/>
                      </a:solidFill>
                    </a:rPr>
                    <a:t>tiegcm1.93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7" name="Snip and Round Single Corner Rectangle 16"/>
                <p:cNvSpPr/>
                <p:nvPr/>
              </p:nvSpPr>
              <p:spPr>
                <a:xfrm>
                  <a:off x="2819400" y="6324600"/>
                  <a:ext cx="1600200" cy="457200"/>
                </a:xfrm>
                <a:prstGeom prst="snipRoundRect">
                  <a:avLst/>
                </a:prstGeom>
                <a:noFill/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>
                      <a:solidFill>
                        <a:schemeClr val="bg1">
                          <a:lumMod val="75000"/>
                        </a:schemeClr>
                      </a:solidFill>
                    </a:rPr>
                    <a:t>tiegcm2.0</a:t>
                  </a:r>
                  <a:endParaRPr lang="en-US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cxnSp>
              <p:nvCxnSpPr>
                <p:cNvPr id="28" name="Elbow Connector 18"/>
                <p:cNvCxnSpPr>
                  <a:endCxn id="17" idx="2"/>
                </p:cNvCxnSpPr>
                <p:nvPr/>
              </p:nvCxnSpPr>
              <p:spPr>
                <a:xfrm rot="16200000" flipH="1">
                  <a:off x="1447800" y="5181600"/>
                  <a:ext cx="2362200" cy="381000"/>
                </a:xfrm>
                <a:prstGeom prst="bentConnector2">
                  <a:avLst/>
                </a:prstGeom>
                <a:ln w="15875">
                  <a:solidFill>
                    <a:schemeClr val="bg1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Elbow Connector 18"/>
                <p:cNvCxnSpPr>
                  <a:endCxn id="12" idx="2"/>
                </p:cNvCxnSpPr>
                <p:nvPr/>
              </p:nvCxnSpPr>
              <p:spPr>
                <a:xfrm rot="16200000" flipH="1">
                  <a:off x="2400300" y="4229100"/>
                  <a:ext cx="457200" cy="381000"/>
                </a:xfrm>
                <a:prstGeom prst="bentConnector2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Elbow Connector 18"/>
                <p:cNvCxnSpPr>
                  <a:endCxn id="13" idx="2"/>
                </p:cNvCxnSpPr>
                <p:nvPr/>
              </p:nvCxnSpPr>
              <p:spPr>
                <a:xfrm rot="16200000" flipH="1">
                  <a:off x="2057400" y="4572000"/>
                  <a:ext cx="1143000" cy="381000"/>
                </a:xfrm>
                <a:prstGeom prst="bentConnector2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Elbow Connector 18"/>
                <p:cNvCxnSpPr>
                  <a:endCxn id="16" idx="2"/>
                </p:cNvCxnSpPr>
                <p:nvPr/>
              </p:nvCxnSpPr>
              <p:spPr>
                <a:xfrm rot="16200000" flipH="1">
                  <a:off x="1752600" y="4876800"/>
                  <a:ext cx="1752600" cy="381000"/>
                </a:xfrm>
                <a:prstGeom prst="bentConnector2">
                  <a:avLst/>
                </a:prstGeom>
                <a:ln w="15875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TextBox 19"/>
              <p:cNvSpPr txBox="1"/>
              <p:nvPr/>
            </p:nvSpPr>
            <p:spPr>
              <a:xfrm>
                <a:off x="1447800" y="3048000"/>
                <a:ext cx="34689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Our use was limited and superficial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52400" y="1828800"/>
                <a:ext cx="6740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90’s</a:t>
                </a:r>
                <a:endParaRPr lang="en-US" sz="2400" dirty="0"/>
              </a:p>
            </p:txBody>
          </p:sp>
          <p:cxnSp>
            <p:nvCxnSpPr>
              <p:cNvPr id="26" name="Elbow Connector 25"/>
              <p:cNvCxnSpPr>
                <a:stCxn id="23" idx="2"/>
                <a:endCxn id="15" idx="2"/>
              </p:cNvCxnSpPr>
              <p:nvPr/>
            </p:nvCxnSpPr>
            <p:spPr>
              <a:xfrm rot="16200000" flipH="1">
                <a:off x="541888" y="2294488"/>
                <a:ext cx="1463040" cy="1567984"/>
              </a:xfrm>
              <a:prstGeom prst="bentConnector2">
                <a:avLst/>
              </a:prstGeom>
              <a:ln w="1587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TextBox 32"/>
          <p:cNvSpPr txBox="1"/>
          <p:nvPr/>
        </p:nvSpPr>
        <p:spPr>
          <a:xfrm>
            <a:off x="4724400" y="58674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Where is development code beyond </a:t>
            </a:r>
            <a:r>
              <a:rPr lang="en-US" dirty="0" err="1" smtClean="0">
                <a:solidFill>
                  <a:srgbClr val="FF0000"/>
                </a:solidFill>
              </a:rPr>
              <a:t>v1.93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 How is it managed among developers?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HAO</a:t>
            </a:r>
            <a:r>
              <a:rPr lang="en-US" dirty="0" smtClean="0"/>
              <a:t>/AIM history with Source Code Version Control Systems:</a:t>
            </a:r>
            <a:endParaRPr lang="en-US" dirty="0"/>
          </a:p>
        </p:txBody>
      </p:sp>
      <p:grpSp>
        <p:nvGrpSpPr>
          <p:cNvPr id="6" name="Group 12"/>
          <p:cNvGrpSpPr/>
          <p:nvPr/>
        </p:nvGrpSpPr>
        <p:grpSpPr>
          <a:xfrm>
            <a:off x="1295400" y="1676400"/>
            <a:ext cx="6019800" cy="838200"/>
            <a:chOff x="1295400" y="2743200"/>
            <a:chExt cx="6019800" cy="838200"/>
          </a:xfrm>
        </p:grpSpPr>
        <p:sp>
          <p:nvSpPr>
            <p:cNvPr id="3" name="Rounded Rectangle 2"/>
            <p:cNvSpPr/>
            <p:nvPr/>
          </p:nvSpPr>
          <p:spPr>
            <a:xfrm>
              <a:off x="1295400" y="2743200"/>
              <a:ext cx="1447800" cy="838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CVS</a:t>
              </a:r>
            </a:p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2003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657600" y="2743200"/>
              <a:ext cx="1447800" cy="838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</a:rPr>
                <a:t>SVN</a:t>
              </a:r>
              <a:endParaRPr lang="en-US" sz="28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2009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5867400" y="2743200"/>
              <a:ext cx="1447800" cy="8382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err="1" smtClean="0">
                  <a:solidFill>
                    <a:schemeClr val="tx1"/>
                  </a:solidFill>
                </a:rPr>
                <a:t>SVN</a:t>
              </a:r>
              <a:endParaRPr lang="en-US" sz="32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2010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>
              <a:stCxn id="3" idx="3"/>
              <a:endCxn id="4" idx="1"/>
            </p:cNvCxnSpPr>
            <p:nvPr/>
          </p:nvCxnSpPr>
          <p:spPr>
            <a:xfrm>
              <a:off x="2743200" y="3162300"/>
              <a:ext cx="914400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4" idx="3"/>
              <a:endCxn id="5" idx="1"/>
            </p:cNvCxnSpPr>
            <p:nvPr/>
          </p:nvCxnSpPr>
          <p:spPr>
            <a:xfrm>
              <a:off x="5105400" y="3162300"/>
              <a:ext cx="762000" cy="1588"/>
            </a:xfrm>
            <a:prstGeom prst="straightConnector1">
              <a:avLst/>
            </a:prstGeom>
            <a:ln w="158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ight Brace 13"/>
          <p:cNvSpPr/>
          <p:nvPr/>
        </p:nvSpPr>
        <p:spPr>
          <a:xfrm rot="5400000">
            <a:off x="2781300" y="647700"/>
            <a:ext cx="762000" cy="4191000"/>
          </a:xfrm>
          <a:prstGeom prst="rightBrac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2057400" y="3429000"/>
            <a:ext cx="5562600" cy="3200400"/>
            <a:chOff x="2209800" y="3581400"/>
            <a:chExt cx="5562600" cy="3200400"/>
          </a:xfrm>
        </p:grpSpPr>
        <p:sp>
          <p:nvSpPr>
            <p:cNvPr id="24" name="Smiley Face 23"/>
            <p:cNvSpPr/>
            <p:nvPr/>
          </p:nvSpPr>
          <p:spPr>
            <a:xfrm>
              <a:off x="6096000" y="5334000"/>
              <a:ext cx="914400" cy="914400"/>
            </a:xfrm>
            <a:prstGeom prst="smileyFace">
              <a:avLst>
                <a:gd name="adj" fmla="val -2633"/>
              </a:avLst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Sci</a:t>
              </a:r>
              <a:r>
                <a:rPr lang="en-US" dirty="0" smtClean="0"/>
                <a:t>-2</a:t>
              </a:r>
              <a:endParaRPr lang="en-US" dirty="0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2209800" y="3581400"/>
              <a:ext cx="5562600" cy="3200400"/>
              <a:chOff x="2209800" y="3581400"/>
              <a:chExt cx="5562600" cy="3200400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4419601" y="3581400"/>
                <a:ext cx="2285999" cy="2362200"/>
                <a:chOff x="4419602" y="3581400"/>
                <a:chExt cx="2285999" cy="2362200"/>
              </a:xfrm>
            </p:grpSpPr>
            <p:sp>
              <p:nvSpPr>
                <p:cNvPr id="21" name="Smiley Face 20"/>
                <p:cNvSpPr/>
                <p:nvPr/>
              </p:nvSpPr>
              <p:spPr>
                <a:xfrm>
                  <a:off x="5791201" y="3581400"/>
                  <a:ext cx="914400" cy="914400"/>
                </a:xfrm>
                <a:prstGeom prst="smileyFace">
                  <a:avLst>
                    <a:gd name="adj" fmla="val -1622"/>
                  </a:avLst>
                </a:prstGeom>
                <a:solidFill>
                  <a:srgbClr val="00B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Sci</a:t>
                  </a:r>
                  <a:r>
                    <a:rPr lang="en-US" dirty="0" smtClean="0"/>
                    <a:t>-1</a:t>
                  </a:r>
                  <a:endParaRPr lang="en-US" dirty="0"/>
                </a:p>
              </p:txBody>
            </p:sp>
            <p:cxnSp>
              <p:nvCxnSpPr>
                <p:cNvPr id="27" name="Straight Arrow Connector 26"/>
                <p:cNvCxnSpPr>
                  <a:stCxn id="21" idx="3"/>
                  <a:endCxn id="16" idx="0"/>
                </p:cNvCxnSpPr>
                <p:nvPr/>
              </p:nvCxnSpPr>
              <p:spPr>
                <a:xfrm rot="5400000">
                  <a:off x="4381502" y="4399989"/>
                  <a:ext cx="1581711" cy="1505511"/>
                </a:xfrm>
                <a:prstGeom prst="straightConnector1">
                  <a:avLst/>
                </a:prstGeom>
                <a:ln w="15875">
                  <a:solidFill>
                    <a:srgbClr val="00B05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oup 42"/>
              <p:cNvGrpSpPr/>
              <p:nvPr/>
            </p:nvGrpSpPr>
            <p:grpSpPr>
              <a:xfrm>
                <a:off x="2209800" y="3581400"/>
                <a:ext cx="5562600" cy="3200400"/>
                <a:chOff x="2209800" y="3581400"/>
                <a:chExt cx="5562600" cy="3200400"/>
              </a:xfrm>
            </p:grpSpPr>
            <p:grpSp>
              <p:nvGrpSpPr>
                <p:cNvPr id="8" name="Group 30"/>
                <p:cNvGrpSpPr/>
                <p:nvPr/>
              </p:nvGrpSpPr>
              <p:grpSpPr>
                <a:xfrm>
                  <a:off x="2209800" y="3581400"/>
                  <a:ext cx="2209800" cy="3200400"/>
                  <a:chOff x="2209800" y="3581400"/>
                  <a:chExt cx="2209800" cy="3200400"/>
                </a:xfrm>
              </p:grpSpPr>
              <p:sp>
                <p:nvSpPr>
                  <p:cNvPr id="15" name="Snip and Round Single Corner Rectangle 14"/>
                  <p:cNvSpPr/>
                  <p:nvPr/>
                </p:nvSpPr>
                <p:spPr>
                  <a:xfrm>
                    <a:off x="2209800" y="3581400"/>
                    <a:ext cx="2209800" cy="609600"/>
                  </a:xfrm>
                  <a:prstGeom prst="snip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$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$</a:t>
                    </a:r>
                    <a:r>
                      <a:rPr lang="en-US" dirty="0" err="1" smtClean="0">
                        <a:solidFill>
                          <a:schemeClr val="tx1"/>
                        </a:solidFill>
                      </a:rPr>
                      <a:t>TGCMROOT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 algn="ctr"/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(not the repository)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" name="Snip and Round Single Corner Rectangle 11"/>
                  <p:cNvSpPr/>
                  <p:nvPr/>
                </p:nvSpPr>
                <p:spPr>
                  <a:xfrm>
                    <a:off x="2819400" y="4419600"/>
                    <a:ext cx="1600200" cy="457200"/>
                  </a:xfrm>
                  <a:prstGeom prst="snip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 smtClean="0">
                        <a:solidFill>
                          <a:schemeClr val="tx1"/>
                        </a:solidFill>
                      </a:rPr>
                      <a:t>tiegcm1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-8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3" name="Snip and Round Single Corner Rectangle 12"/>
                  <p:cNvSpPr/>
                  <p:nvPr/>
                </p:nvSpPr>
                <p:spPr>
                  <a:xfrm>
                    <a:off x="2819400" y="5105400"/>
                    <a:ext cx="1600200" cy="457200"/>
                  </a:xfrm>
                  <a:prstGeom prst="snip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 smtClean="0">
                        <a:solidFill>
                          <a:schemeClr val="tx1"/>
                        </a:solidFill>
                      </a:rPr>
                      <a:t>tiegcm1.92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" name="Snip and Round Single Corner Rectangle 15"/>
                  <p:cNvSpPr/>
                  <p:nvPr/>
                </p:nvSpPr>
                <p:spPr>
                  <a:xfrm>
                    <a:off x="2819400" y="5715000"/>
                    <a:ext cx="1600200" cy="457200"/>
                  </a:xfrm>
                  <a:prstGeom prst="snipRoundRect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 smtClean="0">
                        <a:solidFill>
                          <a:schemeClr val="tx1"/>
                        </a:solidFill>
                      </a:rPr>
                      <a:t>tiegcm1.93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7" name="Snip and Round Single Corner Rectangle 16"/>
                  <p:cNvSpPr/>
                  <p:nvPr/>
                </p:nvSpPr>
                <p:spPr>
                  <a:xfrm>
                    <a:off x="2819400" y="6324600"/>
                    <a:ext cx="1600200" cy="457200"/>
                  </a:xfrm>
                  <a:prstGeom prst="snipRoundRect">
                    <a:avLst/>
                  </a:prstGeom>
                  <a:noFill/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a:t>tiegcm2.0</a:t>
                    </a:r>
                    <a:endParaRPr lang="en-US" dirty="0">
                      <a:solidFill>
                        <a:schemeClr val="bg1">
                          <a:lumMod val="75000"/>
                        </a:schemeClr>
                      </a:solidFill>
                    </a:endParaRPr>
                  </a:p>
                </p:txBody>
              </p:sp>
              <p:cxnSp>
                <p:nvCxnSpPr>
                  <p:cNvPr id="28" name="Elbow Connector 18"/>
                  <p:cNvCxnSpPr>
                    <a:endCxn id="17" idx="2"/>
                  </p:cNvCxnSpPr>
                  <p:nvPr/>
                </p:nvCxnSpPr>
                <p:spPr>
                  <a:xfrm rot="16200000" flipH="1">
                    <a:off x="1447800" y="5181600"/>
                    <a:ext cx="2362200" cy="381000"/>
                  </a:xfrm>
                  <a:prstGeom prst="bentConnector2">
                    <a:avLst/>
                  </a:prstGeom>
                  <a:ln w="15875">
                    <a:solidFill>
                      <a:schemeClr val="bg1">
                        <a:lumMod val="75000"/>
                      </a:schemeClr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Elbow Connector 18"/>
                  <p:cNvCxnSpPr>
                    <a:endCxn id="12" idx="2"/>
                  </p:cNvCxnSpPr>
                  <p:nvPr/>
                </p:nvCxnSpPr>
                <p:spPr>
                  <a:xfrm rot="16200000" flipH="1">
                    <a:off x="2400300" y="4229100"/>
                    <a:ext cx="457200" cy="381000"/>
                  </a:xfrm>
                  <a:prstGeom prst="bentConnector2">
                    <a:avLst/>
                  </a:prstGeom>
                  <a:ln w="15875"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Elbow Connector 18"/>
                  <p:cNvCxnSpPr>
                    <a:endCxn id="13" idx="2"/>
                  </p:cNvCxnSpPr>
                  <p:nvPr/>
                </p:nvCxnSpPr>
                <p:spPr>
                  <a:xfrm rot="16200000" flipH="1">
                    <a:off x="2057400" y="4572000"/>
                    <a:ext cx="1143000" cy="381000"/>
                  </a:xfrm>
                  <a:prstGeom prst="bentConnector2">
                    <a:avLst/>
                  </a:prstGeom>
                  <a:ln w="15875"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Elbow Connector 18"/>
                  <p:cNvCxnSpPr>
                    <a:endCxn id="16" idx="2"/>
                  </p:cNvCxnSpPr>
                  <p:nvPr/>
                </p:nvCxnSpPr>
                <p:spPr>
                  <a:xfrm rot="16200000" flipH="1">
                    <a:off x="1752600" y="4876800"/>
                    <a:ext cx="1752600" cy="381000"/>
                  </a:xfrm>
                  <a:prstGeom prst="bentConnector2">
                    <a:avLst/>
                  </a:prstGeom>
                  <a:ln w="15875"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3" name="Smiley Face 22"/>
                <p:cNvSpPr/>
                <p:nvPr/>
              </p:nvSpPr>
              <p:spPr>
                <a:xfrm>
                  <a:off x="6858000" y="4343400"/>
                  <a:ext cx="914400" cy="914400"/>
                </a:xfrm>
                <a:prstGeom prst="smileyFace">
                  <a:avLst>
                    <a:gd name="adj" fmla="val -4653"/>
                  </a:avLst>
                </a:prstGeom>
                <a:solidFill>
                  <a:schemeClr val="accent2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/>
                    <a:t>Sci</a:t>
                  </a:r>
                  <a:r>
                    <a:rPr lang="en-US" dirty="0" smtClean="0"/>
                    <a:t>-3</a:t>
                  </a:r>
                  <a:endParaRPr lang="en-US" dirty="0"/>
                </a:p>
              </p:txBody>
            </p:sp>
            <p:cxnSp>
              <p:nvCxnSpPr>
                <p:cNvPr id="33" name="Straight Arrow Connector 32"/>
                <p:cNvCxnSpPr>
                  <a:stCxn id="23" idx="2"/>
                  <a:endCxn id="12" idx="0"/>
                </p:cNvCxnSpPr>
                <p:nvPr/>
              </p:nvCxnSpPr>
              <p:spPr>
                <a:xfrm rot="10800000">
                  <a:off x="4419600" y="4648200"/>
                  <a:ext cx="2438400" cy="152400"/>
                </a:xfrm>
                <a:prstGeom prst="straightConnector1">
                  <a:avLst/>
                </a:prstGeom>
                <a:ln w="15875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7" name="Straight Arrow Connector 36"/>
            <p:cNvCxnSpPr>
              <a:stCxn id="24" idx="2"/>
              <a:endCxn id="13" idx="0"/>
            </p:cNvCxnSpPr>
            <p:nvPr/>
          </p:nvCxnSpPr>
          <p:spPr>
            <a:xfrm rot="10800000">
              <a:off x="4419600" y="5334000"/>
              <a:ext cx="1676400" cy="457200"/>
            </a:xfrm>
            <a:prstGeom prst="straightConnector1">
              <a:avLst/>
            </a:prstGeom>
            <a:ln w="158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1143000" y="3276600"/>
            <a:ext cx="663964" cy="3352800"/>
            <a:chOff x="1143000" y="3200400"/>
            <a:chExt cx="663964" cy="3352800"/>
          </a:xfrm>
        </p:grpSpPr>
        <p:sp>
          <p:nvSpPr>
            <p:cNvPr id="50" name="Down Arrow 49"/>
            <p:cNvSpPr/>
            <p:nvPr/>
          </p:nvSpPr>
          <p:spPr>
            <a:xfrm>
              <a:off x="1295400" y="3581400"/>
              <a:ext cx="285933" cy="2971800"/>
            </a:xfrm>
            <a:prstGeom prst="downArrow">
              <a:avLst/>
            </a:prstGeom>
            <a:solidFill>
              <a:srgbClr val="7030A0"/>
            </a:solidFill>
            <a:ln w="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143000" y="3200400"/>
              <a:ext cx="6639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time</a:t>
              </a:r>
              <a:endParaRPr lang="en-US" sz="2000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4572000" y="6248400"/>
            <a:ext cx="3865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is the latest development code?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447800" y="3048000"/>
            <a:ext cx="346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Our use was limited and superficial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Cloud Callout 43"/>
          <p:cNvSpPr/>
          <p:nvPr/>
        </p:nvSpPr>
        <p:spPr>
          <a:xfrm>
            <a:off x="6781800" y="2819400"/>
            <a:ext cx="1371600" cy="609600"/>
          </a:xfrm>
          <a:prstGeom prst="cloudCallout">
            <a:avLst>
              <a:gd name="adj1" fmla="val -62832"/>
              <a:gd name="adj2" fmla="val 9251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modsrc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6" name="Cloud Callout 45"/>
          <p:cNvSpPr/>
          <p:nvPr/>
        </p:nvSpPr>
        <p:spPr>
          <a:xfrm>
            <a:off x="7772400" y="3657600"/>
            <a:ext cx="1371600" cy="609600"/>
          </a:xfrm>
          <a:prstGeom prst="cloudCallout">
            <a:avLst>
              <a:gd name="adj1" fmla="val -62832"/>
              <a:gd name="adj2" fmla="val 9251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C00000"/>
                </a:solidFill>
              </a:rPr>
              <a:t>modsrc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8" name="Cloud Callout 47"/>
          <p:cNvSpPr/>
          <p:nvPr/>
        </p:nvSpPr>
        <p:spPr>
          <a:xfrm>
            <a:off x="7315200" y="5257800"/>
            <a:ext cx="1371600" cy="609600"/>
          </a:xfrm>
          <a:prstGeom prst="cloudCallout">
            <a:avLst>
              <a:gd name="adj1" fmla="val -80341"/>
              <a:gd name="adj2" fmla="val 312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modsrc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Schematic Structure of </a:t>
            </a:r>
            <a:r>
              <a:rPr lang="en-US" sz="3600" dirty="0" err="1" smtClean="0"/>
              <a:t>TIEGCM</a:t>
            </a:r>
            <a:r>
              <a:rPr lang="en-US" sz="3600" dirty="0" smtClean="0"/>
              <a:t> in the AIM Repository:</a:t>
            </a:r>
            <a:endParaRPr lang="en-US" sz="36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609600" y="1828800"/>
            <a:ext cx="7182527" cy="2677474"/>
            <a:chOff x="228600" y="1828800"/>
            <a:chExt cx="7182527" cy="1993463"/>
          </a:xfrm>
        </p:grpSpPr>
        <p:grpSp>
          <p:nvGrpSpPr>
            <p:cNvPr id="29" name="Group 28"/>
            <p:cNvGrpSpPr/>
            <p:nvPr/>
          </p:nvGrpSpPr>
          <p:grpSpPr>
            <a:xfrm>
              <a:off x="228600" y="1828800"/>
              <a:ext cx="7182527" cy="1152104"/>
              <a:chOff x="457200" y="1752600"/>
              <a:chExt cx="7182527" cy="1152104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457200" y="2286000"/>
                <a:ext cx="7182527" cy="618704"/>
                <a:chOff x="304800" y="2438400"/>
                <a:chExt cx="7182527" cy="618704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>
                  <a:off x="304800" y="2438400"/>
                  <a:ext cx="6324600" cy="618704"/>
                  <a:chOff x="304800" y="2438400"/>
                  <a:chExt cx="6324600" cy="618704"/>
                </a:xfrm>
              </p:grpSpPr>
              <p:grpSp>
                <p:nvGrpSpPr>
                  <p:cNvPr id="14" name="Group 13"/>
                  <p:cNvGrpSpPr/>
                  <p:nvPr/>
                </p:nvGrpSpPr>
                <p:grpSpPr>
                  <a:xfrm>
                    <a:off x="1524000" y="2819400"/>
                    <a:ext cx="5105400" cy="1588"/>
                    <a:chOff x="1447800" y="3048000"/>
                    <a:chExt cx="5105400" cy="1588"/>
                  </a:xfrm>
                </p:grpSpPr>
                <p:cxnSp>
                  <p:nvCxnSpPr>
                    <p:cNvPr id="4" name="Straight Arrow Connector 3"/>
                    <p:cNvCxnSpPr/>
                    <p:nvPr/>
                  </p:nvCxnSpPr>
                  <p:spPr>
                    <a:xfrm>
                      <a:off x="2133600" y="3048000"/>
                      <a:ext cx="4419600" cy="1588"/>
                    </a:xfrm>
                    <a:prstGeom prst="straightConnector1">
                      <a:avLst/>
                    </a:prstGeom>
                    <a:ln w="25400">
                      <a:solidFill>
                        <a:srgbClr val="7030A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" name="Straight Connector 11"/>
                    <p:cNvCxnSpPr/>
                    <p:nvPr/>
                  </p:nvCxnSpPr>
                  <p:spPr>
                    <a:xfrm>
                      <a:off x="1447800" y="3048000"/>
                      <a:ext cx="762000" cy="0"/>
                    </a:xfrm>
                    <a:prstGeom prst="line">
                      <a:avLst/>
                    </a:prstGeom>
                    <a:ln w="28575">
                      <a:solidFill>
                        <a:srgbClr val="7030A0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304800" y="2438400"/>
                    <a:ext cx="1034257" cy="61870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 err="1" smtClean="0"/>
                      <a:t>tiegcm</a:t>
                    </a:r>
                    <a:endParaRPr lang="en-US" sz="2400" dirty="0" smtClean="0"/>
                  </a:p>
                  <a:p>
                    <a:r>
                      <a:rPr lang="en-US" sz="2400" dirty="0" smtClean="0"/>
                      <a:t>import</a:t>
                    </a:r>
                    <a:endParaRPr lang="en-US" sz="2400" dirty="0"/>
                  </a:p>
                </p:txBody>
              </p:sp>
            </p:grpSp>
            <p:sp>
              <p:nvSpPr>
                <p:cNvPr id="17" name="TextBox 16"/>
                <p:cNvSpPr txBox="1"/>
                <p:nvPr/>
              </p:nvSpPr>
              <p:spPr>
                <a:xfrm>
                  <a:off x="6629400" y="2590800"/>
                  <a:ext cx="85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smtClean="0"/>
                    <a:t>trunk</a:t>
                  </a:r>
                  <a:endParaRPr lang="en-US" sz="2400" dirty="0"/>
                </a:p>
              </p:txBody>
            </p:sp>
          </p:grpSp>
          <p:cxnSp>
            <p:nvCxnSpPr>
              <p:cNvPr id="21" name="Elbow Connector 20"/>
              <p:cNvCxnSpPr/>
              <p:nvPr/>
            </p:nvCxnSpPr>
            <p:spPr>
              <a:xfrm flipV="1">
                <a:off x="3657600" y="1981200"/>
                <a:ext cx="1752600" cy="685800"/>
              </a:xfrm>
              <a:prstGeom prst="bentConnector3">
                <a:avLst>
                  <a:gd name="adj1" fmla="val -593"/>
                </a:avLst>
              </a:prstGeom>
              <a:ln w="25400"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410200" y="1752600"/>
                <a:ext cx="1853200" cy="343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</a:t>
                </a:r>
                <a:r>
                  <a:rPr lang="en-US" sz="2400" dirty="0" err="1" smtClean="0"/>
                  <a:t>tiegcm_amie</a:t>
                </a:r>
                <a:endParaRPr lang="en-US" sz="24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1981200" y="2743994"/>
              <a:ext cx="1434816" cy="1070471"/>
              <a:chOff x="2209800" y="2667794"/>
              <a:chExt cx="1434816" cy="1070471"/>
            </a:xfrm>
          </p:grpSpPr>
          <p:cxnSp>
            <p:nvCxnSpPr>
              <p:cNvPr id="31" name="Straight Arrow Connector 30"/>
              <p:cNvCxnSpPr/>
              <p:nvPr/>
            </p:nvCxnSpPr>
            <p:spPr>
              <a:xfrm rot="5400000">
                <a:off x="2400300" y="3009900"/>
                <a:ext cx="685800" cy="1588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2209800" y="3276600"/>
                <a:ext cx="14348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tiegcm1</a:t>
                </a:r>
                <a:r>
                  <a:rPr lang="en-US" sz="2400" dirty="0" smtClean="0"/>
                  <a:t>-8</a:t>
                </a:r>
                <a:endParaRPr lang="en-US" sz="2400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3657600" y="2736532"/>
              <a:ext cx="1572675" cy="1085731"/>
              <a:chOff x="3657600" y="2660332"/>
              <a:chExt cx="1572675" cy="1085731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rot="5400000">
                <a:off x="4001294" y="3002438"/>
                <a:ext cx="685800" cy="1588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3657600" y="3284398"/>
                <a:ext cx="15726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tiegcm1.92</a:t>
                </a:r>
                <a:endParaRPr lang="en-US" sz="2400" dirty="0"/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5257800" y="2743200"/>
              <a:ext cx="1572675" cy="1070471"/>
              <a:chOff x="5257800" y="2667000"/>
              <a:chExt cx="1572675" cy="1070471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rot="5400000">
                <a:off x="5448300" y="3009106"/>
                <a:ext cx="685800" cy="1588"/>
              </a:xfrm>
              <a:prstGeom prst="straightConnector1">
                <a:avLst/>
              </a:prstGeom>
              <a:ln w="254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5257800" y="3275806"/>
                <a:ext cx="15726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tiegcm1.93</a:t>
                </a:r>
                <a:endParaRPr lang="en-US" sz="2000" dirty="0"/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1371600" y="3886200"/>
            <a:ext cx="777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tags: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362200" y="1905000"/>
            <a:ext cx="1404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branches: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Improved Use of </a:t>
            </a:r>
            <a:r>
              <a:rPr lang="en-US" sz="3600" dirty="0" err="1" smtClean="0"/>
              <a:t>SVN</a:t>
            </a:r>
            <a:r>
              <a:rPr lang="en-US" sz="3600" dirty="0" smtClean="0"/>
              <a:t> at </a:t>
            </a:r>
            <a:r>
              <a:rPr lang="en-US" sz="3600" dirty="0" err="1" smtClean="0"/>
              <a:t>HAO</a:t>
            </a:r>
            <a:r>
              <a:rPr lang="en-US" sz="3600" dirty="0" smtClean="0"/>
              <a:t>/AIM:</a:t>
            </a:r>
            <a:endParaRPr lang="en-US" sz="3600" dirty="0"/>
          </a:p>
        </p:txBody>
      </p:sp>
      <p:grpSp>
        <p:nvGrpSpPr>
          <p:cNvPr id="58" name="Group 57"/>
          <p:cNvGrpSpPr/>
          <p:nvPr/>
        </p:nvGrpSpPr>
        <p:grpSpPr>
          <a:xfrm>
            <a:off x="457200" y="1295400"/>
            <a:ext cx="8534400" cy="4114800"/>
            <a:chOff x="457200" y="1295400"/>
            <a:chExt cx="8534400" cy="4114800"/>
          </a:xfrm>
        </p:grpSpPr>
        <p:grpSp>
          <p:nvGrpSpPr>
            <p:cNvPr id="3" name="Group 45"/>
            <p:cNvGrpSpPr/>
            <p:nvPr/>
          </p:nvGrpSpPr>
          <p:grpSpPr>
            <a:xfrm>
              <a:off x="457200" y="1828800"/>
              <a:ext cx="6953927" cy="1924110"/>
              <a:chOff x="457200" y="1828800"/>
              <a:chExt cx="6953927" cy="1924110"/>
            </a:xfrm>
          </p:grpSpPr>
          <p:grpSp>
            <p:nvGrpSpPr>
              <p:cNvPr id="5" name="Group 28"/>
              <p:cNvGrpSpPr/>
              <p:nvPr/>
            </p:nvGrpSpPr>
            <p:grpSpPr>
              <a:xfrm>
                <a:off x="457200" y="1828800"/>
                <a:ext cx="6953927" cy="1288197"/>
                <a:chOff x="685800" y="1752600"/>
                <a:chExt cx="6953927" cy="1288197"/>
              </a:xfrm>
            </p:grpSpPr>
            <p:grpSp>
              <p:nvGrpSpPr>
                <p:cNvPr id="6" name="Group 17"/>
                <p:cNvGrpSpPr/>
                <p:nvPr/>
              </p:nvGrpSpPr>
              <p:grpSpPr>
                <a:xfrm>
                  <a:off x="685800" y="2209800"/>
                  <a:ext cx="6953927" cy="830997"/>
                  <a:chOff x="533400" y="2362200"/>
                  <a:chExt cx="6953927" cy="830997"/>
                </a:xfrm>
              </p:grpSpPr>
              <p:grpSp>
                <p:nvGrpSpPr>
                  <p:cNvPr id="7" name="Group 15"/>
                  <p:cNvGrpSpPr/>
                  <p:nvPr/>
                </p:nvGrpSpPr>
                <p:grpSpPr>
                  <a:xfrm>
                    <a:off x="533400" y="2362200"/>
                    <a:ext cx="6096000" cy="830997"/>
                    <a:chOff x="533400" y="2362200"/>
                    <a:chExt cx="6096000" cy="830997"/>
                  </a:xfrm>
                </p:grpSpPr>
                <p:grpSp>
                  <p:nvGrpSpPr>
                    <p:cNvPr id="8" name="Group 13"/>
                    <p:cNvGrpSpPr/>
                    <p:nvPr/>
                  </p:nvGrpSpPr>
                  <p:grpSpPr>
                    <a:xfrm>
                      <a:off x="1524000" y="2819400"/>
                      <a:ext cx="5105400" cy="1588"/>
                      <a:chOff x="1447800" y="3048000"/>
                      <a:chExt cx="5105400" cy="1588"/>
                    </a:xfrm>
                  </p:grpSpPr>
                  <p:cxnSp>
                    <p:nvCxnSpPr>
                      <p:cNvPr id="4" name="Straight Arrow Connector 3"/>
                      <p:cNvCxnSpPr/>
                      <p:nvPr/>
                    </p:nvCxnSpPr>
                    <p:spPr>
                      <a:xfrm>
                        <a:off x="2133600" y="3048000"/>
                        <a:ext cx="4419600" cy="1588"/>
                      </a:xfrm>
                      <a:prstGeom prst="straightConnector1">
                        <a:avLst/>
                      </a:prstGeom>
                      <a:ln w="25400">
                        <a:solidFill>
                          <a:srgbClr val="7030A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" name="Straight Connector 11"/>
                      <p:cNvCxnSpPr/>
                      <p:nvPr/>
                    </p:nvCxnSpPr>
                    <p:spPr>
                      <a:xfrm>
                        <a:off x="1447800" y="3048000"/>
                        <a:ext cx="762000" cy="0"/>
                      </a:xfrm>
                      <a:prstGeom prst="line">
                        <a:avLst/>
                      </a:prstGeom>
                      <a:ln w="28575">
                        <a:solidFill>
                          <a:srgbClr val="7030A0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15" name="TextBox 14"/>
                    <p:cNvSpPr txBox="1"/>
                    <p:nvPr/>
                  </p:nvSpPr>
                  <p:spPr>
                    <a:xfrm>
                      <a:off x="533400" y="2362200"/>
                      <a:ext cx="1034257" cy="83099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400" dirty="0" err="1" smtClean="0"/>
                        <a:t>tiegcm</a:t>
                      </a:r>
                      <a:endParaRPr lang="en-US" sz="2400" dirty="0" smtClean="0"/>
                    </a:p>
                    <a:p>
                      <a:r>
                        <a:rPr lang="en-US" sz="2400" dirty="0" smtClean="0"/>
                        <a:t>import</a:t>
                      </a:r>
                      <a:endParaRPr lang="en-US" sz="2400" dirty="0"/>
                    </a:p>
                  </p:txBody>
                </p:sp>
              </p:grpSp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6629400" y="2590800"/>
                    <a:ext cx="85792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 smtClean="0"/>
                      <a:t>trunk</a:t>
                    </a:r>
                    <a:endParaRPr lang="en-US" sz="2400" dirty="0"/>
                  </a:p>
                </p:txBody>
              </p:sp>
            </p:grpSp>
            <p:cxnSp>
              <p:nvCxnSpPr>
                <p:cNvPr id="21" name="Elbow Connector 20"/>
                <p:cNvCxnSpPr/>
                <p:nvPr/>
              </p:nvCxnSpPr>
              <p:spPr>
                <a:xfrm flipV="1">
                  <a:off x="3657600" y="1981200"/>
                  <a:ext cx="1752600" cy="685800"/>
                </a:xfrm>
                <a:prstGeom prst="bentConnector3">
                  <a:avLst>
                    <a:gd name="adj1" fmla="val -593"/>
                  </a:avLst>
                </a:prstGeom>
                <a:ln w="25400">
                  <a:solidFill>
                    <a:srgbClr val="7030A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TextBox 27"/>
                <p:cNvSpPr txBox="1"/>
                <p:nvPr/>
              </p:nvSpPr>
              <p:spPr>
                <a:xfrm>
                  <a:off x="5410200" y="1752600"/>
                  <a:ext cx="158902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 </a:t>
                  </a:r>
                  <a:r>
                    <a:rPr lang="en-US" sz="2000" dirty="0" err="1" smtClean="0"/>
                    <a:t>tiegcm_amie</a:t>
                  </a:r>
                  <a:endParaRPr lang="en-US" sz="2000" dirty="0"/>
                </a:p>
              </p:txBody>
            </p:sp>
          </p:grpSp>
          <p:grpSp>
            <p:nvGrpSpPr>
              <p:cNvPr id="9" name="Group 34"/>
              <p:cNvGrpSpPr/>
              <p:nvPr/>
            </p:nvGrpSpPr>
            <p:grpSpPr>
              <a:xfrm>
                <a:off x="1981200" y="2743994"/>
                <a:ext cx="1229952" cy="1008916"/>
                <a:chOff x="2209800" y="2667794"/>
                <a:chExt cx="1229952" cy="1008916"/>
              </a:xfrm>
            </p:grpSpPr>
            <p:cxnSp>
              <p:nvCxnSpPr>
                <p:cNvPr id="31" name="Straight Arrow Connector 30"/>
                <p:cNvCxnSpPr/>
                <p:nvPr/>
              </p:nvCxnSpPr>
              <p:spPr>
                <a:xfrm rot="5400000">
                  <a:off x="2400300" y="3009900"/>
                  <a:ext cx="685800" cy="1588"/>
                </a:xfrm>
                <a:prstGeom prst="straightConnector1">
                  <a:avLst/>
                </a:prstGeom>
                <a:ln w="2540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TextBox 33"/>
                <p:cNvSpPr txBox="1"/>
                <p:nvPr/>
              </p:nvSpPr>
              <p:spPr>
                <a:xfrm>
                  <a:off x="2209800" y="3276600"/>
                  <a:ext cx="122995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err="1" smtClean="0"/>
                    <a:t>tiegcm1</a:t>
                  </a:r>
                  <a:r>
                    <a:rPr lang="en-US" sz="2000" dirty="0" smtClean="0"/>
                    <a:t>-8</a:t>
                  </a:r>
                  <a:endParaRPr lang="en-US" sz="2000" dirty="0"/>
                </a:p>
              </p:txBody>
            </p:sp>
          </p:grpSp>
          <p:grpSp>
            <p:nvGrpSpPr>
              <p:cNvPr id="10" name="Group 43"/>
              <p:cNvGrpSpPr/>
              <p:nvPr/>
            </p:nvGrpSpPr>
            <p:grpSpPr>
              <a:xfrm>
                <a:off x="3733800" y="2743200"/>
                <a:ext cx="1345368" cy="1008916"/>
                <a:chOff x="3733800" y="2667000"/>
                <a:chExt cx="1345368" cy="1008916"/>
              </a:xfrm>
            </p:grpSpPr>
            <p:cxnSp>
              <p:nvCxnSpPr>
                <p:cNvPr id="37" name="Straight Arrow Connector 36"/>
                <p:cNvCxnSpPr/>
                <p:nvPr/>
              </p:nvCxnSpPr>
              <p:spPr>
                <a:xfrm rot="5400000">
                  <a:off x="3924300" y="3009106"/>
                  <a:ext cx="685800" cy="1588"/>
                </a:xfrm>
                <a:prstGeom prst="straightConnector1">
                  <a:avLst/>
                </a:prstGeom>
                <a:ln w="2540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TextBox 37"/>
                <p:cNvSpPr txBox="1"/>
                <p:nvPr/>
              </p:nvSpPr>
              <p:spPr>
                <a:xfrm>
                  <a:off x="3733800" y="3275806"/>
                  <a:ext cx="134536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err="1" smtClean="0"/>
                    <a:t>tiegcm1.92</a:t>
                  </a:r>
                  <a:endParaRPr lang="en-US" sz="2000" dirty="0"/>
                </a:p>
              </p:txBody>
            </p:sp>
          </p:grpSp>
          <p:grpSp>
            <p:nvGrpSpPr>
              <p:cNvPr id="11" name="Group 44"/>
              <p:cNvGrpSpPr/>
              <p:nvPr/>
            </p:nvGrpSpPr>
            <p:grpSpPr>
              <a:xfrm>
                <a:off x="5257800" y="2743200"/>
                <a:ext cx="1345368" cy="1008916"/>
                <a:chOff x="5257800" y="2667000"/>
                <a:chExt cx="1345368" cy="1008916"/>
              </a:xfrm>
            </p:grpSpPr>
            <p:cxnSp>
              <p:nvCxnSpPr>
                <p:cNvPr id="40" name="Straight Arrow Connector 39"/>
                <p:cNvCxnSpPr/>
                <p:nvPr/>
              </p:nvCxnSpPr>
              <p:spPr>
                <a:xfrm rot="5400000">
                  <a:off x="5448300" y="3009106"/>
                  <a:ext cx="685800" cy="1588"/>
                </a:xfrm>
                <a:prstGeom prst="straightConnector1">
                  <a:avLst/>
                </a:prstGeom>
                <a:ln w="25400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" name="TextBox 40"/>
                <p:cNvSpPr txBox="1"/>
                <p:nvPr/>
              </p:nvSpPr>
              <p:spPr>
                <a:xfrm>
                  <a:off x="5257800" y="3275806"/>
                  <a:ext cx="134536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err="1" smtClean="0"/>
                    <a:t>tiegcm1.93</a:t>
                  </a:r>
                  <a:endParaRPr lang="en-US" sz="2000" dirty="0"/>
                </a:p>
              </p:txBody>
            </p:sp>
          </p:grpSp>
        </p:grpSp>
        <p:sp>
          <p:nvSpPr>
            <p:cNvPr id="47" name="Smiley Face 46"/>
            <p:cNvSpPr/>
            <p:nvPr/>
          </p:nvSpPr>
          <p:spPr>
            <a:xfrm>
              <a:off x="7924800" y="2743200"/>
              <a:ext cx="1066800" cy="914400"/>
            </a:xfrm>
            <a:prstGeom prst="smileyFace">
              <a:avLst>
                <a:gd name="adj" fmla="val 4653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Liying</a:t>
              </a:r>
              <a:endParaRPr lang="en-US" dirty="0"/>
            </a:p>
          </p:txBody>
        </p:sp>
        <p:sp>
          <p:nvSpPr>
            <p:cNvPr id="48" name="Smiley Face 47"/>
            <p:cNvSpPr/>
            <p:nvPr/>
          </p:nvSpPr>
          <p:spPr>
            <a:xfrm>
              <a:off x="7010400" y="4419600"/>
              <a:ext cx="1371600" cy="914400"/>
            </a:xfrm>
            <a:prstGeom prst="smileyFace">
              <a:avLst>
                <a:gd name="adj" fmla="val 4653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Wenbin</a:t>
              </a:r>
              <a:endParaRPr lang="en-US" dirty="0"/>
            </a:p>
          </p:txBody>
        </p:sp>
        <p:sp>
          <p:nvSpPr>
            <p:cNvPr id="49" name="Smiley Face 48"/>
            <p:cNvSpPr/>
            <p:nvPr/>
          </p:nvSpPr>
          <p:spPr>
            <a:xfrm>
              <a:off x="7467600" y="1295400"/>
              <a:ext cx="1143000" cy="914400"/>
            </a:xfrm>
            <a:prstGeom prst="smileyFace">
              <a:avLst>
                <a:gd name="adj" fmla="val 4653"/>
              </a:avLst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Gang</a:t>
              </a:r>
              <a:endParaRPr lang="en-US" dirty="0"/>
            </a:p>
          </p:txBody>
        </p:sp>
        <p:cxnSp>
          <p:nvCxnSpPr>
            <p:cNvPr id="29" name="Straight Arrow Connector 28"/>
            <p:cNvCxnSpPr>
              <a:stCxn id="48" idx="0"/>
              <a:endCxn id="17" idx="3"/>
            </p:cNvCxnSpPr>
            <p:nvPr/>
          </p:nvCxnSpPr>
          <p:spPr>
            <a:xfrm rot="16200000" flipV="1">
              <a:off x="6716581" y="3439980"/>
              <a:ext cx="1674167" cy="285073"/>
            </a:xfrm>
            <a:prstGeom prst="straightConnector1">
              <a:avLst/>
            </a:prstGeom>
            <a:ln w="15875">
              <a:solidFill>
                <a:schemeClr val="bg2">
                  <a:lumMod val="1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47" idx="2"/>
              <a:endCxn id="17" idx="3"/>
            </p:cNvCxnSpPr>
            <p:nvPr/>
          </p:nvCxnSpPr>
          <p:spPr>
            <a:xfrm rot="10800000">
              <a:off x="7411128" y="2745434"/>
              <a:ext cx="513673" cy="454967"/>
            </a:xfrm>
            <a:prstGeom prst="straightConnector1">
              <a:avLst/>
            </a:prstGeom>
            <a:ln w="15875">
              <a:solidFill>
                <a:schemeClr val="bg2">
                  <a:lumMod val="1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9" idx="2"/>
              <a:endCxn id="28" idx="3"/>
            </p:cNvCxnSpPr>
            <p:nvPr/>
          </p:nvCxnSpPr>
          <p:spPr>
            <a:xfrm rot="10800000" flipV="1">
              <a:off x="6770626" y="1752599"/>
              <a:ext cx="696975" cy="276255"/>
            </a:xfrm>
            <a:prstGeom prst="straightConnector1">
              <a:avLst/>
            </a:prstGeom>
            <a:ln w="15875">
              <a:solidFill>
                <a:schemeClr val="bg2">
                  <a:lumMod val="1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Group 55"/>
            <p:cNvGrpSpPr/>
            <p:nvPr/>
          </p:nvGrpSpPr>
          <p:grpSpPr>
            <a:xfrm>
              <a:off x="5334000" y="3752116"/>
              <a:ext cx="1066800" cy="1658084"/>
              <a:chOff x="5334000" y="3739655"/>
              <a:chExt cx="1066800" cy="1658084"/>
            </a:xfrm>
          </p:grpSpPr>
          <p:sp>
            <p:nvSpPr>
              <p:cNvPr id="26" name="Smiley Face 25"/>
              <p:cNvSpPr/>
              <p:nvPr/>
            </p:nvSpPr>
            <p:spPr>
              <a:xfrm>
                <a:off x="5334000" y="4483339"/>
                <a:ext cx="1066800" cy="914400"/>
              </a:xfrm>
              <a:prstGeom prst="smileyFace">
                <a:avLst>
                  <a:gd name="adj" fmla="val 4653"/>
                </a:avLst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 smtClean="0"/>
                  <a:t>CCMC</a:t>
                </a:r>
                <a:endParaRPr lang="en-US" dirty="0"/>
              </a:p>
            </p:txBody>
          </p:sp>
          <p:cxnSp>
            <p:nvCxnSpPr>
              <p:cNvPr id="53" name="Straight Arrow Connector 52"/>
              <p:cNvCxnSpPr>
                <a:stCxn id="26" idx="0"/>
                <a:endCxn id="41" idx="2"/>
              </p:cNvCxnSpPr>
              <p:nvPr/>
            </p:nvCxnSpPr>
            <p:spPr>
              <a:xfrm rot="5400000" flipH="1" flipV="1">
                <a:off x="5527100" y="4079955"/>
                <a:ext cx="743684" cy="63084"/>
              </a:xfrm>
              <a:prstGeom prst="straightConnector1">
                <a:avLst/>
              </a:prstGeom>
              <a:ln w="15875">
                <a:solidFill>
                  <a:schemeClr val="bg2">
                    <a:lumMod val="1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/>
          <p:cNvSpPr txBox="1"/>
          <p:nvPr/>
        </p:nvSpPr>
        <p:spPr>
          <a:xfrm>
            <a:off x="838200" y="5562600"/>
            <a:ext cx="78341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400" dirty="0" smtClean="0"/>
              <a:t>Development takes place on the trunk and branches.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The trunk (HEAD revision) should always be stable.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Tags are a validated release record, used by the Community.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1066800" y="3352800"/>
            <a:ext cx="681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tags: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2057400" y="1905000"/>
            <a:ext cx="1203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branches: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Some basic </a:t>
            </a:r>
            <a:r>
              <a:rPr lang="en-US" sz="3600" dirty="0" err="1" smtClean="0"/>
              <a:t>SVN</a:t>
            </a:r>
            <a:r>
              <a:rPr lang="en-US" sz="3600" dirty="0" smtClean="0"/>
              <a:t> commands: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View revision log of the repository, most recent first:</a:t>
            </a: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log –v $</a:t>
            </a:r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/</a:t>
            </a:r>
            <a:r>
              <a:rPr lang="en-US" i="1" dirty="0" err="1" smtClean="0">
                <a:solidFill>
                  <a:schemeClr val="accent2"/>
                </a:solidFill>
              </a:rPr>
              <a:t>tiegcm</a:t>
            </a:r>
            <a:r>
              <a:rPr lang="en-US" i="1" dirty="0" smtClean="0">
                <a:solidFill>
                  <a:schemeClr val="accent2"/>
                </a:solidFill>
              </a:rPr>
              <a:t> | less</a:t>
            </a:r>
          </a:p>
          <a:p>
            <a:r>
              <a:rPr lang="en-US" dirty="0" smtClean="0"/>
              <a:t>Check out a revision (e.g. the trunk), from the repository:</a:t>
            </a: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checkout $</a:t>
            </a:r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/</a:t>
            </a:r>
            <a:r>
              <a:rPr lang="en-US" i="1" dirty="0" err="1" smtClean="0">
                <a:solidFill>
                  <a:schemeClr val="accent2"/>
                </a:solidFill>
              </a:rPr>
              <a:t>tiegcm</a:t>
            </a:r>
            <a:r>
              <a:rPr lang="en-US" i="1" dirty="0" smtClean="0">
                <a:solidFill>
                  <a:schemeClr val="accent2"/>
                </a:solidFill>
              </a:rPr>
              <a:t>/trunk  </a:t>
            </a:r>
            <a:r>
              <a:rPr lang="en-US" i="1" dirty="0" err="1" smtClean="0">
                <a:solidFill>
                  <a:schemeClr val="accent2"/>
                </a:solidFill>
              </a:rPr>
              <a:t>tiegcm_trunk</a:t>
            </a:r>
            <a:endParaRPr lang="en-US" i="1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/>
              <a:t>Or, a specific revision: </a:t>
            </a:r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co –</a:t>
            </a:r>
            <a:r>
              <a:rPr lang="en-US" i="1" dirty="0" err="1" smtClean="0">
                <a:solidFill>
                  <a:schemeClr val="accent2"/>
                </a:solidFill>
              </a:rPr>
              <a:t>r469</a:t>
            </a:r>
            <a:r>
              <a:rPr lang="en-US" i="1" dirty="0" smtClean="0">
                <a:solidFill>
                  <a:schemeClr val="accent2"/>
                </a:solidFill>
              </a:rPr>
              <a:t> $</a:t>
            </a:r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/</a:t>
            </a:r>
            <a:r>
              <a:rPr lang="en-US" i="1" dirty="0" err="1" smtClean="0">
                <a:solidFill>
                  <a:schemeClr val="accent2"/>
                </a:solidFill>
              </a:rPr>
              <a:t>tiegcm</a:t>
            </a:r>
            <a:r>
              <a:rPr lang="en-US" i="1" dirty="0" smtClean="0">
                <a:solidFill>
                  <a:schemeClr val="accent2"/>
                </a:solidFill>
              </a:rPr>
              <a:t>/trunk</a:t>
            </a:r>
          </a:p>
          <a:p>
            <a:r>
              <a:rPr lang="en-US" dirty="0" smtClean="0"/>
              <a:t>Information about the </a:t>
            </a:r>
            <a:r>
              <a:rPr lang="en-US" dirty="0" err="1" smtClean="0"/>
              <a:t>svn</a:t>
            </a:r>
            <a:r>
              <a:rPr lang="en-US" dirty="0" smtClean="0"/>
              <a:t> working copy </a:t>
            </a:r>
            <a:r>
              <a:rPr lang="en-US" sz="2600" dirty="0" smtClean="0"/>
              <a:t>(</a:t>
            </a:r>
            <a:r>
              <a:rPr lang="en-US" sz="2600" dirty="0" err="1" smtClean="0"/>
              <a:t>cd</a:t>
            </a:r>
            <a:r>
              <a:rPr lang="en-US" sz="2600" dirty="0" smtClean="0"/>
              <a:t> to </a:t>
            </a:r>
            <a:r>
              <a:rPr lang="en-US" sz="2600" dirty="0" err="1" smtClean="0"/>
              <a:t>tiegcm_trunk</a:t>
            </a:r>
            <a:r>
              <a:rPr lang="en-US" sz="2600" dirty="0" smtClean="0"/>
              <a:t>):</a:t>
            </a:r>
            <a:endParaRPr lang="en-US" dirty="0" smtClean="0"/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info</a:t>
            </a:r>
          </a:p>
          <a:p>
            <a:r>
              <a:rPr lang="en-US" dirty="0" smtClean="0"/>
              <a:t>Commit log of current </a:t>
            </a:r>
            <a:r>
              <a:rPr lang="en-US" dirty="0" err="1" smtClean="0"/>
              <a:t>svn</a:t>
            </a:r>
            <a:r>
              <a:rPr lang="en-US" dirty="0" smtClean="0"/>
              <a:t> working copy, most recent first:</a:t>
            </a: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log –v | less</a:t>
            </a:r>
            <a:endParaRPr lang="en-US" dirty="0" smtClean="0"/>
          </a:p>
          <a:p>
            <a:r>
              <a:rPr lang="en-US" dirty="0" smtClean="0"/>
              <a:t>Edit a source file, e.g., change </a:t>
            </a:r>
            <a:r>
              <a:rPr lang="en-US" dirty="0" err="1" smtClean="0"/>
              <a:t>crit</a:t>
            </a:r>
            <a:r>
              <a:rPr lang="en-US" dirty="0" smtClean="0"/>
              <a:t>(2) in </a:t>
            </a:r>
            <a:r>
              <a:rPr lang="en-US" dirty="0" err="1" smtClean="0"/>
              <a:t>cons.F</a:t>
            </a:r>
            <a:endParaRPr lang="en-US" dirty="0" smtClean="0"/>
          </a:p>
          <a:p>
            <a:r>
              <a:rPr lang="en-US" dirty="0" smtClean="0"/>
              <a:t>Check </a:t>
            </a:r>
            <a:r>
              <a:rPr lang="en-US" dirty="0" err="1" smtClean="0"/>
              <a:t>svn</a:t>
            </a:r>
            <a:r>
              <a:rPr lang="en-US" dirty="0" smtClean="0"/>
              <a:t> status, and show simple </a:t>
            </a:r>
            <a:r>
              <a:rPr lang="en-US" dirty="0" err="1" smtClean="0"/>
              <a:t>diffs</a:t>
            </a:r>
            <a:r>
              <a:rPr lang="en-US" dirty="0" smtClean="0"/>
              <a:t> of local changes:</a:t>
            </a:r>
            <a:endParaRPr lang="en-US" i="1" dirty="0" smtClean="0">
              <a:solidFill>
                <a:schemeClr val="accent2"/>
              </a:solidFill>
            </a:endParaRP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status</a:t>
            </a: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 diff</a:t>
            </a:r>
          </a:p>
          <a:p>
            <a:r>
              <a:rPr lang="en-US" dirty="0" smtClean="0"/>
              <a:t>To “go back”, type </a:t>
            </a:r>
            <a:r>
              <a:rPr lang="en-US" sz="2800" i="1" dirty="0" err="1" smtClean="0">
                <a:solidFill>
                  <a:schemeClr val="accent2"/>
                </a:solidFill>
              </a:rPr>
              <a:t>svn</a:t>
            </a:r>
            <a:r>
              <a:rPr lang="en-US" sz="2800" i="1" dirty="0" smtClean="0">
                <a:solidFill>
                  <a:schemeClr val="accent2"/>
                </a:solidFill>
              </a:rPr>
              <a:t> revert</a:t>
            </a:r>
            <a:r>
              <a:rPr lang="en-US" dirty="0" smtClean="0"/>
              <a:t>, followed by </a:t>
            </a:r>
            <a:r>
              <a:rPr lang="en-US" sz="2800" i="1" dirty="0" err="1" smtClean="0">
                <a:solidFill>
                  <a:schemeClr val="accent2"/>
                </a:solidFill>
              </a:rPr>
              <a:t>svn</a:t>
            </a:r>
            <a:r>
              <a:rPr lang="en-US" sz="2800" i="1" dirty="0" smtClean="0">
                <a:solidFill>
                  <a:schemeClr val="accent2"/>
                </a:solidFill>
              </a:rPr>
              <a:t> status</a:t>
            </a:r>
            <a:endParaRPr lang="en-US" i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</a:t>
            </a:r>
            <a:r>
              <a:rPr lang="en-US" dirty="0" err="1" smtClean="0"/>
              <a:t>SVN</a:t>
            </a:r>
            <a:r>
              <a:rPr lang="en-US" dirty="0" smtClean="0"/>
              <a:t> commands,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week later, you receive email of a commit to the trunk (or you find out via </a:t>
            </a:r>
            <a:r>
              <a:rPr lang="en-US" sz="2800" i="1" dirty="0" err="1" smtClean="0">
                <a:solidFill>
                  <a:schemeClr val="accent2"/>
                </a:solidFill>
              </a:rPr>
              <a:t>svn</a:t>
            </a:r>
            <a:r>
              <a:rPr lang="en-US" sz="2800" i="1" dirty="0" smtClean="0">
                <a:solidFill>
                  <a:schemeClr val="accent2"/>
                </a:solidFill>
              </a:rPr>
              <a:t> stat -u</a:t>
            </a:r>
            <a:r>
              <a:rPr lang="en-US" dirty="0" smtClean="0"/>
              <a:t>).  You can update at any time:</a:t>
            </a: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status –show-updates </a:t>
            </a:r>
            <a:r>
              <a:rPr lang="en-US" dirty="0" smtClean="0"/>
              <a:t>(same as </a:t>
            </a:r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stat –u</a:t>
            </a:r>
            <a:r>
              <a:rPr lang="en-US" dirty="0" smtClean="0"/>
              <a:t>)</a:t>
            </a: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diff –</a:t>
            </a:r>
            <a:r>
              <a:rPr lang="en-US" i="1" dirty="0" err="1" smtClean="0">
                <a:solidFill>
                  <a:schemeClr val="accent2"/>
                </a:solidFill>
              </a:rPr>
              <a:t>rHEAD</a:t>
            </a:r>
            <a:endParaRPr lang="en-US" i="1" dirty="0" smtClean="0">
              <a:solidFill>
                <a:schemeClr val="accent2"/>
              </a:solidFill>
            </a:endParaRPr>
          </a:p>
          <a:p>
            <a:pPr lvl="1"/>
            <a:r>
              <a:rPr lang="en-US" i="1" dirty="0" err="1" smtClean="0">
                <a:solidFill>
                  <a:schemeClr val="accent2"/>
                </a:solidFill>
              </a:rPr>
              <a:t>svn</a:t>
            </a:r>
            <a:r>
              <a:rPr lang="en-US" i="1" dirty="0" smtClean="0">
                <a:solidFill>
                  <a:schemeClr val="accent2"/>
                </a:solidFill>
              </a:rPr>
              <a:t> update</a:t>
            </a:r>
          </a:p>
          <a:p>
            <a:r>
              <a:rPr lang="en-US" dirty="0" smtClean="0"/>
              <a:t>If the commit overlaps your local changes, </a:t>
            </a:r>
            <a:r>
              <a:rPr lang="en-US" dirty="0" err="1" smtClean="0"/>
              <a:t>SVN</a:t>
            </a:r>
            <a:r>
              <a:rPr lang="en-US" dirty="0" smtClean="0"/>
              <a:t> will signal a conflict. You must resolve all conflicts before the update will succeed.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Why </a:t>
            </a:r>
            <a:r>
              <a:rPr lang="en-US" sz="4000" dirty="0" err="1" smtClean="0"/>
              <a:t>SVN</a:t>
            </a:r>
            <a:r>
              <a:rPr lang="en-US" sz="4000" dirty="0" smtClean="0"/>
              <a:t> for </a:t>
            </a:r>
            <a:r>
              <a:rPr lang="en-US" sz="4000" dirty="0" err="1" smtClean="0"/>
              <a:t>TIEGCM</a:t>
            </a:r>
            <a:r>
              <a:rPr lang="en-US" sz="4000" dirty="0" smtClean="0"/>
              <a:t> Developers?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8382000" cy="27431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Allows developers to stay on common, dynamic code-lines  (trunk or branch).</a:t>
            </a:r>
          </a:p>
          <a:p>
            <a:r>
              <a:rPr lang="en-US" sz="2800" dirty="0" smtClean="0"/>
              <a:t>Avoids uncontrolled code divergence, and consequent pain and confusion.</a:t>
            </a:r>
          </a:p>
          <a:p>
            <a:r>
              <a:rPr lang="en-US" sz="2800" dirty="0" smtClean="0"/>
              <a:t>Allows developers to track incremental changes, facilitating coordination of individual efforts.</a:t>
            </a:r>
          </a:p>
          <a:p>
            <a:r>
              <a:rPr lang="en-US" sz="2800" dirty="0" smtClean="0"/>
              <a:t>Allows time-travel along development lines.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581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SVN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does NOT do: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572000"/>
            <a:ext cx="83820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SVN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does not know any physics of the upper atmosphere.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SVN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not a substitute for communication. We must continue to make (hopefully intelligent) decisions as a coherent group.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(e.g., weekly meetings, email </a:t>
            </a:r>
            <a:r>
              <a:rPr lang="en-US" sz="2400" noProof="0" dirty="0" smtClean="0"/>
              <a:t>n</a:t>
            </a:r>
            <a:r>
              <a:rPr lang="en-US" sz="2400" baseline="0" dirty="0" err="1" smtClean="0"/>
              <a:t>otification</a:t>
            </a:r>
            <a:r>
              <a:rPr lang="en-US" sz="2400" dirty="0" smtClean="0"/>
              <a:t> of commits, analysis of common code lines, when to merge, when to release, etc)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1901</TotalTime>
  <Words>1156</Words>
  <Application>Microsoft Office PowerPoint</Application>
  <PresentationFormat>On-screen Show (4:3)</PresentationFormat>
  <Paragraphs>228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Version Control at HAO/AIM</vt:lpstr>
      <vt:lpstr>HAO/AIM History with Source Code Version Control Systems:</vt:lpstr>
      <vt:lpstr>HAO/AIM History with Source Code Version Control Systems:</vt:lpstr>
      <vt:lpstr>HAO/AIM history with Source Code Version Control Systems:</vt:lpstr>
      <vt:lpstr>Schematic Structure of TIEGCM in the AIM Repository:</vt:lpstr>
      <vt:lpstr>Improved Use of SVN at HAO/AIM:</vt:lpstr>
      <vt:lpstr>Some basic SVN commands:</vt:lpstr>
      <vt:lpstr>Basic SVN commands, cont.</vt:lpstr>
      <vt:lpstr>Why SVN for TIEGCM Developers?</vt:lpstr>
      <vt:lpstr>Three levels of change management:</vt:lpstr>
      <vt:lpstr>HAO/AIM Repository Directory Structure svn  ls  –v  $SVN</vt:lpstr>
      <vt:lpstr>TIEGCM in the HAO/AIM Repository svn  ls  –v  $SVN/tiegcm</vt:lpstr>
      <vt:lpstr>TIEGCM in the HAO/AIM Repository svn  ls  –v  $SVN/tiegcm/[trunk,tags,branches]</vt:lpstr>
      <vt:lpstr>Procedure to set up and execute a default run of the tiegcm trunk code:</vt:lpstr>
      <vt:lpstr>Slide 15</vt:lpstr>
      <vt:lpstr>Some useful SVN commands</vt:lpstr>
      <vt:lpstr>Some Related Links:</vt:lpstr>
      <vt:lpstr>Csh Environment Vars at HAO:</vt:lpstr>
      <vt:lpstr>Possible Future Expansion of the AIM Repository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TIEGCM project in the HAO/AIM  SVN repository</dc:title>
  <dc:creator> </dc:creator>
  <cp:lastModifiedBy> </cp:lastModifiedBy>
  <cp:revision>223</cp:revision>
  <dcterms:created xsi:type="dcterms:W3CDTF">2010-10-22T16:58:43Z</dcterms:created>
  <dcterms:modified xsi:type="dcterms:W3CDTF">2010-12-03T18:28:05Z</dcterms:modified>
</cp:coreProperties>
</file>