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320" r:id="rId5"/>
    <p:sldId id="322" r:id="rId6"/>
    <p:sldId id="345" r:id="rId7"/>
    <p:sldId id="346" r:id="rId8"/>
    <p:sldId id="347" r:id="rId9"/>
    <p:sldId id="348" r:id="rId10"/>
    <p:sldId id="325" r:id="rId11"/>
    <p:sldId id="352" r:id="rId12"/>
    <p:sldId id="357" r:id="rId13"/>
    <p:sldId id="343" r:id="rId14"/>
    <p:sldId id="331" r:id="rId15"/>
    <p:sldId id="326" r:id="rId16"/>
    <p:sldId id="358" r:id="rId17"/>
    <p:sldId id="330" r:id="rId18"/>
    <p:sldId id="349" r:id="rId19"/>
    <p:sldId id="333" r:id="rId20"/>
    <p:sldId id="350" r:id="rId21"/>
    <p:sldId id="334" r:id="rId22"/>
    <p:sldId id="335" r:id="rId23"/>
    <p:sldId id="336" r:id="rId24"/>
    <p:sldId id="338" r:id="rId25"/>
    <p:sldId id="351" r:id="rId26"/>
    <p:sldId id="341" r:id="rId27"/>
    <p:sldId id="353" r:id="rId28"/>
    <p:sldId id="355" r:id="rId29"/>
    <p:sldId id="354" r:id="rId30"/>
    <p:sldId id="308" r:id="rId31"/>
    <p:sldId id="359" r:id="rId32"/>
    <p:sldId id="342" r:id="rId33"/>
  </p:sldIdLst>
  <p:sldSz cx="9144000" cy="6858000" type="screen4x3"/>
  <p:notesSz cx="7086600" cy="9359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4B92"/>
    <a:srgbClr val="C6D4E4"/>
    <a:srgbClr val="ADC2DB"/>
    <a:srgbClr val="660066"/>
    <a:srgbClr val="E9EFF5"/>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6" autoAdjust="0"/>
    <p:restoredTop sz="87608" autoAdjust="0"/>
  </p:normalViewPr>
  <p:slideViewPr>
    <p:cSldViewPr>
      <p:cViewPr varScale="1">
        <p:scale>
          <a:sx n="62" d="100"/>
          <a:sy n="62" d="100"/>
        </p:scale>
        <p:origin x="-1362" y="-90"/>
      </p:cViewPr>
      <p:guideLst>
        <p:guide orient="horz" pos="3838"/>
        <p:guide pos="34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8" d="100"/>
        <a:sy n="88" d="100"/>
      </p:scale>
      <p:origin x="0" y="2340"/>
    </p:cViewPr>
  </p:sorterViewPr>
  <p:notesViewPr>
    <p:cSldViewPr>
      <p:cViewPr varScale="1">
        <p:scale>
          <a:sx n="56" d="100"/>
          <a:sy n="56" d="100"/>
        </p:scale>
        <p:origin x="-1714" y="-86"/>
      </p:cViewPr>
      <p:guideLst>
        <p:guide orient="horz" pos="2948"/>
        <p:guide pos="223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7995"/>
          </a:xfrm>
          <a:prstGeom prst="rect">
            <a:avLst/>
          </a:prstGeom>
        </p:spPr>
        <p:txBody>
          <a:bodyPr vert="horz" lIns="93966" tIns="46983" rIns="93966" bIns="46983" rtlCol="0"/>
          <a:lstStyle>
            <a:lvl1pPr algn="l">
              <a:defRPr sz="1200"/>
            </a:lvl1pPr>
          </a:lstStyle>
          <a:p>
            <a:endParaRPr lang="en-CA"/>
          </a:p>
        </p:txBody>
      </p:sp>
      <p:sp>
        <p:nvSpPr>
          <p:cNvPr id="3" name="Date Placeholder 2"/>
          <p:cNvSpPr>
            <a:spLocks noGrp="1"/>
          </p:cNvSpPr>
          <p:nvPr>
            <p:ph type="dt" idx="1"/>
          </p:nvPr>
        </p:nvSpPr>
        <p:spPr>
          <a:xfrm>
            <a:off x="4014100" y="0"/>
            <a:ext cx="3070860" cy="467995"/>
          </a:xfrm>
          <a:prstGeom prst="rect">
            <a:avLst/>
          </a:prstGeom>
        </p:spPr>
        <p:txBody>
          <a:bodyPr vert="horz" lIns="93966" tIns="46983" rIns="93966" bIns="46983" rtlCol="0"/>
          <a:lstStyle>
            <a:lvl1pPr algn="r">
              <a:defRPr sz="1200"/>
            </a:lvl1pPr>
          </a:lstStyle>
          <a:p>
            <a:fld id="{65C58875-E93A-41D8-95F9-BF6DB4C6F479}" type="datetimeFigureOut">
              <a:rPr lang="en-CA" smtClean="0"/>
              <a:pPr/>
              <a:t>13/08/2013</a:t>
            </a:fld>
            <a:endParaRPr lang="en-CA"/>
          </a:p>
        </p:txBody>
      </p:sp>
      <p:sp>
        <p:nvSpPr>
          <p:cNvPr id="4" name="Slide Image Placeholder 3"/>
          <p:cNvSpPr>
            <a:spLocks noGrp="1" noRot="1" noChangeAspect="1"/>
          </p:cNvSpPr>
          <p:nvPr>
            <p:ph type="sldImg" idx="2"/>
          </p:nvPr>
        </p:nvSpPr>
        <p:spPr>
          <a:xfrm>
            <a:off x="1203325" y="701675"/>
            <a:ext cx="4679950" cy="3509963"/>
          </a:xfrm>
          <a:prstGeom prst="rect">
            <a:avLst/>
          </a:prstGeom>
          <a:noFill/>
          <a:ln w="12700">
            <a:solidFill>
              <a:prstClr val="black"/>
            </a:solidFill>
          </a:ln>
        </p:spPr>
        <p:txBody>
          <a:bodyPr vert="horz" lIns="93966" tIns="46983" rIns="93966" bIns="46983" rtlCol="0" anchor="ctr"/>
          <a:lstStyle/>
          <a:p>
            <a:endParaRPr lang="en-CA"/>
          </a:p>
        </p:txBody>
      </p:sp>
      <p:sp>
        <p:nvSpPr>
          <p:cNvPr id="5" name="Notes Placeholder 4"/>
          <p:cNvSpPr>
            <a:spLocks noGrp="1"/>
          </p:cNvSpPr>
          <p:nvPr>
            <p:ph type="body" sz="quarter" idx="3"/>
          </p:nvPr>
        </p:nvSpPr>
        <p:spPr>
          <a:xfrm>
            <a:off x="708660" y="4445954"/>
            <a:ext cx="5669280" cy="4211955"/>
          </a:xfrm>
          <a:prstGeom prst="rect">
            <a:avLst/>
          </a:prstGeom>
        </p:spPr>
        <p:txBody>
          <a:bodyPr vert="horz" lIns="93966" tIns="46983" rIns="93966" bIns="4698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90282"/>
            <a:ext cx="3070860" cy="467995"/>
          </a:xfrm>
          <a:prstGeom prst="rect">
            <a:avLst/>
          </a:prstGeom>
        </p:spPr>
        <p:txBody>
          <a:bodyPr vert="horz" lIns="93966" tIns="46983" rIns="93966" bIns="46983" rtlCol="0" anchor="b"/>
          <a:lstStyle>
            <a:lvl1pPr algn="l">
              <a:defRPr sz="1200"/>
            </a:lvl1pPr>
          </a:lstStyle>
          <a:p>
            <a:endParaRPr lang="en-CA"/>
          </a:p>
        </p:txBody>
      </p:sp>
      <p:sp>
        <p:nvSpPr>
          <p:cNvPr id="7" name="Slide Number Placeholder 6"/>
          <p:cNvSpPr>
            <a:spLocks noGrp="1"/>
          </p:cNvSpPr>
          <p:nvPr>
            <p:ph type="sldNum" sz="quarter" idx="5"/>
          </p:nvPr>
        </p:nvSpPr>
        <p:spPr>
          <a:xfrm>
            <a:off x="4014100" y="8890282"/>
            <a:ext cx="3070860" cy="467995"/>
          </a:xfrm>
          <a:prstGeom prst="rect">
            <a:avLst/>
          </a:prstGeom>
        </p:spPr>
        <p:txBody>
          <a:bodyPr vert="horz" lIns="93966" tIns="46983" rIns="93966" bIns="46983" rtlCol="0" anchor="b"/>
          <a:lstStyle>
            <a:lvl1pPr algn="r">
              <a:defRPr sz="1200"/>
            </a:lvl1pPr>
          </a:lstStyle>
          <a:p>
            <a:fld id="{EABADF3B-7EFC-4A41-8083-E8BCAC0B1F4E}" type="slidenum">
              <a:rPr lang="en-CA" smtClean="0"/>
              <a:pPr/>
              <a:t>‹#›</a:t>
            </a:fld>
            <a:endParaRPr lang="en-CA"/>
          </a:p>
        </p:txBody>
      </p:sp>
    </p:spTree>
    <p:extLst>
      <p:ext uri="{BB962C8B-B14F-4D97-AF65-F5344CB8AC3E}">
        <p14:creationId xmlns:p14="http://schemas.microsoft.com/office/powerpoint/2010/main" val="3265874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ABADF3B-7EFC-4A41-8083-E8BCAC0B1F4E}" type="slidenum">
              <a:rPr lang="en-CA" smtClean="0"/>
              <a:pPr/>
              <a:t>2</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ABADF3B-7EFC-4A41-8083-E8BCAC0B1F4E}" type="slidenum">
              <a:rPr lang="en-CA" smtClean="0"/>
              <a:pPr/>
              <a:t>11</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ABADF3B-7EFC-4A41-8083-E8BCAC0B1F4E}" type="slidenum">
              <a:rPr lang="en-CA" smtClean="0"/>
              <a:pPr/>
              <a:t>12</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ABADF3B-7EFC-4A41-8083-E8BCAC0B1F4E}" type="slidenum">
              <a:rPr lang="en-CA" smtClean="0"/>
              <a:pPr/>
              <a:t>13</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ABADF3B-7EFC-4A41-8083-E8BCAC0B1F4E}" type="slidenum">
              <a:rPr lang="en-CA" smtClean="0"/>
              <a:pPr/>
              <a:t>14</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ABADF3B-7EFC-4A41-8083-E8BCAC0B1F4E}" type="slidenum">
              <a:rPr lang="en-CA" smtClean="0"/>
              <a:pPr/>
              <a:t>15</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ABADF3B-7EFC-4A41-8083-E8BCAC0B1F4E}" type="slidenum">
              <a:rPr lang="en-CA" smtClean="0"/>
              <a:pPr/>
              <a:t>16</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ABADF3B-7EFC-4A41-8083-E8BCAC0B1F4E}" type="slidenum">
              <a:rPr lang="en-CA" smtClean="0"/>
              <a:pPr/>
              <a:t>17</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ABADF3B-7EFC-4A41-8083-E8BCAC0B1F4E}" type="slidenum">
              <a:rPr lang="en-CA" smtClean="0"/>
              <a:pPr/>
              <a:t>18</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ABADF3B-7EFC-4A41-8083-E8BCAC0B1F4E}" type="slidenum">
              <a:rPr lang="en-CA" smtClean="0"/>
              <a:pPr/>
              <a:t>19</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ABADF3B-7EFC-4A41-8083-E8BCAC0B1F4E}" type="slidenum">
              <a:rPr lang="en-CA" smtClean="0"/>
              <a:pPr/>
              <a:t>20</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ABADF3B-7EFC-4A41-8083-E8BCAC0B1F4E}" type="slidenum">
              <a:rPr lang="en-CA" smtClean="0"/>
              <a:pPr/>
              <a:t>3</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ABADF3B-7EFC-4A41-8083-E8BCAC0B1F4E}" type="slidenum">
              <a:rPr lang="en-CA" smtClean="0"/>
              <a:pPr/>
              <a:t>21</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ABADF3B-7EFC-4A41-8083-E8BCAC0B1F4E}" type="slidenum">
              <a:rPr lang="en-CA" smtClean="0"/>
              <a:pPr/>
              <a:t>22</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ABADF3B-7EFC-4A41-8083-E8BCAC0B1F4E}" type="slidenum">
              <a:rPr lang="en-CA" smtClean="0"/>
              <a:pPr/>
              <a:t>23</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ABADF3B-7EFC-4A41-8083-E8BCAC0B1F4E}" type="slidenum">
              <a:rPr lang="en-CA" smtClean="0"/>
              <a:pPr/>
              <a:t>24</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ABADF3B-7EFC-4A41-8083-E8BCAC0B1F4E}" type="slidenum">
              <a:rPr lang="en-CA" smtClean="0"/>
              <a:pPr/>
              <a:t>25</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ABADF3B-7EFC-4A41-8083-E8BCAC0B1F4E}" type="slidenum">
              <a:rPr lang="en-CA" smtClean="0"/>
              <a:pPr/>
              <a:t>26</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ABADF3B-7EFC-4A41-8083-E8BCAC0B1F4E}" type="slidenum">
              <a:rPr lang="en-CA" smtClean="0"/>
              <a:pPr/>
              <a:t>4</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ABADF3B-7EFC-4A41-8083-E8BCAC0B1F4E}" type="slidenum">
              <a:rPr lang="en-CA" smtClean="0"/>
              <a:pPr/>
              <a:t>5</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ABADF3B-7EFC-4A41-8083-E8BCAC0B1F4E}" type="slidenum">
              <a:rPr lang="en-CA" smtClean="0"/>
              <a:pPr/>
              <a:t>6</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ABADF3B-7EFC-4A41-8083-E8BCAC0B1F4E}" type="slidenum">
              <a:rPr lang="en-CA" smtClean="0"/>
              <a:pPr/>
              <a:t>7</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ABADF3B-7EFC-4A41-8083-E8BCAC0B1F4E}" type="slidenum">
              <a:rPr lang="en-CA" smtClean="0"/>
              <a:pPr/>
              <a:t>8</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ABADF3B-7EFC-4A41-8083-E8BCAC0B1F4E}" type="slidenum">
              <a:rPr lang="en-CA" smtClean="0"/>
              <a:pPr/>
              <a:t>9</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ABADF3B-7EFC-4A41-8083-E8BCAC0B1F4E}" type="slidenum">
              <a:rPr lang="en-CA" smtClean="0"/>
              <a:pPr/>
              <a:t>10</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Master">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1591732" y="6594626"/>
            <a:ext cx="5943600" cy="215444"/>
          </a:xfrm>
          <a:prstGeom prst="rect">
            <a:avLst/>
          </a:prstGeom>
          <a:noFill/>
          <a:ln w="38100" cmpd="dbl">
            <a:noFill/>
            <a:miter lim="800000"/>
            <a:headEnd/>
            <a:tailEnd/>
          </a:ln>
        </p:spPr>
        <p:txBody>
          <a:bodyPr wrap="square">
            <a:spAutoFit/>
          </a:bodyPr>
          <a:lstStyle/>
          <a:p>
            <a:pPr algn="ctr"/>
            <a:r>
              <a:rPr lang="en-US" sz="800" b="1" dirty="0" smtClean="0">
                <a:solidFill>
                  <a:schemeClr val="tx1"/>
                </a:solidFill>
                <a:latin typeface="Arial" pitchFamily="34" charset="0"/>
              </a:rPr>
              <a:t>Pending Public Release</a:t>
            </a:r>
            <a:endParaRPr lang="en-US" sz="800" dirty="0" smtClean="0">
              <a:solidFill>
                <a:schemeClr val="tx1"/>
              </a:solidFill>
              <a:latin typeface="Arial" pitchFamily="34" charset="0"/>
            </a:endParaRPr>
          </a:p>
        </p:txBody>
      </p:sp>
      <p:pic>
        <p:nvPicPr>
          <p:cNvPr id="5" name="Picture 4" descr="AFRL Shield.png"/>
          <p:cNvPicPr>
            <a:picLocks noChangeAspect="1"/>
          </p:cNvPicPr>
          <p:nvPr userDrawn="1"/>
        </p:nvPicPr>
        <p:blipFill>
          <a:blip r:embed="rId2" cstate="print"/>
          <a:stretch>
            <a:fillRect/>
          </a:stretch>
        </p:blipFill>
        <p:spPr>
          <a:xfrm>
            <a:off x="243502" y="1625927"/>
            <a:ext cx="4040466" cy="4035322"/>
          </a:xfrm>
          <a:prstGeom prst="rect">
            <a:avLst/>
          </a:prstGeom>
        </p:spPr>
      </p:pic>
      <p:sp>
        <p:nvSpPr>
          <p:cNvPr id="6" name="Text Placeholder 24"/>
          <p:cNvSpPr>
            <a:spLocks noGrp="1"/>
          </p:cNvSpPr>
          <p:nvPr>
            <p:ph type="body" sz="quarter" idx="12" hasCustomPrompt="1"/>
          </p:nvPr>
        </p:nvSpPr>
        <p:spPr>
          <a:xfrm>
            <a:off x="4499992" y="4365104"/>
            <a:ext cx="4392488" cy="1656184"/>
          </a:xfrm>
          <a:prstGeom prst="rect">
            <a:avLst/>
          </a:prstGeom>
        </p:spPr>
        <p:txBody>
          <a:bodyPr/>
          <a:lstStyle>
            <a:lvl1pPr marL="342900" marR="0" indent="-342900" algn="r" defTabSz="914400" rtl="0" eaLnBrk="1" fontAlgn="auto" latinLnBrk="0" hangingPunct="1">
              <a:lnSpc>
                <a:spcPct val="100000"/>
              </a:lnSpc>
              <a:spcBef>
                <a:spcPct val="20000"/>
              </a:spcBef>
              <a:spcAft>
                <a:spcPts val="0"/>
              </a:spcAft>
              <a:buClrTx/>
              <a:buSzTx/>
              <a:buFont typeface="Arial" pitchFamily="34" charset="0"/>
              <a:buNone/>
              <a:tabLst/>
              <a:defRPr sz="2000">
                <a:latin typeface="Arial MT" pitchFamily="50" charset="0"/>
              </a:defRPr>
            </a:lvl1pPr>
          </a:lstStyle>
          <a:p>
            <a:pPr marL="342900" marR="0" lvl="0" indent="-342900" algn="r" defTabSz="914400" rtl="0" eaLnBrk="1" fontAlgn="auto" latinLnBrk="0" hangingPunct="1">
              <a:lnSpc>
                <a:spcPct val="100000"/>
              </a:lnSpc>
              <a:spcBef>
                <a:spcPts val="6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Presenters Name</a:t>
            </a: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Rank</a:t>
            </a: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Office Symbol</a:t>
            </a: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Air Force Research Laboratory</a:t>
            </a:r>
            <a:endParaRPr kumimoji="0" lang="en-CA" sz="20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Text Placeholder 24"/>
          <p:cNvSpPr>
            <a:spLocks noGrp="1"/>
          </p:cNvSpPr>
          <p:nvPr>
            <p:ph type="body" sz="quarter" idx="11" hasCustomPrompt="1"/>
          </p:nvPr>
        </p:nvSpPr>
        <p:spPr>
          <a:xfrm>
            <a:off x="4499992" y="3501008"/>
            <a:ext cx="4393183" cy="576064"/>
          </a:xfrm>
          <a:prstGeom prst="rect">
            <a:avLst/>
          </a:prstGeom>
        </p:spPr>
        <p:txBody>
          <a:bodyPr/>
          <a:lstStyle>
            <a:lvl1pPr marL="0" marR="0" indent="0" algn="r" defTabSz="914400" rtl="0" eaLnBrk="1" fontAlgn="auto" latinLnBrk="0" hangingPunct="1">
              <a:lnSpc>
                <a:spcPct val="100000"/>
              </a:lnSpc>
              <a:spcBef>
                <a:spcPts val="600"/>
              </a:spcBef>
              <a:spcAft>
                <a:spcPts val="0"/>
              </a:spcAft>
              <a:buClrTx/>
              <a:buSzTx/>
              <a:buFont typeface="Arial" pitchFamily="34" charset="0"/>
              <a:buNone/>
              <a:tabLst/>
              <a:defRPr sz="2000">
                <a:latin typeface="Arial MT" pitchFamily="50" charset="0"/>
              </a:defRPr>
            </a:lvl1pPr>
          </a:lstStyle>
          <a:p>
            <a:pPr marL="0" marR="0" lvl="0" indent="0" algn="r" defTabSz="914400" rtl="0" eaLnBrk="1" fontAlgn="auto" latinLnBrk="0" hangingPunct="1">
              <a:lnSpc>
                <a:spcPct val="100000"/>
              </a:lnSpc>
              <a:spcBef>
                <a:spcPts val="6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Date: DD MM</a:t>
            </a:r>
            <a:r>
              <a:rPr kumimoji="0" lang="en-US" sz="2000" b="1"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r>
              <a:rPr kumimoji="0" lang="en-US" sz="2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YYYY</a:t>
            </a:r>
            <a:endParaRPr kumimoji="0" lang="en-CA" sz="20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Text Placeholder 24"/>
          <p:cNvSpPr>
            <a:spLocks noGrp="1"/>
          </p:cNvSpPr>
          <p:nvPr>
            <p:ph type="body" sz="quarter" idx="10" hasCustomPrompt="1"/>
          </p:nvPr>
        </p:nvSpPr>
        <p:spPr>
          <a:xfrm>
            <a:off x="4499992" y="1988840"/>
            <a:ext cx="4393183" cy="1296144"/>
          </a:xfrm>
          <a:prstGeom prst="rect">
            <a:avLst/>
          </a:prstGeom>
        </p:spPr>
        <p:txBody>
          <a:bodyPr/>
          <a:lstStyle>
            <a:lvl1pPr marL="3175" marR="0" indent="-3175" algn="r" defTabSz="914400" rtl="0" eaLnBrk="1" fontAlgn="auto" latinLnBrk="0" hangingPunct="1">
              <a:lnSpc>
                <a:spcPct val="100000"/>
              </a:lnSpc>
              <a:spcBef>
                <a:spcPts val="600"/>
              </a:spcBef>
              <a:spcAft>
                <a:spcPts val="0"/>
              </a:spcAft>
              <a:buClrTx/>
              <a:buSzTx/>
              <a:buFont typeface="Arial" pitchFamily="34" charset="0"/>
              <a:buNone/>
              <a:tabLst/>
              <a:defRPr sz="2800" b="0" baseline="0">
                <a:latin typeface="Arial MT" pitchFamily="50" charset="0"/>
              </a:defRPr>
            </a:lvl1pPr>
          </a:lstStyle>
          <a:p>
            <a:pPr marL="3175" marR="0" lvl="0" indent="-3175" algn="r" defTabSz="914400" rtl="0" eaLnBrk="1" fontAlgn="auto" latinLnBrk="0" hangingPunct="1">
              <a:lnSpc>
                <a:spcPct val="100000"/>
              </a:lnSpc>
              <a:spcBef>
                <a:spcPts val="6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Click to Edit Slide Title</a:t>
            </a:r>
          </a:p>
        </p:txBody>
      </p:sp>
      <p:sp>
        <p:nvSpPr>
          <p:cNvPr id="10" name="Rectangle 2"/>
          <p:cNvSpPr txBox="1">
            <a:spLocks noChangeArrowheads="1"/>
          </p:cNvSpPr>
          <p:nvPr userDrawn="1"/>
        </p:nvSpPr>
        <p:spPr>
          <a:xfrm>
            <a:off x="1187624" y="0"/>
            <a:ext cx="6840760" cy="1052736"/>
          </a:xfrm>
          <a:prstGeom prst="rect">
            <a:avLst/>
          </a:prstGeom>
        </p:spPr>
        <p:txBody>
          <a:bodyPr vert="horz" lIns="91440" tIns="45720" rIns="91440" bIns="45720" rtlCol="0" anchor="ctr">
            <a:normAutofit/>
          </a:bodyPr>
          <a:lstStyle/>
          <a:p>
            <a:pPr lvl="0" algn="ctr">
              <a:spcBef>
                <a:spcPct val="0"/>
              </a:spcBef>
            </a:pPr>
            <a:r>
              <a:rPr lang="en-US" sz="3200" b="1" dirty="0" smtClean="0">
                <a:solidFill>
                  <a:schemeClr val="tx1"/>
                </a:solidFill>
                <a:latin typeface="Arial" pitchFamily="34" charset="0"/>
                <a:cs typeface="Arial" pitchFamily="34" charset="0"/>
              </a:rPr>
              <a:t>Air Force Research Laboratory</a:t>
            </a:r>
          </a:p>
        </p:txBody>
      </p:sp>
      <p:sp>
        <p:nvSpPr>
          <p:cNvPr id="11" name="Text Box 2"/>
          <p:cNvSpPr txBox="1">
            <a:spLocks noChangeArrowheads="1"/>
          </p:cNvSpPr>
          <p:nvPr userDrawn="1"/>
        </p:nvSpPr>
        <p:spPr bwMode="auto">
          <a:xfrm>
            <a:off x="251520" y="5636096"/>
            <a:ext cx="4032448" cy="457200"/>
          </a:xfrm>
          <a:prstGeom prst="rect">
            <a:avLst/>
          </a:prstGeom>
          <a:noFill/>
          <a:ln w="9525" algn="ctr">
            <a:noFill/>
            <a:miter lim="800000"/>
            <a:headEnd/>
            <a:tailEnd/>
          </a:ln>
          <a:effectLst/>
        </p:spPr>
        <p:txBody>
          <a:bodyPr anchor="ctr"/>
          <a:lstStyle/>
          <a:p>
            <a:pPr algn="ctr">
              <a:spcBef>
                <a:spcPct val="0"/>
              </a:spcBef>
              <a:buFontTx/>
              <a:buNone/>
              <a:defRPr/>
            </a:pPr>
            <a:r>
              <a:rPr lang="en-US" sz="1800" b="1" i="1" dirty="0">
                <a:effectLst>
                  <a:outerShdw blurRad="38100" dist="38100" dir="2700000" algn="tl">
                    <a:srgbClr val="C0C0C0"/>
                  </a:outerShdw>
                </a:effectLst>
                <a:latin typeface="Arial" pitchFamily="34" charset="0"/>
              </a:rPr>
              <a:t>Integrity </a:t>
            </a:r>
            <a:r>
              <a:rPr lang="en-US" sz="1800" b="1" i="1" dirty="0">
                <a:effectLst>
                  <a:outerShdw blurRad="38100" dist="38100" dir="2700000" algn="tl">
                    <a:srgbClr val="C0C0C0"/>
                  </a:outerShdw>
                </a:effectLst>
                <a:latin typeface="Arial" pitchFamily="34" charset="0"/>
                <a:sym typeface="Wingdings" pitchFamily="2" charset="2"/>
              </a:rPr>
              <a:t> </a:t>
            </a:r>
            <a:r>
              <a:rPr lang="en-US" sz="1800" b="1" i="1" dirty="0">
                <a:effectLst>
                  <a:outerShdw blurRad="38100" dist="38100" dir="2700000" algn="tl">
                    <a:srgbClr val="C0C0C0"/>
                  </a:outerShdw>
                </a:effectLst>
                <a:latin typeface="Arial" pitchFamily="34" charset="0"/>
              </a:rPr>
              <a:t>Service </a:t>
            </a:r>
            <a:r>
              <a:rPr lang="en-US" sz="1800" b="1" i="1" dirty="0">
                <a:effectLst>
                  <a:outerShdw blurRad="38100" dist="38100" dir="2700000" algn="tl">
                    <a:srgbClr val="C0C0C0"/>
                  </a:outerShdw>
                </a:effectLst>
                <a:latin typeface="Arial" pitchFamily="34" charset="0"/>
                <a:sym typeface="Wingdings" pitchFamily="2" charset="2"/>
              </a:rPr>
              <a:t> </a:t>
            </a:r>
            <a:r>
              <a:rPr lang="en-US" sz="1800" b="1" i="1" dirty="0">
                <a:effectLst>
                  <a:outerShdw blurRad="38100" dist="38100" dir="2700000" algn="tl">
                    <a:srgbClr val="C0C0C0"/>
                  </a:outerShdw>
                </a:effectLst>
                <a:latin typeface="Arial" pitchFamily="34" charset="0"/>
              </a:rPr>
              <a:t>Excellence</a:t>
            </a:r>
          </a:p>
        </p:txBody>
      </p:sp>
      <p:grpSp>
        <p:nvGrpSpPr>
          <p:cNvPr id="12" name="Group 11"/>
          <p:cNvGrpSpPr/>
          <p:nvPr userDrawn="1"/>
        </p:nvGrpSpPr>
        <p:grpSpPr>
          <a:xfrm>
            <a:off x="0" y="70913"/>
            <a:ext cx="9144000" cy="1053831"/>
            <a:chOff x="0" y="70913"/>
            <a:chExt cx="9144000" cy="1053831"/>
          </a:xfrm>
        </p:grpSpPr>
        <p:pic>
          <p:nvPicPr>
            <p:cNvPr id="13" name="Picture 12" descr="AFRL Shield.png"/>
            <p:cNvPicPr>
              <a:picLocks noChangeAspect="1"/>
            </p:cNvPicPr>
            <p:nvPr userDrawn="1"/>
          </p:nvPicPr>
          <p:blipFill>
            <a:blip r:embed="rId3" cstate="print"/>
            <a:stretch>
              <a:fillRect/>
            </a:stretch>
          </p:blipFill>
          <p:spPr>
            <a:xfrm>
              <a:off x="8007178" y="97740"/>
              <a:ext cx="936386" cy="935194"/>
            </a:xfrm>
            <a:prstGeom prst="rect">
              <a:avLst/>
            </a:prstGeom>
          </p:spPr>
        </p:pic>
        <p:pic>
          <p:nvPicPr>
            <p:cNvPr id="14" name="Picture 8" descr="blue_std"/>
            <p:cNvPicPr>
              <a:picLocks noChangeAspect="1" noChangeArrowheads="1"/>
            </p:cNvPicPr>
            <p:nvPr userDrawn="1"/>
          </p:nvPicPr>
          <p:blipFill>
            <a:blip r:embed="rId4" cstate="print"/>
            <a:srcRect l="14286" r="14286" b="19647"/>
            <a:stretch>
              <a:fillRect/>
            </a:stretch>
          </p:blipFill>
          <p:spPr bwMode="auto">
            <a:xfrm>
              <a:off x="111186" y="70913"/>
              <a:ext cx="1108013" cy="981823"/>
            </a:xfrm>
            <a:prstGeom prst="rect">
              <a:avLst/>
            </a:prstGeom>
            <a:noFill/>
            <a:ln w="9525">
              <a:noFill/>
              <a:miter lim="800000"/>
              <a:headEnd/>
              <a:tailEnd/>
            </a:ln>
          </p:spPr>
        </p:pic>
        <p:sp>
          <p:nvSpPr>
            <p:cNvPr id="15" name="Rectangle 73"/>
            <p:cNvSpPr>
              <a:spLocks noChangeArrowheads="1"/>
            </p:cNvSpPr>
            <p:nvPr userDrawn="1"/>
          </p:nvSpPr>
          <p:spPr bwMode="auto">
            <a:xfrm>
              <a:off x="0" y="1079025"/>
              <a:ext cx="9144000" cy="45719"/>
            </a:xfrm>
            <a:prstGeom prst="rect">
              <a:avLst/>
            </a:prstGeom>
            <a:solidFill>
              <a:srgbClr val="000099"/>
            </a:solidFill>
            <a:ln w="9525">
              <a:noFill/>
              <a:miter lim="800000"/>
              <a:headEnd/>
              <a:tailEnd/>
            </a:ln>
            <a:effectLst/>
          </p:spPr>
          <p:txBody>
            <a:bodyPr anchor="ctr" anchorCtr="1"/>
            <a:lstStyle/>
            <a:p>
              <a:pPr algn="ctr"/>
              <a:endParaRPr lang="en-US"/>
            </a:p>
          </p:txBody>
        </p:sp>
      </p:grpSp>
      <p:pic>
        <p:nvPicPr>
          <p:cNvPr id="1026" name="Picture 2" descr="C:\Users\HectorHA\AppData\Local\Microsoft\Windows\Temporary Internet Files\Content.Outlook\MKL35CXM\AFRL Globe no tag.jpg"/>
          <p:cNvPicPr>
            <a:picLocks noChangeAspect="1" noChangeArrowheads="1"/>
          </p:cNvPicPr>
          <p:nvPr userDrawn="1"/>
        </p:nvPicPr>
        <p:blipFill>
          <a:blip r:embed="rId5" cstate="print"/>
          <a:srcRect/>
          <a:stretch>
            <a:fillRect/>
          </a:stretch>
        </p:blipFill>
        <p:spPr bwMode="auto">
          <a:xfrm>
            <a:off x="7164288" y="6288205"/>
            <a:ext cx="1402948" cy="557438"/>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Header">
    <p:spTree>
      <p:nvGrpSpPr>
        <p:cNvPr id="1" name=""/>
        <p:cNvGrpSpPr/>
        <p:nvPr/>
      </p:nvGrpSpPr>
      <p:grpSpPr>
        <a:xfrm>
          <a:off x="0" y="0"/>
          <a:ext cx="0" cy="0"/>
          <a:chOff x="0" y="0"/>
          <a:chExt cx="0" cy="0"/>
        </a:xfrm>
      </p:grpSpPr>
      <p:grpSp>
        <p:nvGrpSpPr>
          <p:cNvPr id="11" name="Group 10"/>
          <p:cNvGrpSpPr/>
          <p:nvPr userDrawn="1"/>
        </p:nvGrpSpPr>
        <p:grpSpPr>
          <a:xfrm>
            <a:off x="0" y="70913"/>
            <a:ext cx="9144000" cy="1053831"/>
            <a:chOff x="0" y="70913"/>
            <a:chExt cx="9144000" cy="1053831"/>
          </a:xfrm>
        </p:grpSpPr>
        <p:pic>
          <p:nvPicPr>
            <p:cNvPr id="10" name="Picture 9" descr="AFRL Shield.png"/>
            <p:cNvPicPr>
              <a:picLocks noChangeAspect="1"/>
            </p:cNvPicPr>
            <p:nvPr userDrawn="1"/>
          </p:nvPicPr>
          <p:blipFill>
            <a:blip r:embed="rId2" cstate="print"/>
            <a:stretch>
              <a:fillRect/>
            </a:stretch>
          </p:blipFill>
          <p:spPr>
            <a:xfrm>
              <a:off x="8007178" y="97740"/>
              <a:ext cx="936386" cy="935194"/>
            </a:xfrm>
            <a:prstGeom prst="rect">
              <a:avLst/>
            </a:prstGeom>
          </p:spPr>
        </p:pic>
        <p:pic>
          <p:nvPicPr>
            <p:cNvPr id="31" name="Picture 8" descr="blue_std"/>
            <p:cNvPicPr>
              <a:picLocks noChangeAspect="1" noChangeArrowheads="1"/>
            </p:cNvPicPr>
            <p:nvPr userDrawn="1"/>
          </p:nvPicPr>
          <p:blipFill>
            <a:blip r:embed="rId3" cstate="print"/>
            <a:srcRect l="14286" r="14286" b="19647"/>
            <a:stretch>
              <a:fillRect/>
            </a:stretch>
          </p:blipFill>
          <p:spPr bwMode="auto">
            <a:xfrm>
              <a:off x="111186" y="70913"/>
              <a:ext cx="1108013" cy="981823"/>
            </a:xfrm>
            <a:prstGeom prst="rect">
              <a:avLst/>
            </a:prstGeom>
            <a:noFill/>
            <a:ln w="9525">
              <a:noFill/>
              <a:miter lim="800000"/>
              <a:headEnd/>
              <a:tailEnd/>
            </a:ln>
          </p:spPr>
        </p:pic>
        <p:sp>
          <p:nvSpPr>
            <p:cNvPr id="32" name="Rectangle 73"/>
            <p:cNvSpPr>
              <a:spLocks noChangeArrowheads="1"/>
            </p:cNvSpPr>
            <p:nvPr userDrawn="1"/>
          </p:nvSpPr>
          <p:spPr bwMode="auto">
            <a:xfrm>
              <a:off x="0" y="1079025"/>
              <a:ext cx="9144000" cy="45719"/>
            </a:xfrm>
            <a:prstGeom prst="rect">
              <a:avLst/>
            </a:prstGeom>
            <a:solidFill>
              <a:srgbClr val="000099"/>
            </a:solidFill>
            <a:ln w="9525">
              <a:noFill/>
              <a:miter lim="800000"/>
              <a:headEnd/>
              <a:tailEnd/>
            </a:ln>
            <a:effectLst/>
          </p:spPr>
          <p:txBody>
            <a:bodyPr anchor="ctr" anchorCtr="1"/>
            <a:lstStyle/>
            <a:p>
              <a:pPr algn="ctr"/>
              <a:endParaRPr lang="en-US"/>
            </a:p>
          </p:txBody>
        </p:sp>
      </p:gr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txBox="1">
            <a:spLocks/>
          </p:cNvSpPr>
          <p:nvPr userDrawn="1"/>
        </p:nvSpPr>
        <p:spPr>
          <a:xfrm>
            <a:off x="228600" y="1295400"/>
            <a:ext cx="8610600" cy="5257800"/>
          </a:xfrm>
          <a:prstGeom prst="rect">
            <a:avLst/>
          </a:prstGeom>
          <a:effectLst/>
        </p:spPr>
        <p:txBody>
          <a:bodyPr>
            <a:normAutofit/>
          </a:bodyPr>
          <a:lstStyle/>
          <a:p>
            <a:pPr marL="360363" marR="0" lvl="0" indent="-93663" algn="l" defTabSz="893763" rtl="0" eaLnBrk="1" fontAlgn="auto" latinLnBrk="0" hangingPunct="1">
              <a:lnSpc>
                <a:spcPct val="120000"/>
              </a:lnSpc>
              <a:spcBef>
                <a:spcPts val="600"/>
              </a:spcBef>
              <a:spcAft>
                <a:spcPts val="0"/>
              </a:spcAft>
              <a:buClrTx/>
              <a:buSzTx/>
              <a:buFont typeface="Arial" pitchFamily="34" charset="0"/>
              <a:buChar char="•"/>
              <a:tabLst>
                <a:tab pos="539750" algn="l"/>
              </a:tabLst>
              <a:defRPr/>
            </a:pPr>
            <a:r>
              <a:rPr kumimoji="0" lang="en-US" sz="2800" b="1" i="0" u="none" strike="noStrike" kern="1200" cap="none" spc="0" normalizeH="0" baseline="0" noProof="0" dirty="0" smtClean="0">
                <a:ln>
                  <a:noFill/>
                </a:ln>
                <a:solidFill>
                  <a:schemeClr val="tx1"/>
                </a:solidFill>
                <a:effectLst/>
                <a:uLnTx/>
                <a:uFillTx/>
                <a:latin typeface="Arial" pitchFamily="34" charset="0"/>
                <a:cs typeface="Arial" pitchFamily="34" charset="0"/>
              </a:rPr>
              <a:t>	Slide title = 32 Arial Bold,</a:t>
            </a:r>
            <a:r>
              <a:rPr kumimoji="0" lang="en-US" sz="2800" b="1" i="0" u="none" strike="noStrike" kern="1200" cap="none" spc="0" normalizeH="0" noProof="0" dirty="0" smtClean="0">
                <a:ln>
                  <a:noFill/>
                </a:ln>
                <a:solidFill>
                  <a:schemeClr val="tx1"/>
                </a:solidFill>
                <a:effectLst/>
                <a:uLnTx/>
                <a:uFillTx/>
                <a:latin typeface="Arial" pitchFamily="34" charset="0"/>
                <a:cs typeface="Arial" pitchFamily="34" charset="0"/>
              </a:rPr>
              <a:t> sentence case</a:t>
            </a:r>
          </a:p>
          <a:p>
            <a:pPr marL="360363" lvl="0" indent="-93663" defTabSz="893763">
              <a:lnSpc>
                <a:spcPct val="120000"/>
              </a:lnSpc>
              <a:spcBef>
                <a:spcPts val="600"/>
              </a:spcBef>
              <a:buFont typeface="Arial" pitchFamily="34" charset="0"/>
              <a:buChar char="•"/>
              <a:tabLst>
                <a:tab pos="539750" algn="l"/>
              </a:tabLst>
              <a:defRPr/>
            </a:pPr>
            <a:r>
              <a:rPr lang="en-US" sz="2800" b="1" dirty="0" smtClean="0">
                <a:latin typeface="Arial" pitchFamily="34" charset="0"/>
                <a:cs typeface="Arial" pitchFamily="34" charset="0"/>
              </a:rPr>
              <a:t>	Main bullets = 28 pt Arial Bold, sentence case</a:t>
            </a:r>
            <a:endParaRPr kumimoji="0" lang="en-US" sz="28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803275" lvl="0" indent="-87313">
              <a:lnSpc>
                <a:spcPct val="120000"/>
              </a:lnSpc>
              <a:spcBef>
                <a:spcPts val="600"/>
              </a:spcBef>
              <a:buFont typeface="Arial" pitchFamily="34" charset="0"/>
              <a:buChar char="•"/>
              <a:tabLst>
                <a:tab pos="892175" algn="l"/>
              </a:tabLst>
              <a:defRPr/>
            </a:pPr>
            <a:r>
              <a:rPr lang="en-US" sz="2400" dirty="0" smtClean="0">
                <a:latin typeface="Arial" pitchFamily="34" charset="0"/>
                <a:cs typeface="Arial" pitchFamily="34" charset="0"/>
              </a:rPr>
              <a:t>	</a:t>
            </a:r>
            <a:r>
              <a:rPr lang="en-US" sz="2400" b="1" dirty="0" smtClean="0">
                <a:latin typeface="Arial" pitchFamily="34" charset="0"/>
                <a:cs typeface="Arial" pitchFamily="34" charset="0"/>
              </a:rPr>
              <a:t>Second bullet = 24 pt Arial bold</a:t>
            </a:r>
            <a:endParaRPr kumimoji="0" lang="en-US" sz="24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895350" lvl="0" indent="-82550">
              <a:lnSpc>
                <a:spcPct val="120000"/>
              </a:lnSpc>
              <a:spcBef>
                <a:spcPts val="600"/>
              </a:spcBef>
              <a:buFont typeface="Arial" pitchFamily="34" charset="0"/>
              <a:buChar char="•"/>
              <a:tabLst>
                <a:tab pos="981075" algn="l"/>
              </a:tabLst>
              <a:defRPr/>
            </a:pPr>
            <a:r>
              <a:rPr lang="en-US" sz="2000" dirty="0" smtClean="0">
                <a:latin typeface="Arial" pitchFamily="34" charset="0"/>
                <a:cs typeface="Arial" pitchFamily="34" charset="0"/>
              </a:rPr>
              <a:t>	</a:t>
            </a:r>
            <a:r>
              <a:rPr kumimoji="0" lang="en-US"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Third bullet = 20 pt Arial bold</a:t>
            </a:r>
            <a:endPar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1168400" lvl="0" indent="-92075">
              <a:lnSpc>
                <a:spcPct val="120000"/>
              </a:lnSpc>
              <a:spcBef>
                <a:spcPts val="600"/>
              </a:spcBef>
              <a:buFont typeface="Arial" pitchFamily="34" charset="0"/>
              <a:buChar char="•"/>
              <a:tabLst>
                <a:tab pos="1255713" algn="l"/>
              </a:tabLst>
              <a:defRPr/>
            </a:pPr>
            <a:r>
              <a:rPr lang="en-US" dirty="0" smtClean="0">
                <a:latin typeface="Arial" pitchFamily="34" charset="0"/>
                <a:cs typeface="Arial" pitchFamily="34" charset="0"/>
              </a:rPr>
              <a:t>	</a:t>
            </a:r>
            <a:r>
              <a:rPr kumimoji="0" lang="en-US" b="1" i="0" u="none" strike="noStrike" kern="1200" cap="none" spc="0" normalizeH="0" baseline="0" noProof="0" dirty="0" smtClean="0">
                <a:ln>
                  <a:noFill/>
                </a:ln>
                <a:solidFill>
                  <a:schemeClr val="tx1"/>
                </a:solidFill>
                <a:effectLst/>
                <a:uLnTx/>
                <a:uFillTx/>
                <a:latin typeface="Arial" pitchFamily="34" charset="0"/>
                <a:cs typeface="Arial" pitchFamily="34" charset="0"/>
              </a:rPr>
              <a:t>Forth bullet = 18 pt Arial bold</a:t>
            </a:r>
          </a:p>
          <a:p>
            <a:pPr marL="1260475" lvl="1" indent="-92075">
              <a:lnSpc>
                <a:spcPct val="120000"/>
              </a:lnSpc>
              <a:spcBef>
                <a:spcPts val="600"/>
              </a:spcBef>
              <a:buFont typeface="Arial" pitchFamily="34" charset="0"/>
              <a:buChar char="•"/>
              <a:tabLst>
                <a:tab pos="1344613" algn="l"/>
              </a:tabLst>
              <a:defRPr/>
            </a:pPr>
            <a:r>
              <a:rPr lang="en-US" sz="1600" dirty="0" smtClean="0">
                <a:latin typeface="Arial" pitchFamily="34" charset="0"/>
                <a:cs typeface="Arial" pitchFamily="34" charset="0"/>
              </a:rPr>
              <a:t>	</a:t>
            </a:r>
            <a:r>
              <a:rPr lang="en-US" sz="1600" b="1" dirty="0" smtClean="0">
                <a:latin typeface="Arial" pitchFamily="34" charset="0"/>
                <a:cs typeface="Arial" pitchFamily="34" charset="0"/>
              </a:rPr>
              <a:t>Fifth bullet = 16 pt Arial bold</a:t>
            </a:r>
          </a:p>
        </p:txBody>
      </p:sp>
      <p:grpSp>
        <p:nvGrpSpPr>
          <p:cNvPr id="8" name="Group 7"/>
          <p:cNvGrpSpPr/>
          <p:nvPr userDrawn="1"/>
        </p:nvGrpSpPr>
        <p:grpSpPr>
          <a:xfrm>
            <a:off x="0" y="70913"/>
            <a:ext cx="9144000" cy="1053831"/>
            <a:chOff x="0" y="70913"/>
            <a:chExt cx="9144000" cy="1053831"/>
          </a:xfrm>
        </p:grpSpPr>
        <p:pic>
          <p:nvPicPr>
            <p:cNvPr id="9" name="Picture 8" descr="AFRL Shield.png"/>
            <p:cNvPicPr>
              <a:picLocks noChangeAspect="1"/>
            </p:cNvPicPr>
            <p:nvPr userDrawn="1"/>
          </p:nvPicPr>
          <p:blipFill>
            <a:blip r:embed="rId2" cstate="print"/>
            <a:stretch>
              <a:fillRect/>
            </a:stretch>
          </p:blipFill>
          <p:spPr>
            <a:xfrm>
              <a:off x="8007178" y="97740"/>
              <a:ext cx="936386" cy="935194"/>
            </a:xfrm>
            <a:prstGeom prst="rect">
              <a:avLst/>
            </a:prstGeom>
          </p:spPr>
        </p:pic>
        <p:pic>
          <p:nvPicPr>
            <p:cNvPr id="10" name="Picture 8" descr="blue_std"/>
            <p:cNvPicPr>
              <a:picLocks noChangeAspect="1" noChangeArrowheads="1"/>
            </p:cNvPicPr>
            <p:nvPr userDrawn="1"/>
          </p:nvPicPr>
          <p:blipFill>
            <a:blip r:embed="rId3" cstate="print"/>
            <a:srcRect l="14286" r="14286" b="19647"/>
            <a:stretch>
              <a:fillRect/>
            </a:stretch>
          </p:blipFill>
          <p:spPr bwMode="auto">
            <a:xfrm>
              <a:off x="111186" y="70913"/>
              <a:ext cx="1108013" cy="981823"/>
            </a:xfrm>
            <a:prstGeom prst="rect">
              <a:avLst/>
            </a:prstGeom>
            <a:noFill/>
            <a:ln w="9525">
              <a:noFill/>
              <a:miter lim="800000"/>
              <a:headEnd/>
              <a:tailEnd/>
            </a:ln>
          </p:spPr>
        </p:pic>
        <p:sp>
          <p:nvSpPr>
            <p:cNvPr id="11" name="Rectangle 73"/>
            <p:cNvSpPr>
              <a:spLocks noChangeArrowheads="1"/>
            </p:cNvSpPr>
            <p:nvPr userDrawn="1"/>
          </p:nvSpPr>
          <p:spPr bwMode="auto">
            <a:xfrm>
              <a:off x="0" y="1079025"/>
              <a:ext cx="9144000" cy="45719"/>
            </a:xfrm>
            <a:prstGeom prst="rect">
              <a:avLst/>
            </a:prstGeom>
            <a:solidFill>
              <a:srgbClr val="000099"/>
            </a:solidFill>
            <a:ln w="9525">
              <a:noFill/>
              <a:miter lim="800000"/>
              <a:headEnd/>
              <a:tailEnd/>
            </a:ln>
            <a:effectLst/>
          </p:spPr>
          <p:txBody>
            <a:bodyPr anchor="ctr" anchorCtr="1"/>
            <a:lstStyle/>
            <a:p>
              <a:pPr algn="ctr"/>
              <a:endParaRPr lang="en-US"/>
            </a:p>
          </p:txBody>
        </p: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5" name="Text Box 49"/>
          <p:cNvSpPr txBox="1">
            <a:spLocks noChangeArrowheads="1"/>
          </p:cNvSpPr>
          <p:nvPr userDrawn="1"/>
        </p:nvSpPr>
        <p:spPr bwMode="auto">
          <a:xfrm>
            <a:off x="7315200" y="6550223"/>
            <a:ext cx="1828800" cy="307777"/>
          </a:xfrm>
          <a:prstGeom prst="rect">
            <a:avLst/>
          </a:prstGeom>
          <a:noFill/>
          <a:ln w="12700">
            <a:noFill/>
            <a:miter lim="800000"/>
            <a:headEnd type="none" w="sm" len="sm"/>
            <a:tailEnd type="none" w="sm" len="sm"/>
          </a:ln>
          <a:effectLst/>
        </p:spPr>
        <p:txBody>
          <a:bodyPr wrap="square" anchor="ctr">
            <a:spAutoFit/>
          </a:bodyPr>
          <a:lstStyle/>
          <a:p>
            <a:pPr algn="r">
              <a:spcBef>
                <a:spcPct val="50000"/>
              </a:spcBef>
            </a:pPr>
            <a:fld id="{FECCACFC-A1DF-4E05-81FF-9C3E99D1E2C5}" type="slidenum">
              <a:rPr lang="en-US" sz="1400" b="0">
                <a:latin typeface="Arial" pitchFamily="34" charset="0"/>
                <a:cs typeface="Arial" pitchFamily="34" charset="0"/>
              </a:rPr>
              <a:pPr algn="r">
                <a:spcBef>
                  <a:spcPct val="50000"/>
                </a:spcBef>
              </a:pPr>
              <a:t>‹#›</a:t>
            </a:fld>
            <a:endParaRPr lang="en-US" sz="1400" b="0" dirty="0">
              <a:latin typeface="Arial" pitchFamily="34" charset="0"/>
              <a:cs typeface="Arial" pitchFamily="34" charset="0"/>
            </a:endParaRPr>
          </a:p>
        </p:txBody>
      </p:sp>
      <p:pic>
        <p:nvPicPr>
          <p:cNvPr id="4" name="Picture 62" descr="AFRL Shield transparent background 1INcopy"/>
          <p:cNvPicPr>
            <a:picLocks noChangeAspect="1" noChangeArrowheads="1"/>
          </p:cNvPicPr>
          <p:nvPr userDrawn="1"/>
        </p:nvPicPr>
        <p:blipFill>
          <a:blip r:embed="rId2" cstate="print">
            <a:lum bright="70000" contrast="-70000"/>
          </a:blip>
          <a:srcRect/>
          <a:stretch>
            <a:fillRect/>
          </a:stretch>
        </p:blipFill>
        <p:spPr bwMode="auto">
          <a:xfrm>
            <a:off x="2077845" y="1443568"/>
            <a:ext cx="4972645" cy="4937760"/>
          </a:xfrm>
          <a:prstGeom prst="rect">
            <a:avLst/>
          </a:prstGeom>
          <a:noFill/>
        </p:spPr>
      </p:pic>
      <p:sp>
        <p:nvSpPr>
          <p:cNvPr id="11" name="Text Box 5"/>
          <p:cNvSpPr txBox="1">
            <a:spLocks noChangeArrowheads="1"/>
          </p:cNvSpPr>
          <p:nvPr userDrawn="1"/>
        </p:nvSpPr>
        <p:spPr bwMode="auto">
          <a:xfrm>
            <a:off x="1691680" y="6594626"/>
            <a:ext cx="5760640" cy="215444"/>
          </a:xfrm>
          <a:prstGeom prst="rect">
            <a:avLst/>
          </a:prstGeom>
          <a:noFill/>
          <a:ln w="38100" cmpd="dbl">
            <a:noFill/>
            <a:miter lim="800000"/>
            <a:headEnd/>
            <a:tailEnd/>
          </a:ln>
        </p:spPr>
        <p:txBody>
          <a:bodyPr wrap="square">
            <a:spAutoFit/>
          </a:bodyPr>
          <a:lstStyle/>
          <a:p>
            <a:pPr algn="ctr"/>
            <a:r>
              <a:rPr lang="en-US" sz="800" b="1" dirty="0" smtClean="0">
                <a:solidFill>
                  <a:schemeClr val="tx1"/>
                </a:solidFill>
                <a:latin typeface="Arial" pitchFamily="34" charset="0"/>
              </a:rPr>
              <a:t>Pending Public Release</a:t>
            </a:r>
            <a:endParaRPr lang="en-US" sz="800" dirty="0" smtClean="0">
              <a:solidFill>
                <a:schemeClr val="tx1"/>
              </a:solidFill>
              <a:latin typeface="Arial" pitchFamily="34" charset="0"/>
            </a:endParaRPr>
          </a:p>
        </p:txBody>
      </p:sp>
      <p:grpSp>
        <p:nvGrpSpPr>
          <p:cNvPr id="7" name="Group 6"/>
          <p:cNvGrpSpPr/>
          <p:nvPr userDrawn="1"/>
        </p:nvGrpSpPr>
        <p:grpSpPr>
          <a:xfrm>
            <a:off x="0" y="70913"/>
            <a:ext cx="9144000" cy="1053831"/>
            <a:chOff x="0" y="70913"/>
            <a:chExt cx="9144000" cy="1053831"/>
          </a:xfrm>
        </p:grpSpPr>
        <p:pic>
          <p:nvPicPr>
            <p:cNvPr id="8" name="Picture 7" descr="AFRL Shield.png"/>
            <p:cNvPicPr>
              <a:picLocks noChangeAspect="1"/>
            </p:cNvPicPr>
            <p:nvPr userDrawn="1"/>
          </p:nvPicPr>
          <p:blipFill>
            <a:blip r:embed="rId3" cstate="print"/>
            <a:stretch>
              <a:fillRect/>
            </a:stretch>
          </p:blipFill>
          <p:spPr>
            <a:xfrm>
              <a:off x="8007178" y="97740"/>
              <a:ext cx="936386" cy="935194"/>
            </a:xfrm>
            <a:prstGeom prst="rect">
              <a:avLst/>
            </a:prstGeom>
          </p:spPr>
        </p:pic>
        <p:pic>
          <p:nvPicPr>
            <p:cNvPr id="10" name="Picture 8" descr="blue_std"/>
            <p:cNvPicPr>
              <a:picLocks noChangeAspect="1" noChangeArrowheads="1"/>
            </p:cNvPicPr>
            <p:nvPr userDrawn="1"/>
          </p:nvPicPr>
          <p:blipFill>
            <a:blip r:embed="rId4" cstate="print"/>
            <a:srcRect l="14286" r="14286" b="19647"/>
            <a:stretch>
              <a:fillRect/>
            </a:stretch>
          </p:blipFill>
          <p:spPr bwMode="auto">
            <a:xfrm>
              <a:off x="111186" y="70913"/>
              <a:ext cx="1108013" cy="981823"/>
            </a:xfrm>
            <a:prstGeom prst="rect">
              <a:avLst/>
            </a:prstGeom>
            <a:noFill/>
            <a:ln w="9525">
              <a:noFill/>
              <a:miter lim="800000"/>
              <a:headEnd/>
              <a:tailEnd/>
            </a:ln>
          </p:spPr>
        </p:pic>
        <p:sp>
          <p:nvSpPr>
            <p:cNvPr id="12" name="Rectangle 73"/>
            <p:cNvSpPr>
              <a:spLocks noChangeArrowheads="1"/>
            </p:cNvSpPr>
            <p:nvPr userDrawn="1"/>
          </p:nvSpPr>
          <p:spPr bwMode="auto">
            <a:xfrm>
              <a:off x="0" y="1079025"/>
              <a:ext cx="9144000" cy="45719"/>
            </a:xfrm>
            <a:prstGeom prst="rect">
              <a:avLst/>
            </a:prstGeom>
            <a:solidFill>
              <a:srgbClr val="000099"/>
            </a:solidFill>
            <a:ln w="9525">
              <a:noFill/>
              <a:miter lim="800000"/>
              <a:headEnd/>
              <a:tailEnd/>
            </a:ln>
            <a:effectLst/>
          </p:spPr>
          <p:txBody>
            <a:bodyPr anchor="ctr" anchorCtr="1"/>
            <a:lstStyle/>
            <a:p>
              <a:pPr algn="ctr"/>
              <a:endParaRPr lang="en-US"/>
            </a:p>
          </p:txBody>
        </p:sp>
      </p:grpSp>
      <p:sp>
        <p:nvSpPr>
          <p:cNvPr id="14" name="Text Placeholder 13"/>
          <p:cNvSpPr>
            <a:spLocks noGrp="1"/>
          </p:cNvSpPr>
          <p:nvPr>
            <p:ph type="body" sz="quarter" idx="10" hasCustomPrompt="1"/>
          </p:nvPr>
        </p:nvSpPr>
        <p:spPr>
          <a:xfrm>
            <a:off x="1187624" y="1"/>
            <a:ext cx="6840760" cy="1052735"/>
          </a:xfrm>
          <a:prstGeom prst="rect">
            <a:avLst/>
          </a:prstGeom>
        </p:spPr>
        <p:txBody>
          <a:bodyPr anchor="ctr"/>
          <a:lstStyle>
            <a:lvl1pPr algn="ctr">
              <a:buNone/>
              <a:defRPr b="1">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smtClean="0"/>
              <a:t>Questions?</a:t>
            </a:r>
          </a:p>
        </p:txBody>
      </p:sp>
      <p:pic>
        <p:nvPicPr>
          <p:cNvPr id="13" name="Picture 2" descr="C:\Users\HectorHA\AppData\Local\Microsoft\Windows\Temporary Internet Files\Content.Outlook\MKL35CXM\AFRL Globe no tag.jpg"/>
          <p:cNvPicPr>
            <a:picLocks noChangeAspect="1" noChangeArrowheads="1"/>
          </p:cNvPicPr>
          <p:nvPr userDrawn="1"/>
        </p:nvPicPr>
        <p:blipFill>
          <a:blip r:embed="rId5" cstate="print"/>
          <a:srcRect/>
          <a:stretch>
            <a:fillRect/>
          </a:stretch>
        </p:blipFill>
        <p:spPr bwMode="auto">
          <a:xfrm>
            <a:off x="7164288" y="6288205"/>
            <a:ext cx="1402948" cy="557438"/>
          </a:xfrm>
          <a:prstGeom prst="rect">
            <a:avLst/>
          </a:prstGeom>
          <a:noFill/>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9552" y="1268759"/>
            <a:ext cx="8064896" cy="504056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2" name="Title 1"/>
          <p:cNvSpPr>
            <a:spLocks noGrp="1"/>
          </p:cNvSpPr>
          <p:nvPr>
            <p:ph type="title" hasCustomPrompt="1"/>
          </p:nvPr>
        </p:nvSpPr>
        <p:spPr>
          <a:xfrm>
            <a:off x="1115616" y="4800600"/>
            <a:ext cx="6696744" cy="1580728"/>
          </a:xfrm>
          <a:prstGeom prst="rect">
            <a:avLst/>
          </a:prstGeom>
        </p:spPr>
        <p:txBody>
          <a:bodyPr anchor="b"/>
          <a:lstStyle>
            <a:lvl1pPr marL="0" marR="0" indent="0" algn="ctr" defTabSz="914400" rtl="0" eaLnBrk="1" fontAlgn="auto" latinLnBrk="0" hangingPunct="1">
              <a:lnSpc>
                <a:spcPct val="100000"/>
              </a:lnSpc>
              <a:spcBef>
                <a:spcPct val="20000"/>
              </a:spcBef>
              <a:spcAft>
                <a:spcPts val="0"/>
              </a:spcAft>
              <a:tabLst/>
              <a:defRPr sz="2000" b="1"/>
            </a:lvl1pPr>
          </a:lstStyle>
          <a:p>
            <a:pPr marL="0" marR="0" lvl="0" indent="0" defTabSz="914400" rtl="0" eaLnBrk="1" fontAlgn="auto" latinLnBrk="0" hangingPunct="1">
              <a:lnSpc>
                <a:spcPct val="100000"/>
              </a:lnSpc>
              <a:spcBef>
                <a:spcPct val="20000"/>
              </a:spcBef>
              <a:spcAft>
                <a:spcPts val="0"/>
              </a:spcAft>
              <a:tabLst/>
              <a:defRPr/>
            </a:pPr>
            <a:r>
              <a:rPr kumimoji="0" lang="en-US" sz="2400" b="1" i="0" u="none" strike="noStrike" kern="1200" cap="none" spc="0" normalizeH="0" baseline="0" noProof="0" dirty="0" smtClean="0">
                <a:ln>
                  <a:noFill/>
                </a:ln>
                <a:effectLst>
                  <a:outerShdw blurRad="50800" dist="38100" dir="8100000" algn="tr" rotWithShape="0">
                    <a:prstClr val="black">
                      <a:alpha val="40000"/>
                    </a:prstClr>
                  </a:outerShdw>
                </a:effectLst>
                <a:uLnTx/>
                <a:uFillTx/>
                <a:latin typeface="Arial" pitchFamily="34" charset="0"/>
                <a:cs typeface="Arial" pitchFamily="34" charset="0"/>
              </a:rPr>
              <a:t>Leading the discovery, development, and integration of affordable </a:t>
            </a:r>
            <a:r>
              <a:rPr kumimoji="0" lang="en-US" sz="2400" b="1" i="0" u="none" strike="noStrike" kern="1200" cap="none" spc="0" normalizeH="0" baseline="0" noProof="0" dirty="0" err="1" smtClean="0">
                <a:ln>
                  <a:noFill/>
                </a:ln>
                <a:effectLst>
                  <a:outerShdw blurRad="50800" dist="38100" dir="8100000" algn="tr" rotWithShape="0">
                    <a:prstClr val="black">
                      <a:alpha val="40000"/>
                    </a:prstClr>
                  </a:outerShdw>
                </a:effectLst>
                <a:uLnTx/>
                <a:uFillTx/>
                <a:latin typeface="Arial" pitchFamily="34" charset="0"/>
                <a:cs typeface="Arial" pitchFamily="34" charset="0"/>
              </a:rPr>
              <a:t>warfighting</a:t>
            </a:r>
            <a:r>
              <a:rPr kumimoji="0" lang="en-US" sz="2400" b="1" i="0" u="none" strike="noStrike" kern="1200" cap="none" spc="0" normalizeH="0" baseline="0" noProof="0" dirty="0" smtClean="0">
                <a:ln>
                  <a:noFill/>
                </a:ln>
                <a:effectLst>
                  <a:outerShdw blurRad="50800" dist="38100" dir="8100000" algn="tr" rotWithShape="0">
                    <a:prstClr val="black">
                      <a:alpha val="40000"/>
                    </a:prstClr>
                  </a:outerShdw>
                </a:effectLst>
                <a:uLnTx/>
                <a:uFillTx/>
                <a:latin typeface="Arial" pitchFamily="34" charset="0"/>
                <a:cs typeface="Arial" pitchFamily="34" charset="0"/>
              </a:rPr>
              <a:t> technologies for our air, space, and cyberspace force. </a:t>
            </a:r>
            <a:endParaRPr kumimoji="0" lang="en-US" sz="2400" b="1" i="0" u="none" strike="noStrike" kern="1200" cap="none" spc="0" normalizeH="0" baseline="0" noProof="0" dirty="0">
              <a:ln>
                <a:noFill/>
              </a:ln>
              <a:effectLst>
                <a:outerShdw blurRad="50800" dist="38100" dir="8100000" algn="tr" rotWithShape="0">
                  <a:prstClr val="black">
                    <a:alpha val="40000"/>
                  </a:prstClr>
                </a:outerShdw>
              </a:effectLst>
              <a:uLnTx/>
              <a:uFillTx/>
              <a:latin typeface="Arial" pitchFamily="34" charset="0"/>
              <a:cs typeface="Arial" pitchFamily="34" charset="0"/>
            </a:endParaRPr>
          </a:p>
        </p:txBody>
      </p:sp>
      <p:grpSp>
        <p:nvGrpSpPr>
          <p:cNvPr id="8" name="Group 7"/>
          <p:cNvGrpSpPr/>
          <p:nvPr userDrawn="1"/>
        </p:nvGrpSpPr>
        <p:grpSpPr>
          <a:xfrm>
            <a:off x="0" y="70913"/>
            <a:ext cx="9144000" cy="1053831"/>
            <a:chOff x="0" y="70913"/>
            <a:chExt cx="9144000" cy="1053831"/>
          </a:xfrm>
        </p:grpSpPr>
        <p:pic>
          <p:nvPicPr>
            <p:cNvPr id="12" name="Picture 11" descr="AFRL Shield.png"/>
            <p:cNvPicPr>
              <a:picLocks noChangeAspect="1"/>
            </p:cNvPicPr>
            <p:nvPr userDrawn="1"/>
          </p:nvPicPr>
          <p:blipFill>
            <a:blip r:embed="rId2" cstate="print"/>
            <a:stretch>
              <a:fillRect/>
            </a:stretch>
          </p:blipFill>
          <p:spPr>
            <a:xfrm>
              <a:off x="8007178" y="97740"/>
              <a:ext cx="936386" cy="935194"/>
            </a:xfrm>
            <a:prstGeom prst="rect">
              <a:avLst/>
            </a:prstGeom>
          </p:spPr>
        </p:pic>
        <p:pic>
          <p:nvPicPr>
            <p:cNvPr id="13" name="Picture 8" descr="blue_std"/>
            <p:cNvPicPr>
              <a:picLocks noChangeAspect="1" noChangeArrowheads="1"/>
            </p:cNvPicPr>
            <p:nvPr userDrawn="1"/>
          </p:nvPicPr>
          <p:blipFill>
            <a:blip r:embed="rId3" cstate="print"/>
            <a:srcRect l="14286" r="14286" b="19647"/>
            <a:stretch>
              <a:fillRect/>
            </a:stretch>
          </p:blipFill>
          <p:spPr bwMode="auto">
            <a:xfrm>
              <a:off x="111186" y="70913"/>
              <a:ext cx="1108013" cy="981823"/>
            </a:xfrm>
            <a:prstGeom prst="rect">
              <a:avLst/>
            </a:prstGeom>
            <a:noFill/>
            <a:ln w="9525">
              <a:noFill/>
              <a:miter lim="800000"/>
              <a:headEnd/>
              <a:tailEnd/>
            </a:ln>
          </p:spPr>
        </p:pic>
        <p:sp>
          <p:nvSpPr>
            <p:cNvPr id="14" name="Rectangle 73"/>
            <p:cNvSpPr>
              <a:spLocks noChangeArrowheads="1"/>
            </p:cNvSpPr>
            <p:nvPr userDrawn="1"/>
          </p:nvSpPr>
          <p:spPr bwMode="auto">
            <a:xfrm>
              <a:off x="0" y="1079025"/>
              <a:ext cx="9144000" cy="45719"/>
            </a:xfrm>
            <a:prstGeom prst="rect">
              <a:avLst/>
            </a:prstGeom>
            <a:solidFill>
              <a:srgbClr val="000099"/>
            </a:solidFill>
            <a:ln w="9525">
              <a:noFill/>
              <a:miter lim="800000"/>
              <a:headEnd/>
              <a:tailEnd/>
            </a:ln>
            <a:effectLst/>
          </p:spPr>
          <p:txBody>
            <a:bodyPr anchor="ctr" anchorCtr="1"/>
            <a:lstStyle/>
            <a:p>
              <a:pPr algn="ctr"/>
              <a:endParaRPr lang="en-US"/>
            </a:p>
          </p:txBody>
        </p:sp>
      </p:gr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 Box 49"/>
          <p:cNvSpPr txBox="1">
            <a:spLocks noChangeArrowheads="1"/>
          </p:cNvSpPr>
          <p:nvPr userDrawn="1"/>
        </p:nvSpPr>
        <p:spPr bwMode="auto">
          <a:xfrm>
            <a:off x="7315200" y="6550223"/>
            <a:ext cx="1828800" cy="307777"/>
          </a:xfrm>
          <a:prstGeom prst="rect">
            <a:avLst/>
          </a:prstGeom>
          <a:noFill/>
          <a:ln w="12700">
            <a:noFill/>
            <a:miter lim="800000"/>
            <a:headEnd type="none" w="sm" len="sm"/>
            <a:tailEnd type="none" w="sm" len="sm"/>
          </a:ln>
          <a:effectLst/>
        </p:spPr>
        <p:txBody>
          <a:bodyPr wrap="square" anchor="ctr">
            <a:spAutoFit/>
          </a:bodyPr>
          <a:lstStyle/>
          <a:p>
            <a:pPr algn="r">
              <a:spcBef>
                <a:spcPct val="50000"/>
              </a:spcBef>
            </a:pPr>
            <a:fld id="{FECCACFC-A1DF-4E05-81FF-9C3E99D1E2C5}" type="slidenum">
              <a:rPr lang="en-US" sz="1400" b="0">
                <a:latin typeface="Arial" pitchFamily="34" charset="0"/>
                <a:cs typeface="Arial" pitchFamily="34" charset="0"/>
              </a:rPr>
              <a:pPr algn="r">
                <a:spcBef>
                  <a:spcPct val="50000"/>
                </a:spcBef>
              </a:pPr>
              <a:t>‹#›</a:t>
            </a:fld>
            <a:endParaRPr lang="en-US" sz="1400" b="0" dirty="0">
              <a:latin typeface="Arial" pitchFamily="34" charset="0"/>
              <a:cs typeface="Arial" pitchFamily="34" charset="0"/>
            </a:endParaRPr>
          </a:p>
        </p:txBody>
      </p:sp>
      <p:sp>
        <p:nvSpPr>
          <p:cNvPr id="9" name="Text Box 5"/>
          <p:cNvSpPr txBox="1">
            <a:spLocks noChangeArrowheads="1"/>
          </p:cNvSpPr>
          <p:nvPr userDrawn="1"/>
        </p:nvSpPr>
        <p:spPr bwMode="auto">
          <a:xfrm>
            <a:off x="1691680" y="6594626"/>
            <a:ext cx="5760640" cy="215444"/>
          </a:xfrm>
          <a:prstGeom prst="rect">
            <a:avLst/>
          </a:prstGeom>
          <a:noFill/>
          <a:ln w="38100" cmpd="dbl">
            <a:noFill/>
            <a:miter lim="800000"/>
            <a:headEnd/>
            <a:tailEnd/>
          </a:ln>
        </p:spPr>
        <p:txBody>
          <a:bodyPr wrap="square">
            <a:spAutoFit/>
          </a:bodyPr>
          <a:lstStyle/>
          <a:p>
            <a:pPr algn="ctr"/>
            <a:r>
              <a:rPr lang="en-US" sz="800" b="1" dirty="0" smtClean="0">
                <a:solidFill>
                  <a:schemeClr val="tx1"/>
                </a:solidFill>
                <a:latin typeface="Arial" pitchFamily="34" charset="0"/>
              </a:rPr>
              <a:t>Pending Public Release</a:t>
            </a:r>
            <a:endParaRPr lang="en-US" sz="800" dirty="0" smtClean="0">
              <a:solidFill>
                <a:schemeClr val="tx1"/>
              </a:solidFill>
              <a:latin typeface="Arial" pitchFamily="34" charset="0"/>
            </a:endParaRPr>
          </a:p>
        </p:txBody>
      </p:sp>
      <p:pic>
        <p:nvPicPr>
          <p:cNvPr id="5" name="Picture 2" descr="C:\Users\HectorHA\AppData\Local\Microsoft\Windows\Temporary Internet Files\Content.Outlook\MKL35CXM\AFRL Globe no tag.jpg"/>
          <p:cNvPicPr>
            <a:picLocks noChangeAspect="1" noChangeArrowheads="1"/>
          </p:cNvPicPr>
          <p:nvPr userDrawn="1"/>
        </p:nvPicPr>
        <p:blipFill>
          <a:blip r:embed="rId7" cstate="print"/>
          <a:srcRect/>
          <a:stretch>
            <a:fillRect/>
          </a:stretch>
        </p:blipFill>
        <p:spPr bwMode="auto">
          <a:xfrm>
            <a:off x="7164288" y="6288205"/>
            <a:ext cx="1402948" cy="557438"/>
          </a:xfrm>
          <a:prstGeom prst="rect">
            <a:avLst/>
          </a:prstGeom>
          <a:noFill/>
        </p:spPr>
      </p:pic>
    </p:spTree>
  </p:cSld>
  <p:clrMap bg1="lt1" tx1="dk1" bg2="lt2" tx2="dk2" accent1="accent1" accent2="accent2" accent3="accent3" accent4="accent4" accent5="accent5" accent6="accent6" hlink="hlink" folHlink="folHlink"/>
  <p:sldLayoutIdLst>
    <p:sldLayoutId id="2147483697" r:id="rId1"/>
    <p:sldLayoutId id="2147483649" r:id="rId2"/>
    <p:sldLayoutId id="2147483650" r:id="rId3"/>
    <p:sldLayoutId id="2147483695" r:id="rId4"/>
    <p:sldLayoutId id="2147483657"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8.png"/><Relationship Id="rId4" Type="http://schemas.openxmlformats.org/officeDocument/2006/relationships/image" Target="../media/image111.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0.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210.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0.png"/><Relationship Id="rId5" Type="http://schemas.openxmlformats.org/officeDocument/2006/relationships/image" Target="../media/image310.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360.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1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00.png"/><Relationship Id="rId5" Type="http://schemas.openxmlformats.org/officeDocument/2006/relationships/image" Target="../media/image390.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0.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9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427984" y="4509120"/>
            <a:ext cx="4392488" cy="1656184"/>
          </a:xfrm>
        </p:spPr>
        <p:txBody>
          <a:bodyPr/>
          <a:lstStyle/>
          <a:p>
            <a:pPr lvl="0">
              <a:spcBef>
                <a:spcPts val="600"/>
              </a:spcBef>
              <a:defRPr/>
            </a:pPr>
            <a:r>
              <a:rPr lang="en-US" b="1" dirty="0" smtClean="0">
                <a:latin typeface="Arial" pitchFamily="34" charset="0"/>
                <a:cs typeface="Arial" pitchFamily="34" charset="0"/>
              </a:rPr>
              <a:t>Eric K. Sutton</a:t>
            </a:r>
          </a:p>
          <a:p>
            <a:pPr lvl="0">
              <a:spcBef>
                <a:spcPts val="600"/>
              </a:spcBef>
              <a:defRPr/>
            </a:pPr>
            <a:r>
              <a:rPr lang="en-US" b="1" dirty="0" smtClean="0">
                <a:latin typeface="Arial" pitchFamily="34" charset="0"/>
                <a:cs typeface="Arial" pitchFamily="34" charset="0"/>
              </a:rPr>
              <a:t>Research Physicist</a:t>
            </a:r>
          </a:p>
          <a:p>
            <a:pPr lvl="0">
              <a:defRPr/>
            </a:pPr>
            <a:r>
              <a:rPr lang="en-US" b="1" dirty="0" smtClean="0">
                <a:latin typeface="Arial" pitchFamily="34" charset="0"/>
                <a:cs typeface="Arial" pitchFamily="34" charset="0"/>
              </a:rPr>
              <a:t>Air Force Research Laboratory</a:t>
            </a:r>
            <a:endParaRPr lang="en-CA" b="1" dirty="0">
              <a:latin typeface="Arial" pitchFamily="34" charset="0"/>
              <a:cs typeface="Arial" pitchFamily="34" charset="0"/>
            </a:endParaRPr>
          </a:p>
        </p:txBody>
      </p:sp>
      <p:sp>
        <p:nvSpPr>
          <p:cNvPr id="3" name="Text Placeholder 2"/>
          <p:cNvSpPr>
            <a:spLocks noGrp="1"/>
          </p:cNvSpPr>
          <p:nvPr>
            <p:ph type="body" sz="quarter" idx="11"/>
          </p:nvPr>
        </p:nvSpPr>
        <p:spPr/>
        <p:txBody>
          <a:bodyPr/>
          <a:lstStyle/>
          <a:p>
            <a:pPr lvl="0">
              <a:defRPr/>
            </a:pPr>
            <a:fld id="{BFBAB15D-6520-4679-A01F-5E69B22E15F2}" type="datetime3">
              <a:rPr lang="en-US" b="1" smtClean="0">
                <a:latin typeface="Arial" pitchFamily="34" charset="0"/>
                <a:cs typeface="Arial" pitchFamily="34" charset="0"/>
              </a:rPr>
              <a:t>13 August 2013</a:t>
            </a:fld>
            <a:endParaRPr lang="en-CA" b="1" dirty="0">
              <a:latin typeface="Arial" pitchFamily="34" charset="0"/>
              <a:cs typeface="Arial" pitchFamily="34" charset="0"/>
            </a:endParaRPr>
          </a:p>
        </p:txBody>
      </p:sp>
      <p:sp>
        <p:nvSpPr>
          <p:cNvPr id="4" name="Text Placeholder 3"/>
          <p:cNvSpPr>
            <a:spLocks noGrp="1"/>
          </p:cNvSpPr>
          <p:nvPr>
            <p:ph type="body" sz="quarter" idx="10"/>
          </p:nvPr>
        </p:nvSpPr>
        <p:spPr/>
        <p:txBody>
          <a:bodyPr/>
          <a:lstStyle/>
          <a:p>
            <a:pPr lvl="0">
              <a:defRPr/>
            </a:pPr>
            <a:r>
              <a:rPr lang="en-US" b="1" dirty="0" smtClean="0">
                <a:latin typeface="Arial" pitchFamily="34" charset="0"/>
                <a:cs typeface="Arial" pitchFamily="34" charset="0"/>
              </a:rPr>
              <a:t>A Model of Helium in the Upper Thermosphere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txBox="1">
            <a:spLocks noChangeArrowheads="1"/>
          </p:cNvSpPr>
          <p:nvPr/>
        </p:nvSpPr>
        <p:spPr>
          <a:xfrm>
            <a:off x="1004341" y="0"/>
            <a:ext cx="7180290" cy="1052736"/>
          </a:xfrm>
          <a:prstGeom prst="rect">
            <a:avLst/>
          </a:prstGeom>
        </p:spPr>
        <p:txBody>
          <a:bodyPr vert="horz" lIns="91440" tIns="45720" rIns="91440" bIns="45720" rtlCol="0" anchor="ctr">
            <a:normAutofit/>
          </a:bodyPr>
          <a:lstStyle/>
          <a:p>
            <a:pPr lvl="0" algn="ctr">
              <a:spcBef>
                <a:spcPct val="0"/>
              </a:spcBef>
            </a:pPr>
            <a:r>
              <a:rPr lang="en-US" sz="3200" b="1" dirty="0" smtClean="0">
                <a:latin typeface="Arial" pitchFamily="34" charset="0"/>
                <a:cs typeface="Arial" pitchFamily="34" charset="0"/>
              </a:rPr>
              <a:t>Modifications to TIE-GCM</a:t>
            </a:r>
            <a:endParaRPr lang="en-US" sz="4400" b="1" dirty="0" smtClean="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1043608" y="1484784"/>
                <a:ext cx="3111429" cy="972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b="1" i="1" smtClean="0">
                          <a:latin typeface="Cambria Math"/>
                          <a:ea typeface="Cambria Math"/>
                        </a:rPr>
                        <m:t>𝜳</m:t>
                      </m:r>
                      <m:r>
                        <a:rPr lang="en-US" b="0" i="1" smtClean="0">
                          <a:latin typeface="Cambria Math"/>
                          <a:ea typeface="Cambria Math"/>
                        </a:rPr>
                        <m:t>=</m:t>
                      </m:r>
                      <m:d>
                        <m:dPr>
                          <m:begChr m:val="["/>
                          <m:endChr m:val="]"/>
                          <m:ctrlPr>
                            <a:rPr lang="en-US" i="1" smtClean="0">
                              <a:latin typeface="Cambria Math"/>
                              <a:ea typeface="Cambria Math"/>
                            </a:rPr>
                          </m:ctrlPr>
                        </m:dPr>
                        <m:e>
                          <m:m>
                            <m:mPr>
                              <m:mcs>
                                <m:mc>
                                  <m:mcPr>
                                    <m:count m:val="1"/>
                                    <m:mcJc m:val="center"/>
                                  </m:mcPr>
                                </m:mc>
                              </m:mcs>
                              <m:ctrlPr>
                                <a:rPr lang="en-US" i="1" smtClean="0">
                                  <a:latin typeface="Cambria Math"/>
                                  <a:ea typeface="Cambria Math"/>
                                </a:rPr>
                              </m:ctrlPr>
                            </m:mPr>
                            <m:mr>
                              <m:e>
                                <m:sSub>
                                  <m:sSubPr>
                                    <m:ctrlPr>
                                      <a:rPr lang="en-US" i="1">
                                        <a:latin typeface="Cambria Math"/>
                                        <a:ea typeface="Cambria Math"/>
                                      </a:rPr>
                                    </m:ctrlPr>
                                  </m:sSubPr>
                                  <m:e>
                                    <m:r>
                                      <m:rPr>
                                        <m:brk m:alnAt="7"/>
                                      </m:rPr>
                                      <a:rPr lang="en-US" b="0" i="1">
                                        <a:latin typeface="Cambria Math"/>
                                        <a:ea typeface="Cambria Math"/>
                                      </a:rPr>
                                      <m:t>𝜓</m:t>
                                    </m:r>
                                  </m:e>
                                  <m:sub>
                                    <m:r>
                                      <a:rPr lang="en-US" b="0" i="1">
                                        <a:latin typeface="Cambria Math"/>
                                        <a:ea typeface="Cambria Math"/>
                                      </a:rPr>
                                      <m:t>𝑂</m:t>
                                    </m:r>
                                    <m:r>
                                      <a:rPr lang="en-US" b="0" i="1">
                                        <a:latin typeface="Cambria Math"/>
                                        <a:ea typeface="Cambria Math"/>
                                      </a:rPr>
                                      <m:t>2</m:t>
                                    </m:r>
                                  </m:sub>
                                </m:sSub>
                              </m:e>
                            </m:mr>
                            <m:mr>
                              <m:e>
                                <m:sSub>
                                  <m:sSubPr>
                                    <m:ctrlPr>
                                      <a:rPr lang="en-US" i="1">
                                        <a:latin typeface="Cambria Math"/>
                                        <a:ea typeface="Cambria Math"/>
                                      </a:rPr>
                                    </m:ctrlPr>
                                  </m:sSubPr>
                                  <m:e>
                                    <m:r>
                                      <m:rPr>
                                        <m:brk m:alnAt="7"/>
                                      </m:rPr>
                                      <a:rPr lang="en-US" b="0" i="1">
                                        <a:latin typeface="Cambria Math"/>
                                        <a:ea typeface="Cambria Math"/>
                                      </a:rPr>
                                      <m:t>𝜓</m:t>
                                    </m:r>
                                  </m:e>
                                  <m:sub>
                                    <m:r>
                                      <a:rPr lang="en-US" b="0" i="1">
                                        <a:latin typeface="Cambria Math"/>
                                        <a:ea typeface="Cambria Math"/>
                                      </a:rPr>
                                      <m:t>𝑂</m:t>
                                    </m:r>
                                    <m:r>
                                      <a:rPr lang="en-US" b="0" i="1" smtClean="0">
                                        <a:latin typeface="Cambria Math"/>
                                        <a:ea typeface="Cambria Math"/>
                                      </a:rPr>
                                      <m:t>1</m:t>
                                    </m:r>
                                  </m:sub>
                                </m:sSub>
                              </m:e>
                            </m:mr>
                          </m:m>
                        </m:e>
                      </m:d>
                      <m:r>
                        <a:rPr lang="en-US" b="1" i="1" smtClean="0">
                          <a:latin typeface="Cambria Math"/>
                          <a:ea typeface="Cambria Math"/>
                        </a:rPr>
                        <m:t>    ⇒    </m:t>
                      </m:r>
                      <m:r>
                        <a:rPr lang="el-GR" b="1" i="1">
                          <a:latin typeface="Cambria Math"/>
                          <a:ea typeface="Cambria Math"/>
                        </a:rPr>
                        <m:t>𝜳</m:t>
                      </m:r>
                      <m:r>
                        <a:rPr lang="en-US" b="1" i="1">
                          <a:latin typeface="Cambria Math"/>
                          <a:ea typeface="Cambria Math"/>
                        </a:rPr>
                        <m:t>=</m:t>
                      </m:r>
                      <m:d>
                        <m:dPr>
                          <m:begChr m:val="["/>
                          <m:endChr m:val="]"/>
                          <m:ctrlPr>
                            <a:rPr lang="en-US" i="1">
                              <a:latin typeface="Cambria Math"/>
                              <a:ea typeface="Cambria Math"/>
                            </a:rPr>
                          </m:ctrlPr>
                        </m:dPr>
                        <m:e>
                          <m:m>
                            <m:mPr>
                              <m:mcs>
                                <m:mc>
                                  <m:mcPr>
                                    <m:count m:val="1"/>
                                    <m:mcJc m:val="center"/>
                                  </m:mcPr>
                                </m:mc>
                              </m:mcs>
                              <m:ctrlPr>
                                <a:rPr lang="en-US" i="1">
                                  <a:latin typeface="Cambria Math"/>
                                  <a:ea typeface="Cambria Math"/>
                                </a:rPr>
                              </m:ctrlPr>
                            </m:mPr>
                            <m:mr>
                              <m:e>
                                <m:sSub>
                                  <m:sSubPr>
                                    <m:ctrlPr>
                                      <a:rPr lang="en-US" i="1">
                                        <a:latin typeface="Cambria Math"/>
                                        <a:ea typeface="Cambria Math"/>
                                      </a:rPr>
                                    </m:ctrlPr>
                                  </m:sSubPr>
                                  <m:e>
                                    <m:r>
                                      <m:rPr>
                                        <m:brk m:alnAt="7"/>
                                      </m:rPr>
                                      <a:rPr lang="en-US" b="0" i="1">
                                        <a:latin typeface="Cambria Math"/>
                                        <a:ea typeface="Cambria Math"/>
                                      </a:rPr>
                                      <m:t>𝜓</m:t>
                                    </m:r>
                                  </m:e>
                                  <m:sub>
                                    <m:r>
                                      <a:rPr lang="en-US" b="0" i="1">
                                        <a:latin typeface="Cambria Math"/>
                                        <a:ea typeface="Cambria Math"/>
                                      </a:rPr>
                                      <m:t>𝑂</m:t>
                                    </m:r>
                                    <m:r>
                                      <a:rPr lang="en-US" b="0" i="1">
                                        <a:latin typeface="Cambria Math"/>
                                        <a:ea typeface="Cambria Math"/>
                                      </a:rPr>
                                      <m:t>2</m:t>
                                    </m:r>
                                  </m:sub>
                                </m:sSub>
                              </m:e>
                            </m:mr>
                            <m:mr>
                              <m:e>
                                <m:sSub>
                                  <m:sSubPr>
                                    <m:ctrlPr>
                                      <a:rPr lang="en-US" i="1">
                                        <a:latin typeface="Cambria Math"/>
                                        <a:ea typeface="Cambria Math"/>
                                      </a:rPr>
                                    </m:ctrlPr>
                                  </m:sSubPr>
                                  <m:e>
                                    <m:r>
                                      <m:rPr>
                                        <m:brk m:alnAt="7"/>
                                      </m:rPr>
                                      <a:rPr lang="en-US" b="0" i="1">
                                        <a:latin typeface="Cambria Math"/>
                                        <a:ea typeface="Cambria Math"/>
                                      </a:rPr>
                                      <m:t>𝜓</m:t>
                                    </m:r>
                                  </m:e>
                                  <m:sub>
                                    <m:r>
                                      <a:rPr lang="en-US" b="0" i="1">
                                        <a:latin typeface="Cambria Math"/>
                                        <a:ea typeface="Cambria Math"/>
                                      </a:rPr>
                                      <m:t>𝑂</m:t>
                                    </m:r>
                                    <m:r>
                                      <a:rPr lang="en-US" b="0" i="1">
                                        <a:latin typeface="Cambria Math"/>
                                        <a:ea typeface="Cambria Math"/>
                                      </a:rPr>
                                      <m:t>1</m:t>
                                    </m:r>
                                  </m:sub>
                                </m:sSub>
                              </m:e>
                            </m:mr>
                            <m:mr>
                              <m:e>
                                <m:sSub>
                                  <m:sSubPr>
                                    <m:ctrlPr>
                                      <a:rPr lang="en-US" i="1">
                                        <a:latin typeface="Cambria Math"/>
                                        <a:ea typeface="Cambria Math"/>
                                      </a:rPr>
                                    </m:ctrlPr>
                                  </m:sSubPr>
                                  <m:e>
                                    <m:r>
                                      <m:rPr>
                                        <m:brk m:alnAt="7"/>
                                      </m:rPr>
                                      <a:rPr lang="en-US" b="0" i="1">
                                        <a:latin typeface="Cambria Math"/>
                                        <a:ea typeface="Cambria Math"/>
                                      </a:rPr>
                                      <m:t>𝜓</m:t>
                                    </m:r>
                                  </m:e>
                                  <m:sub>
                                    <m:r>
                                      <a:rPr lang="en-US" b="0" i="1">
                                        <a:latin typeface="Cambria Math"/>
                                        <a:ea typeface="Cambria Math"/>
                                      </a:rPr>
                                      <m:t>𝐻𝑒</m:t>
                                    </m:r>
                                  </m:sub>
                                </m:sSub>
                              </m:e>
                            </m:mr>
                          </m:m>
                        </m:e>
                      </m:d>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043608" y="1484784"/>
                <a:ext cx="3111429" cy="97270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043608" y="2492896"/>
                <a:ext cx="56763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ea typeface="Cambria Math"/>
                            </a:rPr>
                          </m:ctrlPr>
                        </m:sSubPr>
                        <m:e>
                          <m:r>
                            <m:rPr>
                              <m:brk m:alnAt="7"/>
                            </m:rPr>
                            <a:rPr lang="en-US" b="0" i="1">
                              <a:latin typeface="Cambria Math"/>
                              <a:ea typeface="Cambria Math"/>
                            </a:rPr>
                            <m:t>𝜓</m:t>
                          </m:r>
                        </m:e>
                        <m:sub>
                          <m:r>
                            <a:rPr lang="en-US" b="0" i="1" smtClean="0">
                              <a:latin typeface="Cambria Math"/>
                              <a:ea typeface="Cambria Math"/>
                            </a:rPr>
                            <m:t>𝑁</m:t>
                          </m:r>
                          <m:r>
                            <a:rPr lang="en-US" b="0" i="1">
                              <a:latin typeface="Cambria Math"/>
                              <a:ea typeface="Cambria Math"/>
                            </a:rPr>
                            <m:t>2</m:t>
                          </m:r>
                        </m:sub>
                      </m:sSub>
                      <m:r>
                        <a:rPr lang="en-US" b="0" i="1" smtClean="0">
                          <a:latin typeface="Cambria Math"/>
                          <a:ea typeface="Cambria Math"/>
                        </a:rPr>
                        <m:t>=1−</m:t>
                      </m:r>
                      <m:sSub>
                        <m:sSubPr>
                          <m:ctrlPr>
                            <a:rPr lang="en-US" i="1">
                              <a:latin typeface="Cambria Math"/>
                              <a:ea typeface="Cambria Math"/>
                            </a:rPr>
                          </m:ctrlPr>
                        </m:sSubPr>
                        <m:e>
                          <m:r>
                            <m:rPr>
                              <m:brk m:alnAt="7"/>
                            </m:rPr>
                            <a:rPr lang="en-US" b="0" i="1">
                              <a:latin typeface="Cambria Math"/>
                              <a:ea typeface="Cambria Math"/>
                            </a:rPr>
                            <m:t>𝜓</m:t>
                          </m:r>
                        </m:e>
                        <m:sub>
                          <m:r>
                            <a:rPr lang="en-US" b="0" i="1" smtClean="0">
                              <a:latin typeface="Cambria Math"/>
                              <a:ea typeface="Cambria Math"/>
                            </a:rPr>
                            <m:t>𝑂</m:t>
                          </m:r>
                          <m:r>
                            <a:rPr lang="en-US" b="0" i="1">
                              <a:latin typeface="Cambria Math"/>
                              <a:ea typeface="Cambria Math"/>
                            </a:rPr>
                            <m:t>2</m:t>
                          </m:r>
                        </m:sub>
                      </m:sSub>
                      <m:sSub>
                        <m:sSubPr>
                          <m:ctrlPr>
                            <a:rPr lang="en-US" i="1">
                              <a:latin typeface="Cambria Math"/>
                              <a:ea typeface="Cambria Math"/>
                            </a:rPr>
                          </m:ctrlPr>
                        </m:sSubPr>
                        <m:e>
                          <m:r>
                            <a:rPr lang="en-US" b="0" i="1" smtClean="0">
                              <a:latin typeface="Cambria Math"/>
                              <a:ea typeface="Cambria Math"/>
                            </a:rPr>
                            <m:t>−</m:t>
                          </m:r>
                          <m:r>
                            <m:rPr>
                              <m:brk m:alnAt="7"/>
                            </m:rPr>
                            <a:rPr lang="en-US" b="0" i="1">
                              <a:latin typeface="Cambria Math"/>
                              <a:ea typeface="Cambria Math"/>
                            </a:rPr>
                            <m:t>𝜓</m:t>
                          </m:r>
                        </m:e>
                        <m:sub>
                          <m:r>
                            <a:rPr lang="en-US" b="0" i="1" smtClean="0">
                              <a:latin typeface="Cambria Math"/>
                              <a:ea typeface="Cambria Math"/>
                            </a:rPr>
                            <m:t>𝑂</m:t>
                          </m:r>
                          <m:r>
                            <a:rPr lang="en-US" b="0" i="1" smtClean="0">
                              <a:latin typeface="Cambria Math"/>
                              <a:ea typeface="Cambria Math"/>
                            </a:rPr>
                            <m:t>1</m:t>
                          </m:r>
                        </m:sub>
                      </m:sSub>
                      <m:r>
                        <a:rPr lang="en-US" b="0" i="1" smtClean="0">
                          <a:latin typeface="Cambria Math"/>
                          <a:ea typeface="Cambria Math"/>
                        </a:rPr>
                        <m:t>    ⇒     </m:t>
                      </m:r>
                      <m:sSub>
                        <m:sSubPr>
                          <m:ctrlPr>
                            <a:rPr lang="en-US" i="1">
                              <a:latin typeface="Cambria Math"/>
                              <a:ea typeface="Cambria Math"/>
                            </a:rPr>
                          </m:ctrlPr>
                        </m:sSubPr>
                        <m:e>
                          <m:r>
                            <m:rPr>
                              <m:brk m:alnAt="7"/>
                            </m:rPr>
                            <a:rPr lang="en-US" b="0" i="1">
                              <a:latin typeface="Cambria Math"/>
                              <a:ea typeface="Cambria Math"/>
                            </a:rPr>
                            <m:t>𝜓</m:t>
                          </m:r>
                        </m:e>
                        <m:sub>
                          <m:r>
                            <a:rPr lang="en-US" b="0" i="1">
                              <a:latin typeface="Cambria Math"/>
                              <a:ea typeface="Cambria Math"/>
                            </a:rPr>
                            <m:t>𝑁</m:t>
                          </m:r>
                          <m:r>
                            <a:rPr lang="en-US" b="0" i="1">
                              <a:latin typeface="Cambria Math"/>
                              <a:ea typeface="Cambria Math"/>
                            </a:rPr>
                            <m:t>2</m:t>
                          </m:r>
                        </m:sub>
                      </m:sSub>
                      <m:r>
                        <a:rPr lang="en-US" b="0" i="1">
                          <a:latin typeface="Cambria Math"/>
                          <a:ea typeface="Cambria Math"/>
                        </a:rPr>
                        <m:t>=1−</m:t>
                      </m:r>
                      <m:sSub>
                        <m:sSubPr>
                          <m:ctrlPr>
                            <a:rPr lang="en-US" i="1">
                              <a:latin typeface="Cambria Math"/>
                              <a:ea typeface="Cambria Math"/>
                            </a:rPr>
                          </m:ctrlPr>
                        </m:sSubPr>
                        <m:e>
                          <m:r>
                            <m:rPr>
                              <m:brk m:alnAt="7"/>
                            </m:rPr>
                            <a:rPr lang="en-US" b="0" i="1">
                              <a:latin typeface="Cambria Math"/>
                              <a:ea typeface="Cambria Math"/>
                            </a:rPr>
                            <m:t>𝜓</m:t>
                          </m:r>
                        </m:e>
                        <m:sub>
                          <m:r>
                            <a:rPr lang="en-US" b="0" i="1">
                              <a:latin typeface="Cambria Math"/>
                              <a:ea typeface="Cambria Math"/>
                            </a:rPr>
                            <m:t>𝑂</m:t>
                          </m:r>
                          <m:r>
                            <a:rPr lang="en-US" b="0" i="1">
                              <a:latin typeface="Cambria Math"/>
                              <a:ea typeface="Cambria Math"/>
                            </a:rPr>
                            <m:t>2</m:t>
                          </m:r>
                        </m:sub>
                      </m:sSub>
                      <m:sSub>
                        <m:sSubPr>
                          <m:ctrlPr>
                            <a:rPr lang="en-US" i="1">
                              <a:latin typeface="Cambria Math"/>
                              <a:ea typeface="Cambria Math"/>
                            </a:rPr>
                          </m:ctrlPr>
                        </m:sSubPr>
                        <m:e>
                          <m:r>
                            <a:rPr lang="en-US" b="0" i="1">
                              <a:latin typeface="Cambria Math"/>
                              <a:ea typeface="Cambria Math"/>
                            </a:rPr>
                            <m:t>−</m:t>
                          </m:r>
                          <m:r>
                            <m:rPr>
                              <m:brk m:alnAt="7"/>
                            </m:rPr>
                            <a:rPr lang="en-US" b="0" i="1">
                              <a:latin typeface="Cambria Math"/>
                              <a:ea typeface="Cambria Math"/>
                            </a:rPr>
                            <m:t>𝜓</m:t>
                          </m:r>
                        </m:e>
                        <m:sub>
                          <m:r>
                            <a:rPr lang="en-US" b="0" i="1">
                              <a:latin typeface="Cambria Math"/>
                              <a:ea typeface="Cambria Math"/>
                            </a:rPr>
                            <m:t>𝑂</m:t>
                          </m:r>
                          <m:r>
                            <a:rPr lang="en-US" b="0" i="1">
                              <a:latin typeface="Cambria Math"/>
                              <a:ea typeface="Cambria Math"/>
                            </a:rPr>
                            <m:t>1</m:t>
                          </m:r>
                        </m:sub>
                      </m:sSub>
                      <m:sSub>
                        <m:sSubPr>
                          <m:ctrlPr>
                            <a:rPr lang="en-US" i="1">
                              <a:latin typeface="Cambria Math"/>
                              <a:ea typeface="Cambria Math"/>
                            </a:rPr>
                          </m:ctrlPr>
                        </m:sSubPr>
                        <m:e>
                          <m:r>
                            <a:rPr lang="en-US" b="0" i="1">
                              <a:latin typeface="Cambria Math"/>
                              <a:ea typeface="Cambria Math"/>
                            </a:rPr>
                            <m:t>−</m:t>
                          </m:r>
                          <m:r>
                            <m:rPr>
                              <m:brk m:alnAt="7"/>
                            </m:rPr>
                            <a:rPr lang="en-US" b="0" i="1">
                              <a:latin typeface="Cambria Math"/>
                              <a:ea typeface="Cambria Math"/>
                            </a:rPr>
                            <m:t>𝜓</m:t>
                          </m:r>
                        </m:e>
                        <m:sub>
                          <m:r>
                            <a:rPr lang="en-US" b="0" i="1">
                              <a:latin typeface="Cambria Math"/>
                              <a:ea typeface="Cambria Math"/>
                            </a:rPr>
                            <m:t>𝐻𝑒</m:t>
                          </m:r>
                        </m:sub>
                      </m:sSub>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043608" y="2492896"/>
                <a:ext cx="5676362" cy="369332"/>
              </a:xfrm>
              <a:prstGeom prst="rect">
                <a:avLst/>
              </a:prstGeom>
              <a:blipFill rotWithShape="1">
                <a:blip r:embed="rId4"/>
                <a:stretch>
                  <a:fillRect b="-1147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p:cNvSpPr txBox="1"/>
              <p:nvPr/>
            </p:nvSpPr>
            <p:spPr>
              <a:xfrm>
                <a:off x="1115616" y="3645024"/>
                <a:ext cx="7474296" cy="923330"/>
              </a:xfrm>
              <a:prstGeom prst="rect">
                <a:avLst/>
              </a:prstGeom>
              <a:noFill/>
            </p:spPr>
            <p:txBody>
              <a:bodyPr wrap="square" rtlCol="0">
                <a:spAutoFit/>
              </a:bodyPr>
              <a:lstStyle/>
              <a:p>
                <a14:m>
                  <m:oMath xmlns:m="http://schemas.openxmlformats.org/officeDocument/2006/math">
                    <m:r>
                      <a:rPr lang="en-US" b="1" i="1" smtClean="0">
                        <a:latin typeface="Cambria Math"/>
                        <a:ea typeface="Cambria Math"/>
                      </a:rPr>
                      <m:t>𝜶</m:t>
                    </m:r>
                  </m:oMath>
                </a14:m>
                <a:r>
                  <a:rPr lang="en-US" dirty="0" smtClean="0"/>
                  <a:t> matrix and </a:t>
                </a:r>
                <a:r>
                  <a:rPr lang="en-US" dirty="0" err="1" smtClean="0"/>
                  <a:t>TriDiagonal</a:t>
                </a:r>
                <a:r>
                  <a:rPr lang="en-US" dirty="0" smtClean="0"/>
                  <a:t> solver (inline code in </a:t>
                </a:r>
                <a:r>
                  <a:rPr lang="en-US" dirty="0" err="1" smtClean="0"/>
                  <a:t>comp.F</a:t>
                </a:r>
                <a:r>
                  <a:rPr lang="en-US" dirty="0" smtClean="0"/>
                  <a:t>) is expanded to include Helium diffusion terms and other related terms (note: now inverting </a:t>
                </a:r>
                <a:r>
                  <a:rPr lang="en-US" dirty="0" smtClean="0"/>
                  <a:t>a [3x3</a:t>
                </a:r>
                <a:r>
                  <a:rPr lang="en-US" dirty="0" smtClean="0"/>
                  <a:t>] matrix, instead of </a:t>
                </a:r>
                <a:r>
                  <a:rPr lang="en-US" dirty="0" smtClean="0"/>
                  <a:t>a [2x2</a:t>
                </a:r>
                <a:r>
                  <a:rPr lang="en-US" dirty="0" smtClean="0"/>
                  <a:t>], which is still efficient using direct methods)</a:t>
                </a:r>
              </a:p>
            </p:txBody>
          </p:sp>
        </mc:Choice>
        <mc:Fallback>
          <p:sp>
            <p:nvSpPr>
              <p:cNvPr id="3" name="TextBox 2"/>
              <p:cNvSpPr txBox="1">
                <a:spLocks noRot="1" noChangeAspect="1" noMove="1" noResize="1" noEditPoints="1" noAdjustHandles="1" noChangeArrowheads="1" noChangeShapeType="1" noTextEdit="1"/>
              </p:cNvSpPr>
              <p:nvPr/>
            </p:nvSpPr>
            <p:spPr>
              <a:xfrm>
                <a:off x="1115616" y="3645024"/>
                <a:ext cx="7474296" cy="923330"/>
              </a:xfrm>
              <a:prstGeom prst="rect">
                <a:avLst/>
              </a:prstGeom>
              <a:blipFill rotWithShape="1">
                <a:blip r:embed="rId5"/>
                <a:stretch>
                  <a:fillRect l="-653" t="-3311" r="-408" b="-9934"/>
                </a:stretch>
              </a:blipFill>
            </p:spPr>
            <p:txBody>
              <a:bodyPr/>
              <a:lstStyle/>
              <a:p>
                <a:r>
                  <a:rPr lang="en-US">
                    <a:noFill/>
                  </a:rPr>
                  <a:t> </a:t>
                </a:r>
              </a:p>
            </p:txBody>
          </p:sp>
        </mc:Fallback>
      </mc:AlternateContent>
      <p:sp>
        <p:nvSpPr>
          <p:cNvPr id="4" name="TextBox 3"/>
          <p:cNvSpPr txBox="1"/>
          <p:nvPr/>
        </p:nvSpPr>
        <p:spPr>
          <a:xfrm>
            <a:off x="467544" y="1196752"/>
            <a:ext cx="6087060" cy="369332"/>
          </a:xfrm>
          <a:prstGeom prst="rect">
            <a:avLst/>
          </a:prstGeom>
          <a:noFill/>
        </p:spPr>
        <p:txBody>
          <a:bodyPr wrap="square" rtlCol="0">
            <a:spAutoFit/>
          </a:bodyPr>
          <a:lstStyle/>
          <a:p>
            <a:r>
              <a:rPr lang="en-US" dirty="0" smtClean="0"/>
              <a:t>Changes made in order to add Helium as a Major Component:</a:t>
            </a:r>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1115616" y="2996952"/>
                <a:ext cx="4159087" cy="519886"/>
              </a:xfrm>
              <a:prstGeom prst="rect">
                <a:avLst/>
              </a:prstGeom>
              <a:noFill/>
            </p:spPr>
            <p:txBody>
              <a:bodyPr wrap="none" rtlCol="0">
                <a:spAutoFit/>
              </a:bodyPr>
              <a:lstStyle/>
              <a:p>
                <a14:m>
                  <m:oMath xmlns:m="http://schemas.openxmlformats.org/officeDocument/2006/math">
                    <m:r>
                      <a:rPr lang="en-US" b="1" i="1" smtClean="0">
                        <a:latin typeface="Cambria Math"/>
                      </a:rPr>
                      <m:t>𝑳</m:t>
                    </m:r>
                    <m:r>
                      <a:rPr lang="en-US" b="0" i="1" smtClean="0">
                        <a:latin typeface="Cambria Math"/>
                      </a:rPr>
                      <m:t>=</m:t>
                    </m:r>
                    <m:sSub>
                      <m:sSubPr>
                        <m:ctrlPr>
                          <a:rPr lang="en-US" b="0" i="1" smtClean="0">
                            <a:latin typeface="Cambria Math"/>
                          </a:rPr>
                        </m:ctrlPr>
                      </m:sSubPr>
                      <m:e>
                        <m:r>
                          <a:rPr lang="en-US" i="1">
                            <a:latin typeface="Cambria Math"/>
                            <a:ea typeface="Cambria Math"/>
                          </a:rPr>
                          <m:t>𝛿</m:t>
                        </m:r>
                      </m:e>
                      <m:sub>
                        <m:r>
                          <a:rPr lang="en-US" b="0" i="1" smtClean="0">
                            <a:latin typeface="Cambria Math"/>
                          </a:rPr>
                          <m:t>𝑖𝑗</m:t>
                        </m:r>
                      </m:sub>
                    </m:sSub>
                    <m:d>
                      <m:dPr>
                        <m:ctrlPr>
                          <a:rPr lang="en-US" b="0" i="1" smtClean="0">
                            <a:latin typeface="Cambria Math"/>
                          </a:rPr>
                        </m:ctrlPr>
                      </m:dPr>
                      <m:e>
                        <m:f>
                          <m:fPr>
                            <m:ctrlPr>
                              <a:rPr lang="en-US" i="1">
                                <a:latin typeface="Cambria Math"/>
                              </a:rPr>
                            </m:ctrlPr>
                          </m:fPr>
                          <m:num>
                            <m:r>
                              <a:rPr lang="en-US" i="1">
                                <a:latin typeface="Cambria Math"/>
                                <a:ea typeface="Cambria Math"/>
                              </a:rPr>
                              <m:t>𝜕</m:t>
                            </m:r>
                          </m:num>
                          <m:den>
                            <m:r>
                              <a:rPr lang="en-US" i="1">
                                <a:latin typeface="Cambria Math"/>
                                <a:ea typeface="Cambria Math"/>
                              </a:rPr>
                              <m:t>𝜕</m:t>
                            </m:r>
                            <m:r>
                              <a:rPr lang="en-US" i="1">
                                <a:latin typeface="Cambria Math"/>
                                <a:ea typeface="Cambria Math"/>
                              </a:rPr>
                              <m:t>𝑧</m:t>
                            </m:r>
                          </m:den>
                        </m:f>
                        <m:r>
                          <a:rPr lang="en-US" b="0" i="1" smtClean="0">
                            <a:latin typeface="Cambria Math"/>
                            <a:ea typeface="Cambria Math"/>
                          </a:rPr>
                          <m:t>−1+</m:t>
                        </m:r>
                        <m:f>
                          <m:fPr>
                            <m:ctrlPr>
                              <a:rPr lang="en-US" b="0" i="1" smtClean="0">
                                <a:latin typeface="Cambria Math"/>
                                <a:ea typeface="Cambria Math"/>
                              </a:rPr>
                            </m:ctrlPr>
                          </m:fPr>
                          <m:num>
                            <m:sSub>
                              <m:sSubPr>
                                <m:ctrlPr>
                                  <a:rPr lang="en-US" b="0" i="1" smtClean="0">
                                    <a:latin typeface="Cambria Math"/>
                                    <a:ea typeface="Cambria Math"/>
                                  </a:rPr>
                                </m:ctrlPr>
                              </m:sSubPr>
                              <m:e>
                                <m:r>
                                  <a:rPr lang="en-US" b="0" i="1" smtClean="0">
                                    <a:latin typeface="Cambria Math"/>
                                    <a:ea typeface="Cambria Math"/>
                                  </a:rPr>
                                  <m:t>𝑚</m:t>
                                </m:r>
                              </m:e>
                              <m:sub>
                                <m:r>
                                  <a:rPr lang="en-US" b="0" i="1" smtClean="0">
                                    <a:latin typeface="Cambria Math"/>
                                    <a:ea typeface="Cambria Math"/>
                                  </a:rPr>
                                  <m:t>𝑖</m:t>
                                </m:r>
                              </m:sub>
                            </m:sSub>
                          </m:num>
                          <m:den>
                            <m:bar>
                              <m:barPr>
                                <m:pos m:val="top"/>
                                <m:ctrlPr>
                                  <a:rPr lang="en-US" b="0" i="1" smtClean="0">
                                    <a:latin typeface="Cambria Math"/>
                                    <a:ea typeface="Cambria Math"/>
                                  </a:rPr>
                                </m:ctrlPr>
                              </m:barPr>
                              <m:e>
                                <m:r>
                                  <a:rPr lang="en-US" b="0" i="1" smtClean="0">
                                    <a:latin typeface="Cambria Math"/>
                                    <a:ea typeface="Cambria Math"/>
                                  </a:rPr>
                                  <m:t>𝑚</m:t>
                                </m:r>
                              </m:e>
                            </m:bar>
                          </m:den>
                        </m:f>
                        <m:r>
                          <a:rPr lang="en-US" b="0"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1</m:t>
                            </m:r>
                          </m:num>
                          <m:den>
                            <m:bar>
                              <m:barPr>
                                <m:pos m:val="top"/>
                                <m:ctrlPr>
                                  <a:rPr lang="en-US" b="0" i="1" smtClean="0">
                                    <a:latin typeface="Cambria Math"/>
                                    <a:ea typeface="Cambria Math"/>
                                  </a:rPr>
                                </m:ctrlPr>
                              </m:barPr>
                              <m:e>
                                <m:r>
                                  <a:rPr lang="en-US" b="0" i="1" smtClean="0">
                                    <a:latin typeface="Cambria Math"/>
                                    <a:ea typeface="Cambria Math"/>
                                  </a:rPr>
                                  <m:t>𝑚</m:t>
                                </m:r>
                              </m:e>
                            </m:bar>
                          </m:den>
                        </m:f>
                        <m:f>
                          <m:fPr>
                            <m:ctrlPr>
                              <a:rPr lang="en-US" i="1">
                                <a:latin typeface="Cambria Math"/>
                              </a:rPr>
                            </m:ctrlPr>
                          </m:fPr>
                          <m:num>
                            <m:r>
                              <a:rPr lang="en-US" i="1">
                                <a:latin typeface="Cambria Math"/>
                                <a:ea typeface="Cambria Math"/>
                              </a:rPr>
                              <m:t>𝜕</m:t>
                            </m:r>
                            <m:bar>
                              <m:barPr>
                                <m:pos m:val="top"/>
                                <m:ctrlPr>
                                  <a:rPr lang="en-US" i="1" smtClean="0">
                                    <a:latin typeface="Cambria Math"/>
                                    <a:ea typeface="Cambria Math"/>
                                  </a:rPr>
                                </m:ctrlPr>
                              </m:barPr>
                              <m:e>
                                <m:r>
                                  <a:rPr lang="en-US" b="0" i="1" smtClean="0">
                                    <a:latin typeface="Cambria Math"/>
                                    <a:ea typeface="Cambria Math"/>
                                  </a:rPr>
                                  <m:t>𝑚</m:t>
                                </m:r>
                              </m:e>
                            </m:bar>
                          </m:num>
                          <m:den>
                            <m:r>
                              <a:rPr lang="en-US" i="1">
                                <a:latin typeface="Cambria Math"/>
                                <a:ea typeface="Cambria Math"/>
                              </a:rPr>
                              <m:t>𝜕</m:t>
                            </m:r>
                            <m:r>
                              <a:rPr lang="en-US" i="1">
                                <a:latin typeface="Cambria Math"/>
                                <a:ea typeface="Cambria Math"/>
                              </a:rPr>
                              <m:t>𝑧</m:t>
                            </m:r>
                          </m:den>
                        </m:f>
                      </m:e>
                    </m:d>
                  </m:oMath>
                </a14:m>
                <a:r>
                  <a:rPr lang="en-US" dirty="0" smtClean="0"/>
                  <a:t> is expanded</a:t>
                </a:r>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1115616" y="2996952"/>
                <a:ext cx="4159087" cy="519886"/>
              </a:xfrm>
              <a:prstGeom prst="rect">
                <a:avLst/>
              </a:prstGeom>
              <a:blipFill rotWithShape="1">
                <a:blip r:embed="rId6"/>
                <a:stretch>
                  <a:fillRect r="-440" b="-5882"/>
                </a:stretch>
              </a:blipFill>
            </p:spPr>
            <p:txBody>
              <a:bodyPr/>
              <a:lstStyle/>
              <a:p>
                <a:r>
                  <a:rPr lang="en-US">
                    <a:noFill/>
                  </a:rPr>
                  <a:t> </a:t>
                </a:r>
              </a:p>
            </p:txBody>
          </p:sp>
        </mc:Fallback>
      </mc:AlternateContent>
      <p:sp>
        <p:nvSpPr>
          <p:cNvPr id="11" name="TextBox 10"/>
          <p:cNvSpPr txBox="1"/>
          <p:nvPr/>
        </p:nvSpPr>
        <p:spPr>
          <a:xfrm>
            <a:off x="1101080" y="4665910"/>
            <a:ext cx="7164288" cy="923330"/>
          </a:xfrm>
          <a:prstGeom prst="rect">
            <a:avLst/>
          </a:prstGeom>
          <a:noFill/>
        </p:spPr>
        <p:txBody>
          <a:bodyPr wrap="square" rtlCol="0">
            <a:spAutoFit/>
          </a:bodyPr>
          <a:lstStyle/>
          <a:p>
            <a:r>
              <a:rPr lang="en-US" b="1" dirty="0" smtClean="0"/>
              <a:t>MISC</a:t>
            </a:r>
            <a:r>
              <a:rPr lang="en-US" dirty="0" smtClean="0"/>
              <a:t>.: Added thermal diffusion; added Helium to calculation of </a:t>
            </a:r>
            <a:r>
              <a:rPr lang="en-US" dirty="0" err="1" smtClean="0"/>
              <a:t>geopotential</a:t>
            </a:r>
            <a:r>
              <a:rPr lang="en-US" dirty="0" smtClean="0"/>
              <a:t>, density, mbar, </a:t>
            </a:r>
            <a:r>
              <a:rPr lang="en-US" dirty="0" err="1" smtClean="0"/>
              <a:t>cp</a:t>
            </a:r>
            <a:r>
              <a:rPr lang="en-US" dirty="0" smtClean="0"/>
              <a:t>, </a:t>
            </a:r>
            <a:r>
              <a:rPr lang="en-US" dirty="0" err="1" smtClean="0"/>
              <a:t>kt</a:t>
            </a:r>
            <a:r>
              <a:rPr lang="en-US" dirty="0" smtClean="0"/>
              <a:t>, km, and several related quantities; Constant MMR at L.B.; extensive U.B. work (to be covered).</a:t>
            </a:r>
          </a:p>
        </p:txBody>
      </p:sp>
    </p:spTree>
    <p:extLst>
      <p:ext uri="{BB962C8B-B14F-4D97-AF65-F5344CB8AC3E}">
        <p14:creationId xmlns:p14="http://schemas.microsoft.com/office/powerpoint/2010/main" val="2744203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p:cNvSpPr txBox="1">
            <a:spLocks/>
          </p:cNvSpPr>
          <p:nvPr/>
        </p:nvSpPr>
        <p:spPr>
          <a:xfrm>
            <a:off x="381000" y="1295400"/>
            <a:ext cx="8382000" cy="4525963"/>
          </a:xfrm>
          <a:prstGeom prst="rect">
            <a:avLst/>
          </a:prstGeom>
        </p:spPr>
        <p:txBody>
          <a:bodyPr vert="horz" lIns="91440" tIns="45720" rIns="91440" bIns="45720" rtlCol="0">
            <a:normAutofit/>
          </a:bodyPr>
          <a:lstStyle/>
          <a:p>
            <a:pPr marL="357188" lvl="0" indent="-179388"/>
            <a:endParaRPr lang="en-US" b="1" dirty="0">
              <a:latin typeface="Arial" pitchFamily="34" charset="0"/>
              <a:cs typeface="Arial" pitchFamily="34" charset="0"/>
            </a:endParaRPr>
          </a:p>
        </p:txBody>
      </p:sp>
      <p:sp>
        <p:nvSpPr>
          <p:cNvPr id="21" name="Rectangle 2"/>
          <p:cNvSpPr txBox="1">
            <a:spLocks noChangeArrowheads="1"/>
          </p:cNvSpPr>
          <p:nvPr/>
        </p:nvSpPr>
        <p:spPr>
          <a:xfrm>
            <a:off x="1004341" y="0"/>
            <a:ext cx="7180290" cy="1052736"/>
          </a:xfrm>
          <a:prstGeom prst="rect">
            <a:avLst/>
          </a:prstGeom>
        </p:spPr>
        <p:txBody>
          <a:bodyPr vert="horz" lIns="91440" tIns="45720" rIns="91440" bIns="45720" rtlCol="0" anchor="ctr">
            <a:normAutofit/>
          </a:bodyPr>
          <a:lstStyle/>
          <a:p>
            <a:pPr lvl="0" algn="ctr">
              <a:spcBef>
                <a:spcPct val="0"/>
              </a:spcBef>
            </a:pPr>
            <a:r>
              <a:rPr lang="en-US" sz="3200" b="1" dirty="0" smtClean="0">
                <a:latin typeface="Arial" pitchFamily="34" charset="0"/>
                <a:cs typeface="Arial" pitchFamily="34" charset="0"/>
              </a:rPr>
              <a:t>Upper Boundary Conditions</a:t>
            </a:r>
          </a:p>
          <a:p>
            <a:pPr lvl="0" algn="ctr">
              <a:spcBef>
                <a:spcPct val="0"/>
              </a:spcBef>
            </a:pPr>
            <a:r>
              <a:rPr lang="en-US" sz="2800" dirty="0" smtClean="0">
                <a:latin typeface="Arial" pitchFamily="34" charset="0"/>
                <a:cs typeface="Arial" pitchFamily="34" charset="0"/>
              </a:rPr>
              <a:t>Thermal Escape</a:t>
            </a:r>
            <a:endParaRPr lang="en-US" sz="4000" dirty="0" smtClean="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1187624" y="3645019"/>
                <a:ext cx="6242540" cy="917431"/>
              </a:xfrm>
              <a:prstGeom prst="rect">
                <a:avLst/>
              </a:prstGeom>
              <a:noFill/>
            </p:spPr>
            <p:txBody>
              <a:bodyPr wrap="square" rtlCol="0">
                <a:spAutoFit/>
              </a:bodyPr>
              <a:lstStyle/>
              <a:p>
                <a14:m>
                  <m:oMath xmlns:m="http://schemas.openxmlformats.org/officeDocument/2006/math">
                    <m:sSub>
                      <m:sSubPr>
                        <m:ctrlPr>
                          <a:rPr lang="el-GR" sz="2000" i="1" smtClean="0">
                            <a:latin typeface="Cambria Math"/>
                            <a:ea typeface="Cambria Math"/>
                          </a:rPr>
                        </m:ctrlPr>
                      </m:sSubPr>
                      <m:e>
                        <m:r>
                          <a:rPr lang="en-US" sz="2000" b="0" i="1" smtClean="0">
                            <a:latin typeface="Cambria Math"/>
                            <a:ea typeface="Cambria Math"/>
                          </a:rPr>
                          <m:t>𝑛</m:t>
                        </m:r>
                      </m:e>
                      <m:sub>
                        <m:r>
                          <a:rPr lang="en-US" sz="2000" b="0" i="1" smtClean="0">
                            <a:latin typeface="Cambria Math"/>
                            <a:ea typeface="Cambria Math"/>
                          </a:rPr>
                          <m:t>𝐻𝑒</m:t>
                        </m:r>
                      </m:sub>
                    </m:sSub>
                    <m:sSub>
                      <m:sSubPr>
                        <m:ctrlPr>
                          <a:rPr lang="el-GR" sz="2000" i="1">
                            <a:latin typeface="Cambria Math"/>
                            <a:ea typeface="Cambria Math"/>
                          </a:rPr>
                        </m:ctrlPr>
                      </m:sSubPr>
                      <m:e>
                        <m:r>
                          <a:rPr lang="en-US" sz="2000" b="0" i="1" smtClean="0">
                            <a:latin typeface="Cambria Math"/>
                            <a:ea typeface="Cambria Math"/>
                          </a:rPr>
                          <m:t>𝑚</m:t>
                        </m:r>
                      </m:e>
                      <m:sub>
                        <m:r>
                          <a:rPr lang="en-US" sz="2000" i="1">
                            <a:latin typeface="Cambria Math"/>
                            <a:ea typeface="Cambria Math"/>
                          </a:rPr>
                          <m:t>𝐻𝑒</m:t>
                        </m:r>
                      </m:sub>
                    </m:sSub>
                    <m:sSub>
                      <m:sSubPr>
                        <m:ctrlPr>
                          <a:rPr lang="el-GR" sz="2000" i="1">
                            <a:latin typeface="Cambria Math"/>
                            <a:ea typeface="Cambria Math"/>
                          </a:rPr>
                        </m:ctrlPr>
                      </m:sSubPr>
                      <m:e>
                        <m:r>
                          <a:rPr lang="en-US" sz="2000" b="0" i="1" smtClean="0">
                            <a:latin typeface="Cambria Math"/>
                            <a:ea typeface="Cambria Math"/>
                          </a:rPr>
                          <m:t>𝑤</m:t>
                        </m:r>
                      </m:e>
                      <m:sub>
                        <m:r>
                          <a:rPr lang="en-US" sz="2000" i="1">
                            <a:latin typeface="Cambria Math"/>
                            <a:ea typeface="Cambria Math"/>
                          </a:rPr>
                          <m:t>𝐻𝑒</m:t>
                        </m:r>
                      </m:sub>
                    </m:sSub>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𝑝</m:t>
                        </m:r>
                      </m:e>
                      <m:sub>
                        <m:r>
                          <a:rPr lang="en-US" sz="2000" b="0" i="1" smtClean="0">
                            <a:latin typeface="Cambria Math"/>
                            <a:ea typeface="Cambria Math"/>
                          </a:rPr>
                          <m:t>0</m:t>
                        </m:r>
                      </m:sub>
                    </m:sSub>
                    <m:sSup>
                      <m:sSupPr>
                        <m:ctrlPr>
                          <a:rPr lang="en-US" sz="2000" b="0" i="1" smtClean="0">
                            <a:latin typeface="Cambria Math"/>
                            <a:ea typeface="Cambria Math"/>
                          </a:rPr>
                        </m:ctrlPr>
                      </m:sSupPr>
                      <m:e>
                        <m:r>
                          <a:rPr lang="en-US" sz="2000" b="0" i="1" smtClean="0">
                            <a:latin typeface="Cambria Math"/>
                            <a:ea typeface="Cambria Math"/>
                          </a:rPr>
                          <m:t>𝑒</m:t>
                        </m:r>
                      </m:e>
                      <m:sup>
                        <m:r>
                          <a:rPr lang="en-US" sz="2000" b="0" i="1" smtClean="0">
                            <a:latin typeface="Cambria Math"/>
                            <a:ea typeface="Cambria Math"/>
                          </a:rPr>
                          <m:t>−</m:t>
                        </m:r>
                        <m:r>
                          <a:rPr lang="en-US" sz="2000" b="0" i="1" smtClean="0">
                            <a:latin typeface="Cambria Math"/>
                            <a:ea typeface="Cambria Math"/>
                          </a:rPr>
                          <m:t>𝑧</m:t>
                        </m:r>
                      </m:sup>
                    </m:sSup>
                    <m:f>
                      <m:fPr>
                        <m:ctrlPr>
                          <a:rPr lang="en-US" sz="2000" b="0" i="1" smtClean="0">
                            <a:latin typeface="Cambria Math"/>
                            <a:ea typeface="Cambria Math"/>
                          </a:rPr>
                        </m:ctrlPr>
                      </m:fPr>
                      <m:num>
                        <m:sSub>
                          <m:sSubPr>
                            <m:ctrlPr>
                              <a:rPr lang="en-US" sz="2000" i="1">
                                <a:latin typeface="Cambria Math"/>
                                <a:ea typeface="Cambria Math"/>
                              </a:rPr>
                            </m:ctrlPr>
                          </m:sSubPr>
                          <m:e>
                            <m:r>
                              <m:rPr>
                                <m:brk m:alnAt="7"/>
                              </m:rPr>
                              <a:rPr lang="en-US" sz="2000" i="1">
                                <a:latin typeface="Cambria Math"/>
                                <a:ea typeface="Cambria Math"/>
                              </a:rPr>
                              <m:t>𝜓</m:t>
                            </m:r>
                          </m:e>
                          <m:sub>
                            <m:r>
                              <a:rPr lang="en-US" sz="2000" i="1">
                                <a:latin typeface="Cambria Math"/>
                                <a:ea typeface="Cambria Math"/>
                              </a:rPr>
                              <m:t>𝐻𝑒</m:t>
                            </m:r>
                          </m:sub>
                        </m:sSub>
                        <m:bar>
                          <m:barPr>
                            <m:pos m:val="top"/>
                            <m:ctrlPr>
                              <a:rPr lang="en-US" sz="2000" i="1">
                                <a:latin typeface="Cambria Math"/>
                                <a:ea typeface="Cambria Math"/>
                              </a:rPr>
                            </m:ctrlPr>
                          </m:barPr>
                          <m:e>
                            <m:r>
                              <a:rPr lang="en-US" sz="2000" i="1">
                                <a:latin typeface="Cambria Math"/>
                                <a:ea typeface="Cambria Math"/>
                              </a:rPr>
                              <m:t>𝑚</m:t>
                            </m:r>
                          </m:e>
                        </m:bar>
                        <m:sSub>
                          <m:sSubPr>
                            <m:ctrlPr>
                              <a:rPr lang="en-US" sz="2000" i="1">
                                <a:latin typeface="Cambria Math"/>
                                <a:ea typeface="Cambria Math"/>
                              </a:rPr>
                            </m:ctrlPr>
                          </m:sSubPr>
                          <m:e>
                            <m:r>
                              <a:rPr lang="en-US" sz="2000" i="1">
                                <a:latin typeface="Cambria Math"/>
                                <a:ea typeface="Cambria Math"/>
                              </a:rPr>
                              <m:t>𝑣</m:t>
                            </m:r>
                          </m:e>
                          <m:sub>
                            <m:r>
                              <a:rPr lang="en-US" sz="2000" i="1">
                                <a:latin typeface="Cambria Math"/>
                                <a:ea typeface="Cambria Math"/>
                              </a:rPr>
                              <m:t>𝑝</m:t>
                            </m:r>
                          </m:sub>
                        </m:sSub>
                      </m:num>
                      <m:den>
                        <m:r>
                          <a:rPr lang="en-US" sz="2000" b="0" i="1" smtClean="0">
                            <a:latin typeface="Cambria Math"/>
                            <a:ea typeface="Cambria Math"/>
                          </a:rPr>
                          <m:t>2</m:t>
                        </m:r>
                        <m:rad>
                          <m:radPr>
                            <m:degHide m:val="on"/>
                            <m:ctrlPr>
                              <a:rPr lang="en-US" sz="2000" b="0" i="1" smtClean="0">
                                <a:latin typeface="Cambria Math"/>
                                <a:ea typeface="Cambria Math"/>
                              </a:rPr>
                            </m:ctrlPr>
                          </m:radPr>
                          <m:deg/>
                          <m:e>
                            <m:r>
                              <a:rPr lang="en-US" sz="2000" b="0" i="1" smtClean="0">
                                <a:latin typeface="Cambria Math"/>
                                <a:ea typeface="Cambria Math"/>
                              </a:rPr>
                              <m:t>𝜋</m:t>
                            </m:r>
                          </m:e>
                        </m:rad>
                        <m:r>
                          <a:rPr lang="en-US" sz="2000" b="0" i="1" smtClean="0">
                            <a:latin typeface="Cambria Math"/>
                            <a:ea typeface="Cambria Math"/>
                          </a:rPr>
                          <m:t>𝑅𝑇</m:t>
                        </m:r>
                      </m:den>
                    </m:f>
                    <m:d>
                      <m:dPr>
                        <m:ctrlPr>
                          <a:rPr lang="en-US" sz="2000" i="1" smtClean="0">
                            <a:latin typeface="Cambria Math"/>
                            <a:ea typeface="Cambria Math"/>
                          </a:rPr>
                        </m:ctrlPr>
                      </m:dPr>
                      <m:e>
                        <m:r>
                          <a:rPr lang="en-US" sz="2000" b="0" i="1" smtClean="0">
                            <a:latin typeface="Cambria Math"/>
                            <a:ea typeface="Cambria Math"/>
                          </a:rPr>
                          <m:t>1+</m:t>
                        </m:r>
                        <m:sSub>
                          <m:sSubPr>
                            <m:ctrlPr>
                              <a:rPr lang="en-US" sz="2000" b="0" i="1" smtClean="0">
                                <a:latin typeface="Cambria Math"/>
                                <a:ea typeface="Cambria Math"/>
                              </a:rPr>
                            </m:ctrlPr>
                          </m:sSubPr>
                          <m:e>
                            <m:r>
                              <a:rPr lang="en-US" sz="2000" b="0" i="1" smtClean="0">
                                <a:latin typeface="Cambria Math"/>
                                <a:ea typeface="Cambria Math"/>
                              </a:rPr>
                              <m:t>𝜆</m:t>
                            </m:r>
                          </m:e>
                          <m:sub>
                            <m:r>
                              <a:rPr lang="en-US" sz="2000" b="0" i="1" smtClean="0">
                                <a:latin typeface="Cambria Math"/>
                                <a:ea typeface="Cambria Math"/>
                              </a:rPr>
                              <m:t>𝑐</m:t>
                            </m:r>
                          </m:sub>
                        </m:sSub>
                      </m:e>
                    </m:d>
                    <m:func>
                      <m:funcPr>
                        <m:ctrlPr>
                          <a:rPr lang="en-US" sz="2000" i="1" smtClean="0">
                            <a:latin typeface="Cambria Math"/>
                            <a:ea typeface="Cambria Math"/>
                          </a:rPr>
                        </m:ctrlPr>
                      </m:funcPr>
                      <m:fName>
                        <m:r>
                          <m:rPr>
                            <m:sty m:val="p"/>
                          </m:rPr>
                          <a:rPr lang="en-US" sz="2000" b="0" i="0" smtClean="0">
                            <a:latin typeface="Cambria Math"/>
                            <a:ea typeface="Cambria Math"/>
                          </a:rPr>
                          <m:t>exp</m:t>
                        </m:r>
                      </m:fName>
                      <m:e>
                        <m:d>
                          <m:dPr>
                            <m:ctrlPr>
                              <a:rPr lang="en-US" sz="2000" i="1" smtClean="0">
                                <a:latin typeface="Cambria Math"/>
                                <a:ea typeface="Cambria Math"/>
                              </a:rPr>
                            </m:ctrlPr>
                          </m:dPr>
                          <m:e>
                            <m:sSub>
                              <m:sSubPr>
                                <m:ctrlPr>
                                  <a:rPr lang="en-US" sz="2000" i="1">
                                    <a:latin typeface="Cambria Math"/>
                                    <a:ea typeface="Cambria Math"/>
                                  </a:rPr>
                                </m:ctrlPr>
                              </m:sSubPr>
                              <m:e>
                                <m:r>
                                  <a:rPr lang="en-US" sz="2000" b="0" i="1" smtClean="0">
                                    <a:latin typeface="Cambria Math"/>
                                    <a:ea typeface="Cambria Math"/>
                                  </a:rPr>
                                  <m:t>−</m:t>
                                </m:r>
                                <m:r>
                                  <a:rPr lang="en-US" sz="2000" i="1">
                                    <a:latin typeface="Cambria Math"/>
                                    <a:ea typeface="Cambria Math"/>
                                  </a:rPr>
                                  <m:t>𝜆</m:t>
                                </m:r>
                              </m:e>
                              <m:sub>
                                <m:r>
                                  <a:rPr lang="en-US" sz="2000" i="1">
                                    <a:latin typeface="Cambria Math"/>
                                    <a:ea typeface="Cambria Math"/>
                                  </a:rPr>
                                  <m:t>𝑐</m:t>
                                </m:r>
                              </m:sub>
                            </m:sSub>
                          </m:e>
                        </m:d>
                      </m:e>
                    </m:func>
                    <m:r>
                      <a:rPr lang="en-US" sz="2000" b="0" i="1" smtClean="0">
                        <a:latin typeface="Cambria Math"/>
                        <a:ea typeface="Cambria Math"/>
                      </a:rPr>
                      <m:t>≈0</m:t>
                    </m:r>
                  </m:oMath>
                </a14:m>
                <a:r>
                  <a:rPr lang="en-US" sz="2000" dirty="0" smtClean="0"/>
                  <a:t>, </a:t>
                </a:r>
              </a:p>
              <a:p>
                <a:endParaRPr lang="en-US" sz="2000" dirty="0" smtClean="0"/>
              </a:p>
            </p:txBody>
          </p:sp>
        </mc:Choice>
        <mc:Fallback xmlns="">
          <p:sp>
            <p:nvSpPr>
              <p:cNvPr id="10" name="TextBox 9"/>
              <p:cNvSpPr txBox="1">
                <a:spLocks noRot="1" noChangeAspect="1" noMove="1" noResize="1" noEditPoints="1" noAdjustHandles="1" noChangeArrowheads="1" noChangeShapeType="1" noTextEdit="1"/>
              </p:cNvSpPr>
              <p:nvPr/>
            </p:nvSpPr>
            <p:spPr>
              <a:xfrm>
                <a:off x="1187624" y="3645019"/>
                <a:ext cx="6242540" cy="917431"/>
              </a:xfrm>
              <a:prstGeom prst="rect">
                <a:avLst/>
              </a:prstGeom>
              <a:blipFill rotWithShape="1">
                <a:blip r:embed="rId3"/>
                <a:stretch>
                  <a:fillRect/>
                </a:stretch>
              </a:blipFill>
            </p:spPr>
            <p:txBody>
              <a:bodyPr/>
              <a:lstStyle/>
              <a:p>
                <a:r>
                  <a:rPr lang="en-US">
                    <a:noFill/>
                  </a:rPr>
                  <a:t> </a:t>
                </a:r>
              </a:p>
            </p:txBody>
          </p:sp>
        </mc:Fallback>
      </mc:AlternateContent>
      <p:sp>
        <p:nvSpPr>
          <p:cNvPr id="8" name="TextBox 7"/>
          <p:cNvSpPr txBox="1"/>
          <p:nvPr/>
        </p:nvSpPr>
        <p:spPr>
          <a:xfrm>
            <a:off x="899592" y="3284984"/>
            <a:ext cx="7503368" cy="369332"/>
          </a:xfrm>
          <a:prstGeom prst="rect">
            <a:avLst/>
          </a:prstGeom>
          <a:noFill/>
        </p:spPr>
        <p:txBody>
          <a:bodyPr wrap="square" rtlCol="0">
            <a:spAutoFit/>
          </a:bodyPr>
          <a:lstStyle/>
          <a:p>
            <a:r>
              <a:rPr lang="en-US" b="1" dirty="0" smtClean="0"/>
              <a:t>Thermal Escape </a:t>
            </a:r>
            <a:r>
              <a:rPr lang="en-US" dirty="0" smtClean="0"/>
              <a:t>mass flux:</a:t>
            </a:r>
            <a:endParaRPr lang="en-US" baseline="-25000" dirty="0"/>
          </a:p>
        </p:txBody>
      </p:sp>
      <p:sp>
        <p:nvSpPr>
          <p:cNvPr id="2" name="Right Brace 1"/>
          <p:cNvSpPr/>
          <p:nvPr/>
        </p:nvSpPr>
        <p:spPr>
          <a:xfrm rot="5400000">
            <a:off x="5664583" y="3776577"/>
            <a:ext cx="432048" cy="1033038"/>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3491880" y="5157192"/>
            <a:ext cx="3960440" cy="923330"/>
          </a:xfrm>
          <a:prstGeom prst="rect">
            <a:avLst/>
          </a:prstGeom>
          <a:noFill/>
          <a:ln w="19050">
            <a:solidFill>
              <a:schemeClr val="tx1"/>
            </a:solidFill>
          </a:ln>
        </p:spPr>
        <p:txBody>
          <a:bodyPr wrap="square" rtlCol="0">
            <a:spAutoFit/>
          </a:bodyPr>
          <a:lstStyle/>
          <a:p>
            <a:pPr algn="ctr"/>
            <a:r>
              <a:rPr lang="en-US" dirty="0" smtClean="0"/>
              <a:t>Exponential term ensures that thermal flux is orders of magnitude too low to affect the global Helium content</a:t>
            </a:r>
            <a:endParaRPr lang="en-US" dirty="0"/>
          </a:p>
        </p:txBody>
      </p:sp>
      <mc:AlternateContent xmlns:mc="http://schemas.openxmlformats.org/markup-compatibility/2006" xmlns:a14="http://schemas.microsoft.com/office/drawing/2010/main">
        <mc:Choice Requires="a14">
          <p:sp>
            <p:nvSpPr>
              <p:cNvPr id="22" name="TextBox 21"/>
              <p:cNvSpPr txBox="1"/>
              <p:nvPr/>
            </p:nvSpPr>
            <p:spPr>
              <a:xfrm>
                <a:off x="1043608" y="1922229"/>
                <a:ext cx="3383939"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a:rPr>
                          </m:ctrlPr>
                        </m:dPr>
                        <m:e>
                          <m:f>
                            <m:fPr>
                              <m:ctrlPr>
                                <a:rPr lang="en-US" i="1">
                                  <a:latin typeface="Cambria Math"/>
                                </a:rPr>
                              </m:ctrlPr>
                            </m:fPr>
                            <m:num>
                              <m:r>
                                <a:rPr lang="en-US" i="1">
                                  <a:latin typeface="Cambria Math"/>
                                  <a:ea typeface="Cambria Math"/>
                                </a:rPr>
                                <m:t>𝜕</m:t>
                              </m:r>
                            </m:num>
                            <m:den>
                              <m:r>
                                <a:rPr lang="en-US" i="1">
                                  <a:latin typeface="Cambria Math"/>
                                  <a:ea typeface="Cambria Math"/>
                                </a:rPr>
                                <m:t>𝜕</m:t>
                              </m:r>
                              <m:r>
                                <a:rPr lang="en-US" i="1">
                                  <a:latin typeface="Cambria Math"/>
                                  <a:ea typeface="Cambria Math"/>
                                </a:rPr>
                                <m:t>𝑧</m:t>
                              </m:r>
                            </m:den>
                          </m:f>
                          <m:r>
                            <a:rPr lang="en-US" i="1">
                              <a:latin typeface="Cambria Math"/>
                              <a:ea typeface="Cambria Math"/>
                            </a:rPr>
                            <m:t>−1+</m:t>
                          </m:r>
                          <m:f>
                            <m:fPr>
                              <m:ctrlPr>
                                <a:rPr lang="en-US" i="1">
                                  <a:latin typeface="Cambria Math"/>
                                  <a:ea typeface="Cambria Math"/>
                                </a:rPr>
                              </m:ctrlPr>
                            </m:fPr>
                            <m:num>
                              <m:sSub>
                                <m:sSubPr>
                                  <m:ctrlPr>
                                    <a:rPr lang="en-US" i="1">
                                      <a:latin typeface="Cambria Math"/>
                                      <a:ea typeface="Cambria Math"/>
                                    </a:rPr>
                                  </m:ctrlPr>
                                </m:sSubPr>
                                <m:e>
                                  <m:r>
                                    <a:rPr lang="en-US" i="1">
                                      <a:latin typeface="Cambria Math"/>
                                      <a:ea typeface="Cambria Math"/>
                                    </a:rPr>
                                    <m:t>𝑚</m:t>
                                  </m:r>
                                </m:e>
                                <m:sub>
                                  <m:r>
                                    <a:rPr lang="en-US" i="1">
                                      <a:latin typeface="Cambria Math"/>
                                      <a:ea typeface="Cambria Math"/>
                                    </a:rPr>
                                    <m:t>𝑖</m:t>
                                  </m:r>
                                </m:sub>
                              </m:sSub>
                            </m:num>
                            <m:den>
                              <m:bar>
                                <m:barPr>
                                  <m:pos m:val="top"/>
                                  <m:ctrlPr>
                                    <a:rPr lang="en-US" i="1">
                                      <a:latin typeface="Cambria Math"/>
                                      <a:ea typeface="Cambria Math"/>
                                    </a:rPr>
                                  </m:ctrlPr>
                                </m:barPr>
                                <m:e>
                                  <m:r>
                                    <a:rPr lang="en-US" i="1">
                                      <a:latin typeface="Cambria Math"/>
                                      <a:ea typeface="Cambria Math"/>
                                    </a:rPr>
                                    <m:t>𝑚</m:t>
                                  </m:r>
                                </m:e>
                              </m:bar>
                            </m:den>
                          </m:f>
                          <m:r>
                            <a:rPr lang="en-US" i="1">
                              <a:latin typeface="Cambria Math"/>
                              <a:ea typeface="Cambria Math"/>
                            </a:rPr>
                            <m:t>+</m:t>
                          </m:r>
                          <m:f>
                            <m:fPr>
                              <m:ctrlPr>
                                <a:rPr lang="en-US" i="1">
                                  <a:latin typeface="Cambria Math"/>
                                  <a:ea typeface="Cambria Math"/>
                                </a:rPr>
                              </m:ctrlPr>
                            </m:fPr>
                            <m:num>
                              <m:r>
                                <a:rPr lang="en-US" i="1">
                                  <a:latin typeface="Cambria Math"/>
                                  <a:ea typeface="Cambria Math"/>
                                </a:rPr>
                                <m:t>1</m:t>
                              </m:r>
                            </m:num>
                            <m:den>
                              <m:bar>
                                <m:barPr>
                                  <m:pos m:val="top"/>
                                  <m:ctrlPr>
                                    <a:rPr lang="en-US" i="1">
                                      <a:latin typeface="Cambria Math"/>
                                      <a:ea typeface="Cambria Math"/>
                                    </a:rPr>
                                  </m:ctrlPr>
                                </m:barPr>
                                <m:e>
                                  <m:r>
                                    <a:rPr lang="en-US" i="1">
                                      <a:latin typeface="Cambria Math"/>
                                      <a:ea typeface="Cambria Math"/>
                                    </a:rPr>
                                    <m:t>𝑚</m:t>
                                  </m:r>
                                </m:e>
                              </m:bar>
                            </m:den>
                          </m:f>
                          <m:f>
                            <m:fPr>
                              <m:ctrlPr>
                                <a:rPr lang="en-US" i="1">
                                  <a:latin typeface="Cambria Math"/>
                                </a:rPr>
                              </m:ctrlPr>
                            </m:fPr>
                            <m:num>
                              <m:r>
                                <a:rPr lang="en-US" i="1">
                                  <a:latin typeface="Cambria Math"/>
                                  <a:ea typeface="Cambria Math"/>
                                </a:rPr>
                                <m:t>𝜕</m:t>
                              </m:r>
                              <m:bar>
                                <m:barPr>
                                  <m:pos m:val="top"/>
                                  <m:ctrlPr>
                                    <a:rPr lang="en-US" i="1">
                                      <a:latin typeface="Cambria Math"/>
                                      <a:ea typeface="Cambria Math"/>
                                    </a:rPr>
                                  </m:ctrlPr>
                                </m:barPr>
                                <m:e>
                                  <m:r>
                                    <a:rPr lang="en-US" i="1">
                                      <a:latin typeface="Cambria Math"/>
                                      <a:ea typeface="Cambria Math"/>
                                    </a:rPr>
                                    <m:t>𝑚</m:t>
                                  </m:r>
                                </m:e>
                              </m:bar>
                            </m:num>
                            <m:den>
                              <m:r>
                                <a:rPr lang="en-US" i="1">
                                  <a:latin typeface="Cambria Math"/>
                                  <a:ea typeface="Cambria Math"/>
                                </a:rPr>
                                <m:t>𝜕</m:t>
                              </m:r>
                              <m:r>
                                <a:rPr lang="en-US" i="1">
                                  <a:latin typeface="Cambria Math"/>
                                  <a:ea typeface="Cambria Math"/>
                                </a:rPr>
                                <m:t>𝑧</m:t>
                              </m:r>
                            </m:den>
                          </m:f>
                        </m:e>
                      </m:d>
                      <m:sSub>
                        <m:sSubPr>
                          <m:ctrlPr>
                            <a:rPr lang="en-US" i="1" smtClean="0">
                              <a:latin typeface="Cambria Math"/>
                              <a:ea typeface="Cambria Math"/>
                            </a:rPr>
                          </m:ctrlPr>
                        </m:sSubPr>
                        <m:e>
                          <m:r>
                            <a:rPr lang="el-GR" b="1" i="1">
                              <a:latin typeface="Cambria Math"/>
                              <a:ea typeface="Cambria Math"/>
                            </a:rPr>
                            <m:t>𝝍</m:t>
                          </m:r>
                        </m:e>
                        <m:sub>
                          <m:r>
                            <a:rPr lang="en-US" b="0" i="1" smtClean="0">
                              <a:latin typeface="Cambria Math"/>
                              <a:ea typeface="Cambria Math"/>
                            </a:rPr>
                            <m:t>𝑖</m:t>
                          </m:r>
                        </m:sub>
                      </m:sSub>
                      <m:r>
                        <a:rPr lang="en-US" b="0" i="1" smtClean="0">
                          <a:latin typeface="Cambria Math"/>
                        </a:rPr>
                        <m:t>=0</m:t>
                      </m:r>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1043608" y="1922229"/>
                <a:ext cx="3383939" cy="714683"/>
              </a:xfrm>
              <a:prstGeom prst="rect">
                <a:avLst/>
              </a:prstGeom>
              <a:blipFill rotWithShape="1">
                <a:blip r:embed="rId4"/>
                <a:stretch>
                  <a:fillRect/>
                </a:stretch>
              </a:blipFill>
            </p:spPr>
            <p:txBody>
              <a:bodyPr/>
              <a:lstStyle/>
              <a:p>
                <a:r>
                  <a:rPr lang="en-US">
                    <a:noFill/>
                  </a:rPr>
                  <a:t> </a:t>
                </a:r>
              </a:p>
            </p:txBody>
          </p:sp>
        </mc:Fallback>
      </mc:AlternateContent>
      <p:sp>
        <p:nvSpPr>
          <p:cNvPr id="23" name="TextBox 22"/>
          <p:cNvSpPr txBox="1"/>
          <p:nvPr/>
        </p:nvSpPr>
        <p:spPr>
          <a:xfrm>
            <a:off x="4971307" y="2097603"/>
            <a:ext cx="2016224" cy="369332"/>
          </a:xfrm>
          <a:prstGeom prst="rect">
            <a:avLst/>
          </a:prstGeom>
          <a:noFill/>
        </p:spPr>
        <p:txBody>
          <a:bodyPr wrap="square" rtlCol="0">
            <a:spAutoFit/>
          </a:bodyPr>
          <a:lstStyle/>
          <a:p>
            <a:r>
              <a:rPr lang="en-US" dirty="0" smtClean="0"/>
              <a:t>For </a:t>
            </a:r>
            <a:r>
              <a:rPr lang="en-US" i="1" dirty="0" smtClean="0"/>
              <a:t>i</a:t>
            </a:r>
            <a:r>
              <a:rPr lang="en-US" dirty="0" smtClean="0"/>
              <a:t> = {O</a:t>
            </a:r>
            <a:r>
              <a:rPr lang="en-US" baseline="-25000" dirty="0" smtClean="0"/>
              <a:t>2</a:t>
            </a:r>
            <a:r>
              <a:rPr lang="en-US" dirty="0" smtClean="0"/>
              <a:t>, N</a:t>
            </a:r>
            <a:r>
              <a:rPr lang="en-US" baseline="-25000" dirty="0" smtClean="0"/>
              <a:t>2</a:t>
            </a:r>
            <a:r>
              <a:rPr lang="en-US" dirty="0"/>
              <a:t> }</a:t>
            </a:r>
            <a:endParaRPr lang="en-US" baseline="-25000" dirty="0"/>
          </a:p>
        </p:txBody>
      </p:sp>
      <p:sp>
        <p:nvSpPr>
          <p:cNvPr id="24" name="TextBox 23"/>
          <p:cNvSpPr txBox="1"/>
          <p:nvPr/>
        </p:nvSpPr>
        <p:spPr>
          <a:xfrm>
            <a:off x="899592" y="1430000"/>
            <a:ext cx="5832648" cy="369332"/>
          </a:xfrm>
          <a:prstGeom prst="rect">
            <a:avLst/>
          </a:prstGeom>
          <a:noFill/>
        </p:spPr>
        <p:txBody>
          <a:bodyPr wrap="square" rtlCol="0">
            <a:spAutoFit/>
          </a:bodyPr>
          <a:lstStyle/>
          <a:p>
            <a:r>
              <a:rPr lang="en-US" b="1" dirty="0" smtClean="0"/>
              <a:t>Diffusive Equilibrium</a:t>
            </a:r>
            <a:r>
              <a:rPr lang="en-US" dirty="0" smtClean="0"/>
              <a:t> for O</a:t>
            </a:r>
            <a:r>
              <a:rPr lang="en-US" baseline="-25000" dirty="0"/>
              <a:t>2</a:t>
            </a:r>
            <a:r>
              <a:rPr lang="en-US" dirty="0" smtClean="0"/>
              <a:t> and N</a:t>
            </a:r>
            <a:r>
              <a:rPr lang="en-US" baseline="-25000" dirty="0" smtClean="0"/>
              <a:t>2</a:t>
            </a:r>
            <a:r>
              <a:rPr lang="en-US" dirty="0" smtClean="0"/>
              <a:t> (as in original TIE-GCM):</a:t>
            </a:r>
            <a:endParaRPr lang="en-US" baseline="-25000" dirty="0"/>
          </a:p>
        </p:txBody>
      </p:sp>
      <mc:AlternateContent xmlns:mc="http://schemas.openxmlformats.org/markup-compatibility/2006" xmlns:a14="http://schemas.microsoft.com/office/drawing/2010/main">
        <mc:Choice Requires="a14">
          <p:sp>
            <p:nvSpPr>
              <p:cNvPr id="3" name="Rectangle 2"/>
              <p:cNvSpPr/>
              <p:nvPr/>
            </p:nvSpPr>
            <p:spPr>
              <a:xfrm>
                <a:off x="1835696" y="4509120"/>
                <a:ext cx="1649682" cy="369332"/>
              </a:xfrm>
              <a:prstGeom prst="rect">
                <a:avLst/>
              </a:prstGeom>
            </p:spPr>
            <p:txBody>
              <a:bodyPr wrap="none">
                <a:spAutoFit/>
              </a:bodyPr>
              <a:lstStyle/>
              <a:p>
                <a14:m>
                  <m:oMath xmlns:m="http://schemas.openxmlformats.org/officeDocument/2006/math">
                    <m:sSubSup>
                      <m:sSubSupPr>
                        <m:ctrlPr>
                          <a:rPr lang="en-US" i="1" smtClean="0">
                            <a:latin typeface="Cambria Math"/>
                            <a:ea typeface="Cambria Math"/>
                          </a:rPr>
                        </m:ctrlPr>
                      </m:sSubSupPr>
                      <m:e>
                        <m:r>
                          <a:rPr lang="en-US" i="1">
                            <a:latin typeface="Cambria Math"/>
                            <a:ea typeface="Cambria Math"/>
                          </a:rPr>
                          <m:t>𝑣</m:t>
                        </m:r>
                      </m:e>
                      <m:sub>
                        <m:r>
                          <a:rPr lang="en-US" i="1">
                            <a:latin typeface="Cambria Math"/>
                            <a:ea typeface="Cambria Math"/>
                          </a:rPr>
                          <m:t>𝑒</m:t>
                        </m:r>
                      </m:sub>
                      <m:sup/>
                    </m:sSubSup>
                    <m:r>
                      <a:rPr lang="en-US" i="1" smtClean="0">
                        <a:latin typeface="Cambria Math"/>
                        <a:ea typeface="Cambria Math"/>
                      </a:rPr>
                      <m:t>≈</m:t>
                    </m:r>
                    <m:r>
                      <a:rPr lang="en-US" b="0" i="1" smtClean="0">
                        <a:latin typeface="Cambria Math"/>
                        <a:ea typeface="Cambria Math"/>
                      </a:rPr>
                      <m:t>10.7</m:t>
                    </m:r>
                  </m:oMath>
                </a14:m>
                <a:r>
                  <a:rPr lang="en-US" dirty="0" smtClean="0"/>
                  <a:t> km/s</a:t>
                </a:r>
              </a:p>
            </p:txBody>
          </p:sp>
        </mc:Choice>
        <mc:Fallback xmlns="">
          <p:sp>
            <p:nvSpPr>
              <p:cNvPr id="3" name="Rectangle 2"/>
              <p:cNvSpPr>
                <a:spLocks noRot="1" noChangeAspect="1" noMove="1" noResize="1" noEditPoints="1" noAdjustHandles="1" noChangeArrowheads="1" noChangeShapeType="1" noTextEdit="1"/>
              </p:cNvSpPr>
              <p:nvPr/>
            </p:nvSpPr>
            <p:spPr>
              <a:xfrm>
                <a:off x="1835696" y="4509120"/>
                <a:ext cx="1649682" cy="369332"/>
              </a:xfrm>
              <a:prstGeom prst="rect">
                <a:avLst/>
              </a:prstGeom>
              <a:blipFill rotWithShape="1">
                <a:blip r:embed="rId5"/>
                <a:stretch>
                  <a:fillRect t="-8333" r="-258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835696" y="4796502"/>
                <a:ext cx="1508811" cy="390748"/>
              </a:xfrm>
              <a:prstGeom prst="rect">
                <a:avLst/>
              </a:prstGeom>
            </p:spPr>
            <p:txBody>
              <a:bodyPr wrap="none">
                <a:spAutoFit/>
              </a:bodyPr>
              <a:lstStyle/>
              <a:p>
                <a14:m>
                  <m:oMath xmlns:m="http://schemas.openxmlformats.org/officeDocument/2006/math">
                    <m:sSubSup>
                      <m:sSubSupPr>
                        <m:ctrlPr>
                          <a:rPr lang="en-US" i="1" smtClean="0">
                            <a:latin typeface="Cambria Math"/>
                            <a:ea typeface="Cambria Math"/>
                          </a:rPr>
                        </m:ctrlPr>
                      </m:sSubSupPr>
                      <m:e>
                        <m:r>
                          <a:rPr lang="en-US" i="1">
                            <a:latin typeface="Cambria Math"/>
                            <a:ea typeface="Cambria Math"/>
                          </a:rPr>
                          <m:t>𝑣</m:t>
                        </m:r>
                      </m:e>
                      <m:sub>
                        <m:r>
                          <a:rPr lang="en-US" b="0" i="1" smtClean="0">
                            <a:latin typeface="Cambria Math"/>
                            <a:ea typeface="Cambria Math"/>
                          </a:rPr>
                          <m:t>𝑝</m:t>
                        </m:r>
                      </m:sub>
                      <m:sup/>
                    </m:sSubSup>
                    <m:r>
                      <a:rPr lang="en-US" i="1" smtClean="0">
                        <a:latin typeface="Cambria Math"/>
                        <a:ea typeface="Cambria Math"/>
                      </a:rPr>
                      <m:t>≈</m:t>
                    </m:r>
                  </m:oMath>
                </a14:m>
                <a:r>
                  <a:rPr lang="en-US" dirty="0" smtClean="0"/>
                  <a:t> 1.8 km/s</a:t>
                </a:r>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1835696" y="4796502"/>
                <a:ext cx="1508811" cy="390748"/>
              </a:xfrm>
              <a:prstGeom prst="rect">
                <a:avLst/>
              </a:prstGeom>
              <a:blipFill rotWithShape="1">
                <a:blip r:embed="rId6"/>
                <a:stretch>
                  <a:fillRect t="-6250" r="-2823" b="-20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933097" y="3752818"/>
                <a:ext cx="1959383" cy="396262"/>
              </a:xfrm>
              <a:prstGeom prst="rect">
                <a:avLst/>
              </a:prstGeom>
            </p:spPr>
            <p:txBody>
              <a:bodyPr wrap="none">
                <a:spAutoFit/>
              </a:bodyPr>
              <a:lstStyle/>
              <a:p>
                <a:r>
                  <a:rPr lang="en-US" dirty="0"/>
                  <a:t>where </a:t>
                </a:r>
                <a14:m>
                  <m:oMath xmlns:m="http://schemas.openxmlformats.org/officeDocument/2006/math">
                    <m:sSub>
                      <m:sSubPr>
                        <m:ctrlPr>
                          <a:rPr lang="en-US" i="1">
                            <a:latin typeface="Cambria Math"/>
                            <a:ea typeface="Cambria Math"/>
                          </a:rPr>
                        </m:ctrlPr>
                      </m:sSubPr>
                      <m:e>
                        <m:r>
                          <a:rPr lang="en-US" i="1">
                            <a:latin typeface="Cambria Math"/>
                            <a:ea typeface="Cambria Math"/>
                          </a:rPr>
                          <m:t>𝜆</m:t>
                        </m:r>
                      </m:e>
                      <m:sub>
                        <m:r>
                          <a:rPr lang="en-US" i="1">
                            <a:latin typeface="Cambria Math"/>
                            <a:ea typeface="Cambria Math"/>
                          </a:rPr>
                          <m:t>𝑐</m:t>
                        </m:r>
                      </m:sub>
                    </m:sSub>
                    <m:r>
                      <a:rPr lang="en-US" i="1">
                        <a:latin typeface="Cambria Math"/>
                        <a:ea typeface="Cambria Math"/>
                      </a:rPr>
                      <m:t>=</m:t>
                    </m:r>
                    <m:sSubSup>
                      <m:sSubSupPr>
                        <m:ctrlPr>
                          <a:rPr lang="en-US" i="1">
                            <a:latin typeface="Cambria Math"/>
                            <a:ea typeface="Cambria Math"/>
                          </a:rPr>
                        </m:ctrlPr>
                      </m:sSubSupPr>
                      <m:e>
                        <m:r>
                          <a:rPr lang="en-US" i="1">
                            <a:latin typeface="Cambria Math"/>
                            <a:ea typeface="Cambria Math"/>
                          </a:rPr>
                          <m:t>𝑣</m:t>
                        </m:r>
                      </m:e>
                      <m:sub>
                        <m:r>
                          <a:rPr lang="en-US" i="1">
                            <a:latin typeface="Cambria Math"/>
                            <a:ea typeface="Cambria Math"/>
                          </a:rPr>
                          <m:t>𝑒</m:t>
                        </m:r>
                      </m:sub>
                      <m:sup>
                        <m:r>
                          <a:rPr lang="en-US" i="1">
                            <a:latin typeface="Cambria Math"/>
                            <a:ea typeface="Cambria Math"/>
                          </a:rPr>
                          <m:t>2</m:t>
                        </m:r>
                      </m:sup>
                    </m:sSubSup>
                    <m:r>
                      <a:rPr lang="en-US" i="1">
                        <a:latin typeface="Cambria Math"/>
                        <a:ea typeface="Cambria Math"/>
                      </a:rPr>
                      <m:t>/</m:t>
                    </m:r>
                    <m:sSubSup>
                      <m:sSubSupPr>
                        <m:ctrlPr>
                          <a:rPr lang="en-US" i="1">
                            <a:latin typeface="Cambria Math"/>
                            <a:ea typeface="Cambria Math"/>
                          </a:rPr>
                        </m:ctrlPr>
                      </m:sSubSupPr>
                      <m:e>
                        <m:r>
                          <a:rPr lang="en-US" i="1">
                            <a:latin typeface="Cambria Math"/>
                            <a:ea typeface="Cambria Math"/>
                          </a:rPr>
                          <m:t>𝑣</m:t>
                        </m:r>
                      </m:e>
                      <m:sub>
                        <m:r>
                          <a:rPr lang="en-US" i="1">
                            <a:latin typeface="Cambria Math"/>
                            <a:ea typeface="Cambria Math"/>
                          </a:rPr>
                          <m:t>𝑝</m:t>
                        </m:r>
                      </m:sub>
                      <m:sup>
                        <m:r>
                          <a:rPr lang="en-US" i="1">
                            <a:latin typeface="Cambria Math"/>
                            <a:ea typeface="Cambria Math"/>
                          </a:rPr>
                          <m:t>2</m:t>
                        </m:r>
                      </m:sup>
                    </m:sSubSup>
                  </m:oMath>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6933097" y="3752818"/>
                <a:ext cx="1959383" cy="396262"/>
              </a:xfrm>
              <a:prstGeom prst="rect">
                <a:avLst/>
              </a:prstGeom>
              <a:blipFill rotWithShape="1">
                <a:blip r:embed="rId7"/>
                <a:stretch>
                  <a:fillRect l="-2484" t="-4615" b="-20000"/>
                </a:stretch>
              </a:blipFill>
            </p:spPr>
            <p:txBody>
              <a:bodyPr/>
              <a:lstStyle/>
              <a:p>
                <a:r>
                  <a:rPr lang="en-US">
                    <a:noFill/>
                  </a:rPr>
                  <a:t> </a:t>
                </a:r>
              </a:p>
            </p:txBody>
          </p:sp>
        </mc:Fallback>
      </mc:AlternateContent>
      <p:sp>
        <p:nvSpPr>
          <p:cNvPr id="7" name="Rectangle 6"/>
          <p:cNvSpPr/>
          <p:nvPr/>
        </p:nvSpPr>
        <p:spPr>
          <a:xfrm>
            <a:off x="3527665" y="4632314"/>
            <a:ext cx="393056" cy="369332"/>
          </a:xfrm>
          <a:prstGeom prst="rect">
            <a:avLst/>
          </a:prstGeom>
        </p:spPr>
        <p:txBody>
          <a:bodyPr wrap="none">
            <a:spAutoFit/>
          </a:bodyPr>
          <a:lstStyle/>
          <a:p>
            <a:r>
              <a:rPr lang="en-US" dirty="0"/>
              <a:t>→</a:t>
            </a:r>
          </a:p>
        </p:txBody>
      </p:sp>
      <mc:AlternateContent xmlns:mc="http://schemas.openxmlformats.org/markup-compatibility/2006" xmlns:a14="http://schemas.microsoft.com/office/drawing/2010/main">
        <mc:Choice Requires="a14">
          <p:sp>
            <p:nvSpPr>
              <p:cNvPr id="9" name="Rectangle 8"/>
              <p:cNvSpPr/>
              <p:nvPr/>
            </p:nvSpPr>
            <p:spPr>
              <a:xfrm>
                <a:off x="4788024" y="4509120"/>
                <a:ext cx="2148024" cy="369332"/>
              </a:xfrm>
              <a:prstGeom prst="rect">
                <a:avLst/>
              </a:prstGeom>
            </p:spPr>
            <p:txBody>
              <a:bodyPr wrap="none">
                <a:spAutoFit/>
              </a:bodyPr>
              <a:lstStyle/>
              <a:p>
                <a14:m>
                  <m:oMath xmlns:m="http://schemas.openxmlformats.org/officeDocument/2006/math">
                    <m:func>
                      <m:funcPr>
                        <m:ctrlPr>
                          <a:rPr lang="en-US" i="1" smtClean="0">
                            <a:latin typeface="Cambria Math"/>
                            <a:ea typeface="Cambria Math"/>
                          </a:rPr>
                        </m:ctrlPr>
                      </m:funcPr>
                      <m:fName>
                        <m:r>
                          <m:rPr>
                            <m:sty m:val="p"/>
                          </m:rPr>
                          <a:rPr lang="en-US">
                            <a:latin typeface="Cambria Math"/>
                            <a:ea typeface="Cambria Math"/>
                          </a:rPr>
                          <m:t>exp</m:t>
                        </m:r>
                      </m:fName>
                      <m:e>
                        <m:d>
                          <m:dPr>
                            <m:ctrlPr>
                              <a:rPr lang="en-US" i="1">
                                <a:latin typeface="Cambria Math"/>
                                <a:ea typeface="Cambria Math"/>
                              </a:rPr>
                            </m:ctrlPr>
                          </m:dPr>
                          <m:e>
                            <m:sSub>
                              <m:sSubPr>
                                <m:ctrlPr>
                                  <a:rPr lang="en-US" i="1">
                                    <a:latin typeface="Cambria Math"/>
                                    <a:ea typeface="Cambria Math"/>
                                  </a:rPr>
                                </m:ctrlPr>
                              </m:sSubPr>
                              <m:e>
                                <m:r>
                                  <a:rPr lang="en-US" i="1">
                                    <a:latin typeface="Cambria Math"/>
                                    <a:ea typeface="Cambria Math"/>
                                  </a:rPr>
                                  <m:t>−</m:t>
                                </m:r>
                                <m:r>
                                  <a:rPr lang="en-US" i="1">
                                    <a:latin typeface="Cambria Math"/>
                                    <a:ea typeface="Cambria Math"/>
                                  </a:rPr>
                                  <m:t>𝜆</m:t>
                                </m:r>
                              </m:e>
                              <m:sub>
                                <m:r>
                                  <a:rPr lang="en-US" i="1">
                                    <a:latin typeface="Cambria Math"/>
                                    <a:ea typeface="Cambria Math"/>
                                  </a:rPr>
                                  <m:t>𝑐</m:t>
                                </m:r>
                              </m:sub>
                            </m:sSub>
                          </m:e>
                        </m:d>
                      </m:e>
                    </m:func>
                    <m:r>
                      <a:rPr lang="en-US" b="0" i="1" smtClean="0">
                        <a:latin typeface="Cambria Math"/>
                        <a:ea typeface="Cambria Math"/>
                      </a:rPr>
                      <m:t>=4.5</m:t>
                    </m:r>
                  </m:oMath>
                </a14:m>
                <a:r>
                  <a:rPr lang="en-US" dirty="0" smtClean="0"/>
                  <a:t>e-16</a:t>
                </a:r>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4788024" y="4509120"/>
                <a:ext cx="2148024" cy="369332"/>
              </a:xfrm>
              <a:prstGeom prst="rect">
                <a:avLst/>
              </a:prstGeom>
              <a:blipFill rotWithShape="1">
                <a:blip r:embed="rId8"/>
                <a:stretch>
                  <a:fillRect t="-8333" r="-1700" b="-26667"/>
                </a:stretch>
              </a:blipFill>
            </p:spPr>
            <p:txBody>
              <a:bodyPr/>
              <a:lstStyle/>
              <a:p>
                <a:r>
                  <a:rPr lang="en-US">
                    <a:noFill/>
                  </a:rPr>
                  <a:t> </a:t>
                </a:r>
              </a:p>
            </p:txBody>
          </p:sp>
        </mc:Fallback>
      </mc:AlternateContent>
      <p:cxnSp>
        <p:nvCxnSpPr>
          <p:cNvPr id="17" name="Straight Connector 16"/>
          <p:cNvCxnSpPr/>
          <p:nvPr/>
        </p:nvCxnSpPr>
        <p:spPr>
          <a:xfrm>
            <a:off x="470028" y="2924944"/>
            <a:ext cx="8248916" cy="0"/>
          </a:xfrm>
          <a:prstGeom prst="line">
            <a:avLst/>
          </a:prstGeom>
          <a:ln w="25400">
            <a:solidFill>
              <a:srgbClr val="034B9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408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p:cNvSpPr txBox="1">
            <a:spLocks/>
          </p:cNvSpPr>
          <p:nvPr/>
        </p:nvSpPr>
        <p:spPr>
          <a:xfrm>
            <a:off x="381000" y="1295400"/>
            <a:ext cx="8382000" cy="4525963"/>
          </a:xfrm>
          <a:prstGeom prst="rect">
            <a:avLst/>
          </a:prstGeom>
        </p:spPr>
        <p:txBody>
          <a:bodyPr vert="horz" lIns="91440" tIns="45720" rIns="91440" bIns="45720" rtlCol="0">
            <a:normAutofit/>
          </a:bodyPr>
          <a:lstStyle/>
          <a:p>
            <a:pPr marL="357188" lvl="0" indent="-179388"/>
            <a:endParaRPr lang="en-US" b="1" dirty="0">
              <a:latin typeface="Arial" pitchFamily="34" charset="0"/>
              <a:cs typeface="Arial" pitchFamily="34" charset="0"/>
            </a:endParaRPr>
          </a:p>
        </p:txBody>
      </p:sp>
      <p:sp>
        <p:nvSpPr>
          <p:cNvPr id="21" name="Rectangle 2"/>
          <p:cNvSpPr txBox="1">
            <a:spLocks noChangeArrowheads="1"/>
          </p:cNvSpPr>
          <p:nvPr/>
        </p:nvSpPr>
        <p:spPr>
          <a:xfrm>
            <a:off x="1004341" y="0"/>
            <a:ext cx="7180290" cy="1052736"/>
          </a:xfrm>
          <a:prstGeom prst="rect">
            <a:avLst/>
          </a:prstGeom>
        </p:spPr>
        <p:txBody>
          <a:bodyPr vert="horz" lIns="91440" tIns="45720" rIns="91440" bIns="45720" rtlCol="0" anchor="ctr">
            <a:normAutofit/>
          </a:bodyPr>
          <a:lstStyle/>
          <a:p>
            <a:pPr lvl="0" algn="ctr">
              <a:spcBef>
                <a:spcPct val="0"/>
              </a:spcBef>
            </a:pPr>
            <a:r>
              <a:rPr lang="en-US" sz="3200" b="1" dirty="0" smtClean="0">
                <a:latin typeface="Arial" pitchFamily="34" charset="0"/>
                <a:cs typeface="Arial" pitchFamily="34" charset="0"/>
              </a:rPr>
              <a:t>Upper Boundary Conditions</a:t>
            </a:r>
          </a:p>
          <a:p>
            <a:pPr lvl="0" algn="ctr">
              <a:spcBef>
                <a:spcPct val="0"/>
              </a:spcBef>
            </a:pPr>
            <a:r>
              <a:rPr lang="en-US" sz="2800" dirty="0" smtClean="0">
                <a:latin typeface="Arial" pitchFamily="34" charset="0"/>
                <a:cs typeface="Arial" pitchFamily="34" charset="0"/>
              </a:rPr>
              <a:t>Non-Escaping Flux</a:t>
            </a:r>
            <a:endParaRPr lang="en-US" sz="4000" dirty="0" smtClean="0">
              <a:latin typeface="Arial" pitchFamily="34" charset="0"/>
              <a:cs typeface="Arial" pitchFamily="34" charset="0"/>
            </a:endParaRPr>
          </a:p>
        </p:txBody>
      </p:sp>
      <p:sp>
        <p:nvSpPr>
          <p:cNvPr id="8" name="TextBox 7"/>
          <p:cNvSpPr txBox="1"/>
          <p:nvPr/>
        </p:nvSpPr>
        <p:spPr>
          <a:xfrm>
            <a:off x="914128" y="1484784"/>
            <a:ext cx="7503368" cy="646331"/>
          </a:xfrm>
          <a:prstGeom prst="rect">
            <a:avLst/>
          </a:prstGeom>
          <a:noFill/>
        </p:spPr>
        <p:txBody>
          <a:bodyPr wrap="square" rtlCol="0">
            <a:spAutoFit/>
          </a:bodyPr>
          <a:lstStyle/>
          <a:p>
            <a:r>
              <a:rPr lang="en-US" b="1" dirty="0" smtClean="0"/>
              <a:t>Non-Escaping Flux </a:t>
            </a:r>
            <a:r>
              <a:rPr lang="en-US" dirty="0" smtClean="0"/>
              <a:t>of Helium atoms with ballistic trajectories in collision-less exosphere as approximated by Hodges and Johnson [1968] and Hodges [1973]:</a:t>
            </a:r>
            <a:endParaRPr lang="en-US" baseline="-25000" dirty="0"/>
          </a:p>
        </p:txBody>
      </p:sp>
      <mc:AlternateContent xmlns:mc="http://schemas.openxmlformats.org/markup-compatibility/2006" xmlns:a14="http://schemas.microsoft.com/office/drawing/2010/main">
        <mc:Choice Requires="a14">
          <p:sp>
            <p:nvSpPr>
              <p:cNvPr id="10" name="TextBox 9"/>
              <p:cNvSpPr txBox="1"/>
              <p:nvPr/>
            </p:nvSpPr>
            <p:spPr>
              <a:xfrm>
                <a:off x="1368332" y="2203123"/>
                <a:ext cx="2992486" cy="369332"/>
              </a:xfrm>
              <a:prstGeom prst="rect">
                <a:avLst/>
              </a:prstGeom>
              <a:noFill/>
            </p:spPr>
            <p:txBody>
              <a:bodyPr wrap="none" rtlCol="0">
                <a:spAutoFit/>
              </a:bodyPr>
              <a:lstStyle/>
              <a:p>
                <a14:m>
                  <m:oMath xmlns:m="http://schemas.openxmlformats.org/officeDocument/2006/math">
                    <m:r>
                      <m:rPr>
                        <m:sty m:val="p"/>
                      </m:rPr>
                      <a:rPr lang="el-GR" i="1" smtClean="0">
                        <a:latin typeface="Cambria Math"/>
                        <a:ea typeface="Cambria Math"/>
                      </a:rPr>
                      <m:t>Φ</m:t>
                    </m:r>
                    <m:r>
                      <a:rPr lang="en-US" b="0" i="1" smtClean="0">
                        <a:latin typeface="Cambria Math"/>
                        <a:ea typeface="Cambria Math"/>
                      </a:rPr>
                      <m:t>=−</m:t>
                    </m:r>
                    <m:sSup>
                      <m:sSupPr>
                        <m:ctrlPr>
                          <a:rPr lang="en-US" b="0" i="1" smtClean="0">
                            <a:latin typeface="Cambria Math"/>
                            <a:ea typeface="Cambria Math"/>
                          </a:rPr>
                        </m:ctrlPr>
                      </m:sSupPr>
                      <m:e>
                        <m:r>
                          <a:rPr lang="en-US" i="1">
                            <a:latin typeface="Cambria Math"/>
                            <a:ea typeface="Cambria Math"/>
                          </a:rPr>
                          <m:t>𝛻</m:t>
                        </m:r>
                      </m:e>
                      <m:sup>
                        <m:r>
                          <a:rPr lang="en-US" b="0" i="1" smtClean="0">
                            <a:latin typeface="Cambria Math"/>
                            <a:ea typeface="Cambria Math"/>
                          </a:rPr>
                          <m:t>2</m:t>
                        </m:r>
                      </m:sup>
                    </m:sSup>
                    <m:d>
                      <m:dPr>
                        <m:ctrlPr>
                          <a:rPr lang="en-US" b="0" i="1" smtClean="0">
                            <a:latin typeface="Cambria Math"/>
                            <a:ea typeface="Cambria Math"/>
                          </a:rPr>
                        </m:ctrlPr>
                      </m:dPr>
                      <m:e>
                        <m:r>
                          <a:rPr lang="en-US" b="0" i="1" smtClean="0">
                            <a:latin typeface="Cambria Math"/>
                            <a:ea typeface="Cambria Math"/>
                          </a:rPr>
                          <m:t>𝑛</m:t>
                        </m:r>
                        <m:d>
                          <m:dPr>
                            <m:begChr m:val="⟨"/>
                            <m:endChr m:val="⟩"/>
                            <m:ctrlPr>
                              <a:rPr lang="en-US" b="0" i="1" smtClean="0">
                                <a:latin typeface="Cambria Math"/>
                                <a:ea typeface="Cambria Math"/>
                              </a:rPr>
                            </m:ctrlPr>
                          </m:dPr>
                          <m:e>
                            <m:r>
                              <a:rPr lang="en-US" b="0" i="1" smtClean="0">
                                <a:latin typeface="Cambria Math"/>
                                <a:ea typeface="Cambria Math"/>
                              </a:rPr>
                              <m:t>𝑣</m:t>
                            </m:r>
                          </m:e>
                        </m:d>
                        <m:sSup>
                          <m:sSupPr>
                            <m:ctrlPr>
                              <a:rPr lang="en-US" b="0" i="1" smtClean="0">
                                <a:latin typeface="Cambria Math"/>
                                <a:ea typeface="Cambria Math"/>
                              </a:rPr>
                            </m:ctrlPr>
                          </m:sSupPr>
                          <m:e>
                            <m:r>
                              <a:rPr lang="en-US" b="0" i="1" smtClean="0">
                                <a:latin typeface="Cambria Math"/>
                                <a:ea typeface="Cambria Math"/>
                              </a:rPr>
                              <m:t>𝐻</m:t>
                            </m:r>
                          </m:e>
                          <m:sup>
                            <m:r>
                              <a:rPr lang="en-US" b="0" i="1" smtClean="0">
                                <a:latin typeface="Cambria Math"/>
                                <a:ea typeface="Cambria Math"/>
                              </a:rPr>
                              <m:t>2</m:t>
                            </m:r>
                          </m:sup>
                        </m:sSup>
                        <m:sSub>
                          <m:sSubPr>
                            <m:ctrlPr>
                              <a:rPr lang="en-US" b="0" i="1" smtClean="0">
                                <a:latin typeface="Cambria Math"/>
                                <a:ea typeface="Cambria Math"/>
                              </a:rPr>
                            </m:ctrlPr>
                          </m:sSubPr>
                          <m:e>
                            <m:r>
                              <a:rPr lang="en-US" b="0" i="1" smtClean="0">
                                <a:latin typeface="Cambria Math"/>
                                <a:ea typeface="Cambria Math"/>
                              </a:rPr>
                              <m:t>𝑃</m:t>
                            </m:r>
                          </m:e>
                          <m:sub>
                            <m:r>
                              <a:rPr lang="en-US" b="0" i="1" smtClean="0">
                                <a:latin typeface="Cambria Math"/>
                                <a:ea typeface="Cambria Math"/>
                              </a:rPr>
                              <m:t>2</m:t>
                            </m:r>
                          </m:sub>
                        </m:sSub>
                      </m:e>
                    </m:d>
                  </m:oMath>
                </a14:m>
                <a:r>
                  <a:rPr lang="en-US" dirty="0" smtClean="0"/>
                  <a:t>,  where</a:t>
                </a:r>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1368332" y="2203123"/>
                <a:ext cx="2992486" cy="369332"/>
              </a:xfrm>
              <a:prstGeom prst="rect">
                <a:avLst/>
              </a:prstGeom>
              <a:blipFill rotWithShape="1">
                <a:blip r:embed="rId3"/>
                <a:stretch>
                  <a:fillRect t="-8197" r="-1222" b="-24590"/>
                </a:stretch>
              </a:blipFill>
            </p:spPr>
            <p:txBody>
              <a:bodyPr/>
              <a:lstStyle/>
              <a:p>
                <a:r>
                  <a:rPr lang="en-US">
                    <a:noFill/>
                  </a:rPr>
                  <a:t> </a:t>
                </a:r>
              </a:p>
            </p:txBody>
          </p:sp>
        </mc:Fallback>
      </mc:AlternateContent>
      <p:sp>
        <p:nvSpPr>
          <p:cNvPr id="11" name="TextBox 10"/>
          <p:cNvSpPr txBox="1"/>
          <p:nvPr/>
        </p:nvSpPr>
        <p:spPr>
          <a:xfrm>
            <a:off x="914128" y="3201943"/>
            <a:ext cx="5314056" cy="646331"/>
          </a:xfrm>
          <a:prstGeom prst="rect">
            <a:avLst/>
          </a:prstGeom>
          <a:noFill/>
        </p:spPr>
        <p:txBody>
          <a:bodyPr wrap="square" rtlCol="0">
            <a:spAutoFit/>
          </a:bodyPr>
          <a:lstStyle/>
          <a:p>
            <a:r>
              <a:rPr lang="en-US" dirty="0" smtClean="0"/>
              <a:t>Imposed as a diffusive flux at the top of the atmosphere using the vector diffusive flux equation:</a:t>
            </a:r>
            <a:endParaRPr lang="en-US" baseline="-25000" dirty="0"/>
          </a:p>
        </p:txBody>
      </p:sp>
      <mc:AlternateContent xmlns:mc="http://schemas.openxmlformats.org/markup-compatibility/2006" xmlns:a14="http://schemas.microsoft.com/office/drawing/2010/main">
        <mc:Choice Requires="a14">
          <p:sp>
            <p:nvSpPr>
              <p:cNvPr id="12" name="TextBox 11"/>
              <p:cNvSpPr txBox="1"/>
              <p:nvPr/>
            </p:nvSpPr>
            <p:spPr>
              <a:xfrm>
                <a:off x="827584" y="3850015"/>
                <a:ext cx="7791400" cy="19999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𝑾</m:t>
                      </m:r>
                      <m:r>
                        <a:rPr lang="en-US" b="0" i="1" smtClean="0">
                          <a:latin typeface="Cambria Math"/>
                        </a:rPr>
                        <m:t>=</m:t>
                      </m:r>
                      <m:d>
                        <m:dPr>
                          <m:begChr m:val="["/>
                          <m:endChr m:val="]"/>
                          <m:ctrlPr>
                            <a:rPr lang="en-US" b="0" i="1" smtClean="0">
                              <a:latin typeface="Cambria Math"/>
                            </a:rPr>
                          </m:ctrlPr>
                        </m:dPr>
                        <m:e>
                          <m:m>
                            <m:mPr>
                              <m:mcs>
                                <m:mc>
                                  <m:mcPr>
                                    <m:count m:val="1"/>
                                    <m:mcJc m:val="center"/>
                                  </m:mcPr>
                                </m:mc>
                              </m:mcs>
                              <m:ctrlPr>
                                <a:rPr lang="en-US" b="0" i="1" smtClean="0">
                                  <a:latin typeface="Cambria Math"/>
                                </a:rPr>
                              </m:ctrlPr>
                            </m:mPr>
                            <m:mr>
                              <m:e>
                                <m:r>
                                  <m:rPr>
                                    <m:brk m:alnAt="7"/>
                                  </m:rPr>
                                  <a:rPr lang="en-US" b="0" i="1" smtClean="0">
                                    <a:latin typeface="Cambria Math"/>
                                  </a:rPr>
                                  <m:t>0</m:t>
                                </m:r>
                              </m:e>
                            </m:mr>
                            <m:mr>
                              <m:e>
                                <m:f>
                                  <m:fPr>
                                    <m:ctrlPr>
                                      <a:rPr lang="en-US" b="0" i="1" smtClean="0">
                                        <a:latin typeface="Cambria Math"/>
                                      </a:rPr>
                                    </m:ctrlPr>
                                  </m:fPr>
                                  <m:num>
                                    <m:sSub>
                                      <m:sSubPr>
                                        <m:ctrlPr>
                                          <a:rPr lang="en-US" b="0" i="1" smtClean="0">
                                            <a:latin typeface="Cambria Math"/>
                                          </a:rPr>
                                        </m:ctrlPr>
                                      </m:sSubPr>
                                      <m:e>
                                        <m:r>
                                          <a:rPr lang="en-US" b="0" i="1" smtClean="0">
                                            <a:latin typeface="Cambria Math"/>
                                          </a:rPr>
                                          <m:t>𝑝</m:t>
                                        </m:r>
                                      </m:e>
                                      <m:sub>
                                        <m:r>
                                          <a:rPr lang="en-US" b="0" i="1" smtClean="0">
                                            <a:latin typeface="Cambria Math"/>
                                          </a:rPr>
                                          <m:t>0</m:t>
                                        </m:r>
                                      </m:sub>
                                    </m:sSub>
                                    <m:sSup>
                                      <m:sSupPr>
                                        <m:ctrlPr>
                                          <a:rPr lang="en-US" b="0" i="1" smtClean="0">
                                            <a:latin typeface="Cambria Math"/>
                                          </a:rPr>
                                        </m:ctrlPr>
                                      </m:sSupPr>
                                      <m:e>
                                        <m:r>
                                          <a:rPr lang="en-US" b="0" i="1" smtClean="0">
                                            <a:latin typeface="Cambria Math"/>
                                          </a:rPr>
                                          <m:t>𝑒</m:t>
                                        </m:r>
                                      </m:e>
                                      <m:sup>
                                        <m:r>
                                          <a:rPr lang="en-US" b="0" i="1" smtClean="0">
                                            <a:latin typeface="Cambria Math"/>
                                          </a:rPr>
                                          <m:t>−</m:t>
                                        </m:r>
                                        <m:r>
                                          <a:rPr lang="en-US" b="0" i="1" smtClean="0">
                                            <a:latin typeface="Cambria Math"/>
                                          </a:rPr>
                                          <m:t>𝑧</m:t>
                                        </m:r>
                                      </m:sup>
                                    </m:sSup>
                                  </m:num>
                                  <m:den>
                                    <m:sSup>
                                      <m:sSupPr>
                                        <m:ctrlPr>
                                          <a:rPr lang="en-US" b="0" i="1" smtClean="0">
                                            <a:latin typeface="Cambria Math"/>
                                          </a:rPr>
                                        </m:ctrlPr>
                                      </m:sSupPr>
                                      <m:e>
                                        <m:r>
                                          <a:rPr lang="en-US" b="0" i="1" smtClean="0">
                                            <a:latin typeface="Cambria Math"/>
                                          </a:rPr>
                                          <m:t>𝑔</m:t>
                                        </m:r>
                                      </m:e>
                                      <m:sup>
                                        <m:r>
                                          <a:rPr lang="en-US" b="0" i="1" smtClean="0">
                                            <a:latin typeface="Cambria Math"/>
                                          </a:rPr>
                                          <m:t>2</m:t>
                                        </m:r>
                                      </m:sup>
                                    </m:sSup>
                                  </m:den>
                                </m:f>
                                <m:rad>
                                  <m:radPr>
                                    <m:degHide m:val="on"/>
                                    <m:ctrlPr>
                                      <a:rPr lang="en-US" i="1">
                                        <a:latin typeface="Cambria Math"/>
                                      </a:rPr>
                                    </m:ctrlPr>
                                  </m:radPr>
                                  <m:deg/>
                                  <m:e>
                                    <m:f>
                                      <m:fPr>
                                        <m:ctrlPr>
                                          <a:rPr lang="en-US" i="1">
                                            <a:latin typeface="Cambria Math"/>
                                          </a:rPr>
                                        </m:ctrlPr>
                                      </m:fPr>
                                      <m:num>
                                        <m:r>
                                          <a:rPr lang="en-US" i="1">
                                            <a:latin typeface="Cambria Math"/>
                                          </a:rPr>
                                          <m:t>8</m:t>
                                        </m:r>
                                      </m:num>
                                      <m:den>
                                        <m:r>
                                          <a:rPr lang="en-US" i="1">
                                            <a:latin typeface="Cambria Math"/>
                                            <a:ea typeface="Cambria Math"/>
                                          </a:rPr>
                                          <m:t>𝜋</m:t>
                                        </m:r>
                                      </m:den>
                                    </m:f>
                                    <m:f>
                                      <m:fPr>
                                        <m:ctrlPr>
                                          <a:rPr lang="en-US" i="1">
                                            <a:latin typeface="Cambria Math"/>
                                          </a:rPr>
                                        </m:ctrlPr>
                                      </m:fPr>
                                      <m:num>
                                        <m:sSup>
                                          <m:sSupPr>
                                            <m:ctrlPr>
                                              <a:rPr lang="en-US" i="1">
                                                <a:latin typeface="Cambria Math"/>
                                              </a:rPr>
                                            </m:ctrlPr>
                                          </m:sSupPr>
                                          <m:e>
                                            <m:r>
                                              <a:rPr lang="en-US" i="1">
                                                <a:latin typeface="Cambria Math"/>
                                              </a:rPr>
                                              <m:t>𝑅</m:t>
                                            </m:r>
                                          </m:e>
                                          <m:sup>
                                            <m:r>
                                              <a:rPr lang="en-US" i="1">
                                                <a:latin typeface="Cambria Math"/>
                                              </a:rPr>
                                              <m:t>3</m:t>
                                            </m:r>
                                          </m:sup>
                                        </m:sSup>
                                      </m:num>
                                      <m:den>
                                        <m:sSubSup>
                                          <m:sSubSupPr>
                                            <m:ctrlPr>
                                              <a:rPr lang="en-US" i="1" smtClean="0">
                                                <a:latin typeface="Cambria Math"/>
                                              </a:rPr>
                                            </m:ctrlPr>
                                          </m:sSubSupPr>
                                          <m:e>
                                            <m:r>
                                              <a:rPr lang="en-US" b="0" i="1" smtClean="0">
                                                <a:latin typeface="Cambria Math"/>
                                              </a:rPr>
                                              <m:t>𝑚</m:t>
                                            </m:r>
                                          </m:e>
                                          <m:sub>
                                            <m:r>
                                              <a:rPr lang="en-US" b="0" i="1" smtClean="0">
                                                <a:latin typeface="Cambria Math"/>
                                              </a:rPr>
                                              <m:t>𝐻𝑒</m:t>
                                            </m:r>
                                          </m:sub>
                                          <m:sup>
                                            <m:r>
                                              <a:rPr lang="en-US" b="0" i="1" smtClean="0">
                                                <a:latin typeface="Cambria Math"/>
                                              </a:rPr>
                                              <m:t>5</m:t>
                                            </m:r>
                                          </m:sup>
                                        </m:sSubSup>
                                      </m:den>
                                    </m:f>
                                  </m:e>
                                </m:rad>
                                <m:sSup>
                                  <m:sSupPr>
                                    <m:ctrlPr>
                                      <a:rPr lang="en-US" i="1">
                                        <a:latin typeface="Cambria Math"/>
                                        <a:ea typeface="Cambria Math"/>
                                      </a:rPr>
                                    </m:ctrlPr>
                                  </m:sSupPr>
                                  <m:e>
                                    <m:r>
                                      <a:rPr lang="en-US" i="1">
                                        <a:latin typeface="Cambria Math"/>
                                        <a:ea typeface="Cambria Math"/>
                                      </a:rPr>
                                      <m:t>𝛻</m:t>
                                    </m:r>
                                  </m:e>
                                  <m:sup>
                                    <m:r>
                                      <a:rPr lang="en-US" i="1">
                                        <a:latin typeface="Cambria Math"/>
                                        <a:ea typeface="Cambria Math"/>
                                      </a:rPr>
                                      <m:t>2</m:t>
                                    </m:r>
                                  </m:sup>
                                </m:sSup>
                                <m:d>
                                  <m:dPr>
                                    <m:ctrlPr>
                                      <a:rPr lang="en-US" i="1">
                                        <a:latin typeface="Cambria Math"/>
                                        <a:ea typeface="Cambria Math"/>
                                      </a:rPr>
                                    </m:ctrlPr>
                                  </m:dPr>
                                  <m:e>
                                    <m:bar>
                                      <m:barPr>
                                        <m:pos m:val="top"/>
                                        <m:ctrlPr>
                                          <a:rPr lang="en-US" i="1">
                                            <a:latin typeface="Cambria Math"/>
                                            <a:ea typeface="Cambria Math"/>
                                          </a:rPr>
                                        </m:ctrlPr>
                                      </m:barPr>
                                      <m:e>
                                        <m:r>
                                          <a:rPr lang="en-US" i="1">
                                            <a:latin typeface="Cambria Math"/>
                                            <a:ea typeface="Cambria Math"/>
                                          </a:rPr>
                                          <m:t>𝑚</m:t>
                                        </m:r>
                                      </m:e>
                                    </m:bar>
                                    <m:sSub>
                                      <m:sSubPr>
                                        <m:ctrlPr>
                                          <a:rPr lang="en-US" i="1">
                                            <a:latin typeface="Cambria Math"/>
                                            <a:ea typeface="Cambria Math"/>
                                          </a:rPr>
                                        </m:ctrlPr>
                                      </m:sSubPr>
                                      <m:e>
                                        <m:r>
                                          <a:rPr lang="el-GR" b="1" i="1">
                                            <a:latin typeface="Cambria Math"/>
                                            <a:ea typeface="Cambria Math"/>
                                          </a:rPr>
                                          <m:t>𝝍</m:t>
                                        </m:r>
                                      </m:e>
                                      <m:sub>
                                        <m:r>
                                          <a:rPr lang="en-US" i="1">
                                            <a:latin typeface="Cambria Math"/>
                                            <a:ea typeface="Cambria Math"/>
                                          </a:rPr>
                                          <m:t>𝐻𝑒</m:t>
                                        </m:r>
                                      </m:sub>
                                    </m:sSub>
                                    <m:sSup>
                                      <m:sSupPr>
                                        <m:ctrlPr>
                                          <a:rPr lang="en-US" i="1">
                                            <a:latin typeface="Cambria Math"/>
                                            <a:ea typeface="Cambria Math"/>
                                          </a:rPr>
                                        </m:ctrlPr>
                                      </m:sSupPr>
                                      <m:e>
                                        <m:r>
                                          <a:rPr lang="en-US" i="1">
                                            <a:latin typeface="Cambria Math"/>
                                            <a:ea typeface="Cambria Math"/>
                                          </a:rPr>
                                          <m:t>𝑇</m:t>
                                        </m:r>
                                      </m:e>
                                      <m:sup>
                                        <m:r>
                                          <a:rPr lang="en-US" i="1">
                                            <a:latin typeface="Cambria Math"/>
                                            <a:ea typeface="Cambria Math"/>
                                          </a:rPr>
                                          <m:t>3/2</m:t>
                                        </m:r>
                                      </m:sup>
                                    </m:sSup>
                                    <m:sSub>
                                      <m:sSubPr>
                                        <m:ctrlPr>
                                          <a:rPr lang="en-US" i="1">
                                            <a:latin typeface="Cambria Math"/>
                                            <a:ea typeface="Cambria Math"/>
                                          </a:rPr>
                                        </m:ctrlPr>
                                      </m:sSubPr>
                                      <m:e>
                                        <m:r>
                                          <a:rPr lang="en-US" i="1">
                                            <a:latin typeface="Cambria Math"/>
                                            <a:ea typeface="Cambria Math"/>
                                          </a:rPr>
                                          <m:t>𝑃</m:t>
                                        </m:r>
                                      </m:e>
                                      <m:sub>
                                        <m:r>
                                          <a:rPr lang="en-US" i="1">
                                            <a:latin typeface="Cambria Math"/>
                                            <a:ea typeface="Cambria Math"/>
                                          </a:rPr>
                                          <m:t>2</m:t>
                                        </m:r>
                                      </m:sub>
                                    </m:sSub>
                                  </m:e>
                                </m:d>
                              </m:e>
                            </m:mr>
                            <m:mr>
                              <m:e>
                                <m:r>
                                  <a:rPr lang="en-US" b="0" i="1" smtClean="0">
                                    <a:latin typeface="Cambria Math"/>
                                  </a:rPr>
                                  <m:t>−</m:t>
                                </m:r>
                                <m:f>
                                  <m:fPr>
                                    <m:ctrlPr>
                                      <a:rPr lang="en-US" i="1">
                                        <a:latin typeface="Cambria Math"/>
                                      </a:rPr>
                                    </m:ctrlPr>
                                  </m:fPr>
                                  <m:num>
                                    <m:sSub>
                                      <m:sSubPr>
                                        <m:ctrlPr>
                                          <a:rPr lang="en-US" i="1">
                                            <a:latin typeface="Cambria Math"/>
                                          </a:rPr>
                                        </m:ctrlPr>
                                      </m:sSubPr>
                                      <m:e>
                                        <m:r>
                                          <a:rPr lang="en-US" i="1">
                                            <a:latin typeface="Cambria Math"/>
                                          </a:rPr>
                                          <m:t>𝑝</m:t>
                                        </m:r>
                                      </m:e>
                                      <m:sub>
                                        <m:r>
                                          <a:rPr lang="en-US" i="1">
                                            <a:latin typeface="Cambria Math"/>
                                          </a:rPr>
                                          <m:t>0</m:t>
                                        </m:r>
                                      </m:sub>
                                    </m:sSub>
                                    <m:sSup>
                                      <m:sSupPr>
                                        <m:ctrlPr>
                                          <a:rPr lang="en-US" i="1">
                                            <a:latin typeface="Cambria Math"/>
                                          </a:rPr>
                                        </m:ctrlPr>
                                      </m:sSupPr>
                                      <m:e>
                                        <m:r>
                                          <a:rPr lang="en-US" i="1">
                                            <a:latin typeface="Cambria Math"/>
                                          </a:rPr>
                                          <m:t>𝑒</m:t>
                                        </m:r>
                                      </m:e>
                                      <m:sup>
                                        <m:r>
                                          <a:rPr lang="en-US" i="1">
                                            <a:latin typeface="Cambria Math"/>
                                          </a:rPr>
                                          <m:t>−</m:t>
                                        </m:r>
                                        <m:r>
                                          <a:rPr lang="en-US" i="1">
                                            <a:latin typeface="Cambria Math"/>
                                          </a:rPr>
                                          <m:t>𝑧</m:t>
                                        </m:r>
                                      </m:sup>
                                    </m:sSup>
                                  </m:num>
                                  <m:den>
                                    <m:sSup>
                                      <m:sSupPr>
                                        <m:ctrlPr>
                                          <a:rPr lang="en-US" i="1">
                                            <a:latin typeface="Cambria Math"/>
                                          </a:rPr>
                                        </m:ctrlPr>
                                      </m:sSupPr>
                                      <m:e>
                                        <m:r>
                                          <a:rPr lang="en-US" i="1">
                                            <a:latin typeface="Cambria Math"/>
                                          </a:rPr>
                                          <m:t>𝑔</m:t>
                                        </m:r>
                                      </m:e>
                                      <m:sup>
                                        <m:r>
                                          <a:rPr lang="en-US" i="1">
                                            <a:latin typeface="Cambria Math"/>
                                          </a:rPr>
                                          <m:t>2</m:t>
                                        </m:r>
                                      </m:sup>
                                    </m:sSup>
                                  </m:den>
                                </m:f>
                                <m:rad>
                                  <m:radPr>
                                    <m:degHide m:val="on"/>
                                    <m:ctrlPr>
                                      <a:rPr lang="en-US" i="1">
                                        <a:latin typeface="Cambria Math"/>
                                      </a:rPr>
                                    </m:ctrlPr>
                                  </m:radPr>
                                  <m:deg/>
                                  <m:e>
                                    <m:f>
                                      <m:fPr>
                                        <m:ctrlPr>
                                          <a:rPr lang="en-US" i="1">
                                            <a:latin typeface="Cambria Math"/>
                                          </a:rPr>
                                        </m:ctrlPr>
                                      </m:fPr>
                                      <m:num>
                                        <m:r>
                                          <a:rPr lang="en-US" i="1">
                                            <a:latin typeface="Cambria Math"/>
                                          </a:rPr>
                                          <m:t>8</m:t>
                                        </m:r>
                                      </m:num>
                                      <m:den>
                                        <m:r>
                                          <a:rPr lang="en-US" i="1">
                                            <a:latin typeface="Cambria Math"/>
                                            <a:ea typeface="Cambria Math"/>
                                          </a:rPr>
                                          <m:t>𝜋</m:t>
                                        </m:r>
                                      </m:den>
                                    </m:f>
                                    <m:f>
                                      <m:fPr>
                                        <m:ctrlPr>
                                          <a:rPr lang="en-US" i="1">
                                            <a:latin typeface="Cambria Math"/>
                                          </a:rPr>
                                        </m:ctrlPr>
                                      </m:fPr>
                                      <m:num>
                                        <m:sSup>
                                          <m:sSupPr>
                                            <m:ctrlPr>
                                              <a:rPr lang="en-US" i="1">
                                                <a:latin typeface="Cambria Math"/>
                                              </a:rPr>
                                            </m:ctrlPr>
                                          </m:sSupPr>
                                          <m:e>
                                            <m:r>
                                              <a:rPr lang="en-US" i="1">
                                                <a:latin typeface="Cambria Math"/>
                                              </a:rPr>
                                              <m:t>𝑅</m:t>
                                            </m:r>
                                          </m:e>
                                          <m:sup>
                                            <m:r>
                                              <a:rPr lang="en-US" i="1">
                                                <a:latin typeface="Cambria Math"/>
                                              </a:rPr>
                                              <m:t>3</m:t>
                                            </m:r>
                                          </m:sup>
                                        </m:sSup>
                                      </m:num>
                                      <m:den>
                                        <m:sSubSup>
                                          <m:sSubSupPr>
                                            <m:ctrlPr>
                                              <a:rPr lang="en-US" i="1" smtClean="0">
                                                <a:latin typeface="Cambria Math"/>
                                              </a:rPr>
                                            </m:ctrlPr>
                                          </m:sSubSupPr>
                                          <m:e>
                                            <m:r>
                                              <a:rPr lang="en-US" b="0" i="1" smtClean="0">
                                                <a:latin typeface="Cambria Math"/>
                                              </a:rPr>
                                              <m:t>𝑚</m:t>
                                            </m:r>
                                          </m:e>
                                          <m:sub>
                                            <m:r>
                                              <a:rPr lang="en-US" b="0" i="1" smtClean="0">
                                                <a:latin typeface="Cambria Math"/>
                                              </a:rPr>
                                              <m:t>𝐻𝑒</m:t>
                                            </m:r>
                                          </m:sub>
                                          <m:sup>
                                            <m:r>
                                              <a:rPr lang="en-US" b="0" i="1" smtClean="0">
                                                <a:latin typeface="Cambria Math"/>
                                              </a:rPr>
                                              <m:t>5</m:t>
                                            </m:r>
                                          </m:sup>
                                        </m:sSubSup>
                                      </m:den>
                                    </m:f>
                                  </m:e>
                                </m:rad>
                                <m:sSup>
                                  <m:sSupPr>
                                    <m:ctrlPr>
                                      <a:rPr lang="en-US" i="1">
                                        <a:latin typeface="Cambria Math"/>
                                        <a:ea typeface="Cambria Math"/>
                                      </a:rPr>
                                    </m:ctrlPr>
                                  </m:sSupPr>
                                  <m:e>
                                    <m:r>
                                      <a:rPr lang="en-US" i="1">
                                        <a:latin typeface="Cambria Math"/>
                                        <a:ea typeface="Cambria Math"/>
                                      </a:rPr>
                                      <m:t>𝛻</m:t>
                                    </m:r>
                                  </m:e>
                                  <m:sup>
                                    <m:r>
                                      <a:rPr lang="en-US" i="1">
                                        <a:latin typeface="Cambria Math"/>
                                        <a:ea typeface="Cambria Math"/>
                                      </a:rPr>
                                      <m:t>2</m:t>
                                    </m:r>
                                  </m:sup>
                                </m:sSup>
                                <m:d>
                                  <m:dPr>
                                    <m:ctrlPr>
                                      <a:rPr lang="en-US" i="1">
                                        <a:latin typeface="Cambria Math"/>
                                        <a:ea typeface="Cambria Math"/>
                                      </a:rPr>
                                    </m:ctrlPr>
                                  </m:dPr>
                                  <m:e>
                                    <m:bar>
                                      <m:barPr>
                                        <m:pos m:val="top"/>
                                        <m:ctrlPr>
                                          <a:rPr lang="en-US" i="1">
                                            <a:latin typeface="Cambria Math"/>
                                            <a:ea typeface="Cambria Math"/>
                                          </a:rPr>
                                        </m:ctrlPr>
                                      </m:barPr>
                                      <m:e>
                                        <m:r>
                                          <a:rPr lang="en-US" i="1">
                                            <a:latin typeface="Cambria Math"/>
                                            <a:ea typeface="Cambria Math"/>
                                          </a:rPr>
                                          <m:t>𝑚</m:t>
                                        </m:r>
                                      </m:e>
                                    </m:bar>
                                    <m:sSub>
                                      <m:sSubPr>
                                        <m:ctrlPr>
                                          <a:rPr lang="en-US" i="1">
                                            <a:latin typeface="Cambria Math"/>
                                            <a:ea typeface="Cambria Math"/>
                                          </a:rPr>
                                        </m:ctrlPr>
                                      </m:sSubPr>
                                      <m:e>
                                        <m:r>
                                          <a:rPr lang="el-GR" b="1" i="1">
                                            <a:latin typeface="Cambria Math"/>
                                            <a:ea typeface="Cambria Math"/>
                                          </a:rPr>
                                          <m:t>𝝍</m:t>
                                        </m:r>
                                      </m:e>
                                      <m:sub>
                                        <m:r>
                                          <a:rPr lang="en-US" i="1">
                                            <a:latin typeface="Cambria Math"/>
                                            <a:ea typeface="Cambria Math"/>
                                          </a:rPr>
                                          <m:t>𝐻𝑒</m:t>
                                        </m:r>
                                      </m:sub>
                                    </m:sSub>
                                    <m:sSup>
                                      <m:sSupPr>
                                        <m:ctrlPr>
                                          <a:rPr lang="en-US" i="1">
                                            <a:latin typeface="Cambria Math"/>
                                            <a:ea typeface="Cambria Math"/>
                                          </a:rPr>
                                        </m:ctrlPr>
                                      </m:sSupPr>
                                      <m:e>
                                        <m:r>
                                          <a:rPr lang="en-US" i="1">
                                            <a:latin typeface="Cambria Math"/>
                                            <a:ea typeface="Cambria Math"/>
                                          </a:rPr>
                                          <m:t>𝑇</m:t>
                                        </m:r>
                                      </m:e>
                                      <m:sup>
                                        <m:r>
                                          <a:rPr lang="en-US" i="1">
                                            <a:latin typeface="Cambria Math"/>
                                            <a:ea typeface="Cambria Math"/>
                                          </a:rPr>
                                          <m:t>3/2</m:t>
                                        </m:r>
                                      </m:sup>
                                    </m:sSup>
                                    <m:sSub>
                                      <m:sSubPr>
                                        <m:ctrlPr>
                                          <a:rPr lang="en-US" i="1">
                                            <a:latin typeface="Cambria Math"/>
                                            <a:ea typeface="Cambria Math"/>
                                          </a:rPr>
                                        </m:ctrlPr>
                                      </m:sSubPr>
                                      <m:e>
                                        <m:r>
                                          <a:rPr lang="en-US" i="1">
                                            <a:latin typeface="Cambria Math"/>
                                            <a:ea typeface="Cambria Math"/>
                                          </a:rPr>
                                          <m:t>𝑃</m:t>
                                        </m:r>
                                      </m:e>
                                      <m:sub>
                                        <m:r>
                                          <a:rPr lang="en-US" i="1">
                                            <a:latin typeface="Cambria Math"/>
                                            <a:ea typeface="Cambria Math"/>
                                          </a:rPr>
                                          <m:t>2</m:t>
                                        </m:r>
                                      </m:sub>
                                    </m:sSub>
                                  </m:e>
                                </m:d>
                              </m:e>
                            </m:mr>
                          </m:m>
                        </m:e>
                      </m:d>
                      <m:r>
                        <a:rPr lang="en-US" b="0" i="1" smtClean="0">
                          <a:latin typeface="Cambria Math"/>
                        </a:rPr>
                        <m:t>=</m:t>
                      </m:r>
                      <m:sSup>
                        <m:sSupPr>
                          <m:ctrlPr>
                            <a:rPr lang="en-US" b="0" i="1" smtClean="0">
                              <a:latin typeface="Cambria Math"/>
                            </a:rPr>
                          </m:ctrlPr>
                        </m:sSupPr>
                        <m:e>
                          <m:r>
                            <a:rPr lang="en-US" b="0" i="1" smtClean="0">
                              <a:latin typeface="Cambria Math"/>
                              <a:ea typeface="Cambria Math"/>
                            </a:rPr>
                            <m:t>𝜏</m:t>
                          </m:r>
                        </m:e>
                        <m:sup>
                          <m:r>
                            <a:rPr lang="en-US" b="0" i="1" smtClean="0">
                              <a:latin typeface="Cambria Math"/>
                            </a:rPr>
                            <m:t>−1</m:t>
                          </m:r>
                        </m:sup>
                      </m:sSup>
                      <m:f>
                        <m:fPr>
                          <m:ctrlPr>
                            <a:rPr lang="en-US" i="1">
                              <a:latin typeface="Cambria Math"/>
                              <a:ea typeface="Cambria Math"/>
                            </a:rPr>
                          </m:ctrlPr>
                        </m:fPr>
                        <m:num>
                          <m:sSub>
                            <m:sSubPr>
                              <m:ctrlPr>
                                <a:rPr lang="en-US" i="1" smtClean="0">
                                  <a:latin typeface="Cambria Math"/>
                                  <a:ea typeface="Cambria Math"/>
                                </a:rPr>
                              </m:ctrlPr>
                            </m:sSubPr>
                            <m:e>
                              <m:r>
                                <a:rPr lang="en-US" b="0" i="1" smtClean="0">
                                  <a:latin typeface="Cambria Math"/>
                                  <a:ea typeface="Cambria Math"/>
                                </a:rPr>
                                <m:t>𝑝</m:t>
                              </m:r>
                            </m:e>
                            <m:sub>
                              <m:r>
                                <a:rPr lang="en-US" b="0" i="1" smtClean="0">
                                  <a:latin typeface="Cambria Math"/>
                                  <a:ea typeface="Cambria Math"/>
                                </a:rPr>
                                <m:t>0</m:t>
                              </m:r>
                            </m:sub>
                          </m:sSub>
                          <m:bar>
                            <m:barPr>
                              <m:pos m:val="top"/>
                              <m:ctrlPr>
                                <a:rPr lang="en-US" i="1">
                                  <a:latin typeface="Cambria Math"/>
                                  <a:ea typeface="Cambria Math"/>
                                </a:rPr>
                              </m:ctrlPr>
                            </m:barPr>
                            <m:e>
                              <m:r>
                                <a:rPr lang="en-US" i="1">
                                  <a:latin typeface="Cambria Math"/>
                                  <a:ea typeface="Cambria Math"/>
                                </a:rPr>
                                <m:t>𝑚</m:t>
                              </m:r>
                            </m:e>
                          </m:bar>
                        </m:num>
                        <m:den>
                          <m:sSub>
                            <m:sSubPr>
                              <m:ctrlPr>
                                <a:rPr lang="en-US" i="1">
                                  <a:latin typeface="Cambria Math"/>
                                  <a:ea typeface="Cambria Math"/>
                                </a:rPr>
                              </m:ctrlPr>
                            </m:sSubPr>
                            <m:e>
                              <m:r>
                                <a:rPr lang="en-US" i="1">
                                  <a:latin typeface="Cambria Math"/>
                                  <a:ea typeface="Cambria Math"/>
                                </a:rPr>
                                <m:t>𝑚</m:t>
                              </m:r>
                            </m:e>
                            <m:sub>
                              <m:r>
                                <a:rPr lang="en-US" i="1">
                                  <a:latin typeface="Cambria Math"/>
                                  <a:ea typeface="Cambria Math"/>
                                </a:rPr>
                                <m:t>𝑁</m:t>
                              </m:r>
                              <m:r>
                                <a:rPr lang="en-US" i="1">
                                  <a:latin typeface="Cambria Math"/>
                                  <a:ea typeface="Cambria Math"/>
                                </a:rPr>
                                <m:t>2</m:t>
                              </m:r>
                            </m:sub>
                          </m:sSub>
                          <m:r>
                            <a:rPr lang="en-US" b="0" i="1" smtClean="0">
                              <a:latin typeface="Cambria Math"/>
                              <a:ea typeface="Cambria Math"/>
                            </a:rPr>
                            <m:t>𝑔</m:t>
                          </m:r>
                        </m:den>
                      </m:f>
                      <m:sSup>
                        <m:sSupPr>
                          <m:ctrlPr>
                            <a:rPr lang="en-US" i="1">
                              <a:latin typeface="Cambria Math"/>
                              <a:ea typeface="Cambria Math"/>
                            </a:rPr>
                          </m:ctrlPr>
                        </m:sSupPr>
                        <m:e>
                          <m:d>
                            <m:dPr>
                              <m:ctrlPr>
                                <a:rPr lang="en-US" i="1">
                                  <a:latin typeface="Cambria Math"/>
                                  <a:ea typeface="Cambria Math"/>
                                </a:rPr>
                              </m:ctrlPr>
                            </m:dPr>
                            <m:e>
                              <m:f>
                                <m:fPr>
                                  <m:ctrlPr>
                                    <a:rPr lang="en-US" i="1">
                                      <a:latin typeface="Cambria Math"/>
                                      <a:ea typeface="Cambria Math"/>
                                    </a:rPr>
                                  </m:ctrlPr>
                                </m:fPr>
                                <m:num>
                                  <m:sSub>
                                    <m:sSubPr>
                                      <m:ctrlPr>
                                        <a:rPr lang="en-US" i="1">
                                          <a:latin typeface="Cambria Math"/>
                                          <a:ea typeface="Cambria Math"/>
                                        </a:rPr>
                                      </m:ctrlPr>
                                    </m:sSubPr>
                                    <m:e>
                                      <m:r>
                                        <a:rPr lang="en-US" i="1">
                                          <a:latin typeface="Cambria Math"/>
                                          <a:ea typeface="Cambria Math"/>
                                        </a:rPr>
                                        <m:t>𝑇</m:t>
                                      </m:r>
                                    </m:e>
                                    <m:sub>
                                      <m:r>
                                        <a:rPr lang="en-US" i="1">
                                          <a:latin typeface="Cambria Math"/>
                                          <a:ea typeface="Cambria Math"/>
                                        </a:rPr>
                                        <m:t>00</m:t>
                                      </m:r>
                                    </m:sub>
                                  </m:sSub>
                                </m:num>
                                <m:den>
                                  <m:r>
                                    <a:rPr lang="en-US" i="1">
                                      <a:latin typeface="Cambria Math"/>
                                      <a:ea typeface="Cambria Math"/>
                                    </a:rPr>
                                    <m:t>𝑇</m:t>
                                  </m:r>
                                </m:den>
                              </m:f>
                            </m:e>
                          </m:d>
                        </m:e>
                        <m:sup>
                          <m:r>
                            <a:rPr lang="en-US" i="1">
                              <a:latin typeface="Cambria Math"/>
                              <a:ea typeface="Cambria Math"/>
                            </a:rPr>
                            <m:t>0.25</m:t>
                          </m:r>
                        </m:sup>
                      </m:sSup>
                      <m:sSup>
                        <m:sSupPr>
                          <m:ctrlPr>
                            <a:rPr lang="en-US" i="1">
                              <a:latin typeface="Cambria Math"/>
                              <a:ea typeface="Cambria Math"/>
                            </a:rPr>
                          </m:ctrlPr>
                        </m:sSupPr>
                        <m:e>
                          <m:r>
                            <a:rPr lang="en-US" b="1" i="1">
                              <a:latin typeface="Cambria Math"/>
                              <a:ea typeface="Cambria Math"/>
                            </a:rPr>
                            <m:t>𝜶</m:t>
                          </m:r>
                        </m:e>
                        <m:sup>
                          <m:r>
                            <a:rPr lang="en-US" i="1">
                              <a:latin typeface="Cambria Math"/>
                              <a:ea typeface="Cambria Math"/>
                            </a:rPr>
                            <m:t>−1</m:t>
                          </m:r>
                        </m:sup>
                      </m:sSup>
                      <m:r>
                        <a:rPr lang="en-US" b="1" i="1">
                          <a:latin typeface="Cambria Math"/>
                          <a:ea typeface="Cambria Math"/>
                        </a:rPr>
                        <m:t>𝑳</m:t>
                      </m:r>
                      <m:r>
                        <a:rPr lang="el-GR" b="1" i="1">
                          <a:latin typeface="Cambria Math"/>
                          <a:ea typeface="Cambria Math"/>
                        </a:rPr>
                        <m:t>𝜳</m:t>
                      </m:r>
                    </m:oMath>
                  </m:oMathPara>
                </a14:m>
                <a:endParaRPr lang="en-US" i="1" dirty="0" smtClean="0">
                  <a:latin typeface="Cambria Math"/>
                  <a:ea typeface="Cambria Math"/>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827584" y="3850015"/>
                <a:ext cx="7791400" cy="1999971"/>
              </a:xfrm>
              <a:prstGeom prst="rect">
                <a:avLst/>
              </a:prstGeom>
              <a:blipFill rotWithShape="1">
                <a:blip r:embed="rId4"/>
                <a:stretch>
                  <a:fillRect/>
                </a:stretch>
              </a:blipFill>
            </p:spPr>
            <p:txBody>
              <a:bodyPr/>
              <a:lstStyle/>
              <a:p>
                <a:r>
                  <a:rPr lang="en-US">
                    <a:noFill/>
                  </a:rPr>
                  <a:t> </a:t>
                </a:r>
              </a:p>
            </p:txBody>
          </p:sp>
        </mc:Fallback>
      </mc:AlternateContent>
      <p:sp>
        <p:nvSpPr>
          <p:cNvPr id="9" name="Right Brace 8"/>
          <p:cNvSpPr/>
          <p:nvPr/>
        </p:nvSpPr>
        <p:spPr>
          <a:xfrm rot="5400000">
            <a:off x="3077490" y="3906106"/>
            <a:ext cx="432048" cy="4211779"/>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1979712" y="6228020"/>
            <a:ext cx="2592288" cy="369332"/>
          </a:xfrm>
          <a:prstGeom prst="rect">
            <a:avLst/>
          </a:prstGeom>
          <a:noFill/>
        </p:spPr>
        <p:txBody>
          <a:bodyPr wrap="square" rtlCol="0">
            <a:spAutoFit/>
          </a:bodyPr>
          <a:lstStyle/>
          <a:p>
            <a:r>
              <a:rPr lang="en-US" dirty="0" smtClean="0"/>
              <a:t>Vector of mass flow rates</a:t>
            </a:r>
            <a:endParaRPr lang="en-US" baseline="-25000" dirty="0"/>
          </a:p>
        </p:txBody>
      </p:sp>
      <mc:AlternateContent xmlns:mc="http://schemas.openxmlformats.org/markup-compatibility/2006" xmlns:a14="http://schemas.microsoft.com/office/drawing/2010/main">
        <mc:Choice Requires="a14">
          <p:sp>
            <p:nvSpPr>
              <p:cNvPr id="14" name="TextBox 13"/>
              <p:cNvSpPr txBox="1"/>
              <p:nvPr/>
            </p:nvSpPr>
            <p:spPr>
              <a:xfrm>
                <a:off x="1654471" y="2555612"/>
                <a:ext cx="7093993" cy="369332"/>
              </a:xfrm>
              <a:prstGeom prst="rect">
                <a:avLst/>
              </a:prstGeom>
              <a:noFill/>
            </p:spPr>
            <p:txBody>
              <a:bodyPr wrap="none" rtlCol="0">
                <a:spAutoFit/>
              </a:bodyPr>
              <a:lstStyle/>
              <a:p>
                <a14:m>
                  <m:oMath xmlns:m="http://schemas.openxmlformats.org/officeDocument/2006/math">
                    <m:r>
                      <a:rPr lang="en-US" i="1" smtClean="0">
                        <a:latin typeface="Cambria Math"/>
                        <a:ea typeface="Cambria Math"/>
                      </a:rPr>
                      <m:t>𝑛</m:t>
                    </m:r>
                    <m:r>
                      <a:rPr lang="en-US" b="0" i="1" smtClean="0">
                        <a:latin typeface="Cambria Math"/>
                        <a:ea typeface="Cambria Math"/>
                      </a:rPr>
                      <m:t>, </m:t>
                    </m:r>
                    <m:d>
                      <m:dPr>
                        <m:begChr m:val="⟨"/>
                        <m:endChr m:val="⟩"/>
                        <m:ctrlPr>
                          <a:rPr lang="en-US" i="1">
                            <a:latin typeface="Cambria Math"/>
                            <a:ea typeface="Cambria Math"/>
                          </a:rPr>
                        </m:ctrlPr>
                      </m:dPr>
                      <m:e>
                        <m:r>
                          <a:rPr lang="en-US" i="1">
                            <a:latin typeface="Cambria Math"/>
                            <a:ea typeface="Cambria Math"/>
                          </a:rPr>
                          <m:t>𝑣</m:t>
                        </m:r>
                      </m:e>
                    </m:d>
                    <m:sSup>
                      <m:sSupPr>
                        <m:ctrlPr>
                          <a:rPr lang="en-US" i="1">
                            <a:latin typeface="Cambria Math"/>
                            <a:ea typeface="Cambria Math"/>
                          </a:rPr>
                        </m:ctrlPr>
                      </m:sSupPr>
                      <m:e>
                        <m:r>
                          <a:rPr lang="en-US" b="0" i="1" smtClean="0">
                            <a:latin typeface="Cambria Math"/>
                            <a:ea typeface="Cambria Math"/>
                          </a:rPr>
                          <m:t>, </m:t>
                        </m:r>
                        <m:r>
                          <a:rPr lang="en-US" i="1">
                            <a:latin typeface="Cambria Math"/>
                            <a:ea typeface="Cambria Math"/>
                          </a:rPr>
                          <m:t>𝐻</m:t>
                        </m:r>
                      </m:e>
                      <m:sup>
                        <m:r>
                          <a:rPr lang="en-US" i="1">
                            <a:latin typeface="Cambria Math"/>
                            <a:ea typeface="Cambria Math"/>
                          </a:rPr>
                          <m:t>2</m:t>
                        </m:r>
                      </m:sup>
                    </m:sSup>
                  </m:oMath>
                </a14:m>
                <a:r>
                  <a:rPr lang="en-US" dirty="0" smtClean="0"/>
                  <a:t>  </a:t>
                </a:r>
                <a:r>
                  <a:rPr lang="en-US" sz="1600" dirty="0" smtClean="0"/>
                  <a:t>are number density, mean thermal velocity, and scale height for helium</a:t>
                </a:r>
                <a:endParaRPr lang="en-US" sz="1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654471" y="2555612"/>
                <a:ext cx="7093993" cy="369332"/>
              </a:xfrm>
              <a:prstGeom prst="rect">
                <a:avLst/>
              </a:prstGeom>
              <a:blipFill rotWithShape="1">
                <a:blip r:embed="rId5"/>
                <a:stretch>
                  <a:fillRect b="-180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648980" y="2849992"/>
                <a:ext cx="7074629" cy="362984"/>
              </a:xfrm>
              <a:prstGeom prst="rect">
                <a:avLst/>
              </a:prstGeom>
              <a:noFill/>
            </p:spPr>
            <p:txBody>
              <a:bodyPr wrap="none" rtlCol="0">
                <a:spAutoFit/>
              </a:bodyPr>
              <a:lstStyle/>
              <a:p>
                <a14:m>
                  <m:oMath xmlns:m="http://schemas.openxmlformats.org/officeDocument/2006/math">
                    <m:sSub>
                      <m:sSubPr>
                        <m:ctrlPr>
                          <a:rPr lang="en-US" i="1">
                            <a:latin typeface="Cambria Math"/>
                            <a:ea typeface="Cambria Math"/>
                          </a:rPr>
                        </m:ctrlPr>
                      </m:sSubPr>
                      <m:e>
                        <m:r>
                          <a:rPr lang="en-US" i="1">
                            <a:latin typeface="Cambria Math"/>
                            <a:ea typeface="Cambria Math"/>
                          </a:rPr>
                          <m:t>𝑃</m:t>
                        </m:r>
                      </m:e>
                      <m:sub>
                        <m:r>
                          <a:rPr lang="en-US" i="1">
                            <a:latin typeface="Cambria Math"/>
                            <a:ea typeface="Cambria Math"/>
                          </a:rPr>
                          <m:t>2</m:t>
                        </m:r>
                      </m:sub>
                    </m:sSub>
                  </m:oMath>
                </a14:m>
                <a:r>
                  <a:rPr lang="en-US" sz="1600" dirty="0" smtClean="0"/>
                  <a:t> is an integral quantity from the references above, with small temp. dependence</a:t>
                </a:r>
                <a:endParaRPr lang="en-US" sz="1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648980" y="2849992"/>
                <a:ext cx="7074629" cy="362984"/>
              </a:xfrm>
              <a:prstGeom prst="rect">
                <a:avLst/>
              </a:prstGeom>
              <a:blipFill rotWithShape="1">
                <a:blip r:embed="rId6"/>
                <a:stretch>
                  <a:fillRect b="-22034"/>
                </a:stretch>
              </a:blipFill>
            </p:spPr>
            <p:txBody>
              <a:bodyPr/>
              <a:lstStyle/>
              <a:p>
                <a:r>
                  <a:rPr lang="en-US">
                    <a:noFill/>
                  </a:rPr>
                  <a:t> </a:t>
                </a:r>
              </a:p>
            </p:txBody>
          </p:sp>
        </mc:Fallback>
      </mc:AlternateContent>
    </p:spTree>
    <p:extLst>
      <p:ext uri="{BB962C8B-B14F-4D97-AF65-F5344CB8AC3E}">
        <p14:creationId xmlns:p14="http://schemas.microsoft.com/office/powerpoint/2010/main" val="3095400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p:cNvSpPr txBox="1">
            <a:spLocks/>
          </p:cNvSpPr>
          <p:nvPr/>
        </p:nvSpPr>
        <p:spPr>
          <a:xfrm>
            <a:off x="381000" y="1295400"/>
            <a:ext cx="8382000" cy="4525963"/>
          </a:xfrm>
          <a:prstGeom prst="rect">
            <a:avLst/>
          </a:prstGeom>
        </p:spPr>
        <p:txBody>
          <a:bodyPr vert="horz" lIns="91440" tIns="45720" rIns="91440" bIns="45720" rtlCol="0">
            <a:normAutofit/>
          </a:bodyPr>
          <a:lstStyle/>
          <a:p>
            <a:pPr marL="357188" lvl="0" indent="-179388"/>
            <a:endParaRPr lang="en-US" b="1" dirty="0">
              <a:latin typeface="Arial" pitchFamily="34" charset="0"/>
              <a:cs typeface="Arial" pitchFamily="34" charset="0"/>
            </a:endParaRPr>
          </a:p>
        </p:txBody>
      </p:sp>
      <p:sp>
        <p:nvSpPr>
          <p:cNvPr id="21" name="Rectangle 2"/>
          <p:cNvSpPr txBox="1">
            <a:spLocks noChangeArrowheads="1"/>
          </p:cNvSpPr>
          <p:nvPr/>
        </p:nvSpPr>
        <p:spPr>
          <a:xfrm>
            <a:off x="1004341" y="0"/>
            <a:ext cx="7180290" cy="1052736"/>
          </a:xfrm>
          <a:prstGeom prst="rect">
            <a:avLst/>
          </a:prstGeom>
        </p:spPr>
        <p:txBody>
          <a:bodyPr vert="horz" lIns="91440" tIns="45720" rIns="91440" bIns="45720" rtlCol="0" anchor="ctr">
            <a:normAutofit/>
          </a:bodyPr>
          <a:lstStyle/>
          <a:p>
            <a:pPr lvl="0" algn="ctr">
              <a:spcBef>
                <a:spcPct val="0"/>
              </a:spcBef>
            </a:pPr>
            <a:r>
              <a:rPr lang="en-US" sz="3200" b="1" dirty="0" smtClean="0">
                <a:latin typeface="Arial" pitchFamily="34" charset="0"/>
                <a:cs typeface="Arial" pitchFamily="34" charset="0"/>
              </a:rPr>
              <a:t>Upper Boundary Conditions</a:t>
            </a:r>
          </a:p>
          <a:p>
            <a:pPr lvl="0" algn="ctr">
              <a:spcBef>
                <a:spcPct val="0"/>
              </a:spcBef>
            </a:pPr>
            <a:r>
              <a:rPr lang="en-US" sz="2800" dirty="0" smtClean="0">
                <a:latin typeface="Arial" pitchFamily="34" charset="0"/>
                <a:cs typeface="Arial" pitchFamily="34" charset="0"/>
              </a:rPr>
              <a:t>Non-Escaping Flux</a:t>
            </a:r>
            <a:endParaRPr lang="en-US" sz="4000" dirty="0" smtClean="0">
              <a:latin typeface="Arial" pitchFamily="34" charset="0"/>
              <a:cs typeface="Arial" pitchFamily="34" charset="0"/>
            </a:endParaRPr>
          </a:p>
        </p:txBody>
      </p:sp>
      <p:sp>
        <p:nvSpPr>
          <p:cNvPr id="8" name="TextBox 7"/>
          <p:cNvSpPr txBox="1"/>
          <p:nvPr/>
        </p:nvSpPr>
        <p:spPr>
          <a:xfrm>
            <a:off x="914128" y="1484784"/>
            <a:ext cx="7503368" cy="2000548"/>
          </a:xfrm>
          <a:prstGeom prst="rect">
            <a:avLst/>
          </a:prstGeom>
          <a:noFill/>
        </p:spPr>
        <p:txBody>
          <a:bodyPr wrap="square" rtlCol="0">
            <a:spAutoFit/>
          </a:bodyPr>
          <a:lstStyle/>
          <a:p>
            <a:r>
              <a:rPr lang="en-US" sz="2200" dirty="0" smtClean="0"/>
              <a:t>The non-escaping flux U.B.C. can be implemented in a couple of ways:</a:t>
            </a:r>
          </a:p>
          <a:p>
            <a:pPr marL="285750" indent="-285750">
              <a:buFont typeface="Arial" pitchFamily="34" charset="0"/>
              <a:buChar char="•"/>
            </a:pPr>
            <a:r>
              <a:rPr lang="en-US" sz="2000" dirty="0" smtClean="0"/>
              <a:t>Implicitly, using finite differences (slow, but stable)</a:t>
            </a:r>
          </a:p>
          <a:p>
            <a:pPr marL="285750" indent="-285750">
              <a:buFont typeface="Arial" pitchFamily="34" charset="0"/>
              <a:buChar char="•"/>
            </a:pPr>
            <a:r>
              <a:rPr lang="en-US" sz="2000" dirty="0" smtClean="0"/>
              <a:t>Explicitly, using finite differences (unstable, needs filtering)</a:t>
            </a:r>
          </a:p>
          <a:p>
            <a:pPr marL="285750" indent="-285750">
              <a:buFont typeface="Arial" pitchFamily="34" charset="0"/>
              <a:buChar char="•"/>
            </a:pPr>
            <a:r>
              <a:rPr lang="en-US" sz="2000" dirty="0" smtClean="0"/>
              <a:t>Explicitly, using a truncated spectral approximation (filtering is globally consistent if a triangular truncation is used)</a:t>
            </a:r>
            <a:endParaRPr lang="en-US" sz="2000" dirty="0"/>
          </a:p>
        </p:txBody>
      </p:sp>
    </p:spTree>
    <p:extLst>
      <p:ext uri="{BB962C8B-B14F-4D97-AF65-F5344CB8AC3E}">
        <p14:creationId xmlns:p14="http://schemas.microsoft.com/office/powerpoint/2010/main" val="1746212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p:cNvSpPr txBox="1">
            <a:spLocks/>
          </p:cNvSpPr>
          <p:nvPr/>
        </p:nvSpPr>
        <p:spPr>
          <a:xfrm>
            <a:off x="381000" y="1295400"/>
            <a:ext cx="8382000" cy="4525963"/>
          </a:xfrm>
          <a:prstGeom prst="rect">
            <a:avLst/>
          </a:prstGeom>
        </p:spPr>
        <p:txBody>
          <a:bodyPr vert="horz" lIns="91440" tIns="45720" rIns="91440" bIns="45720" rtlCol="0">
            <a:normAutofit/>
          </a:bodyPr>
          <a:lstStyle/>
          <a:p>
            <a:pPr marL="357188" lvl="0" indent="-179388"/>
            <a:endParaRPr lang="en-US" b="1"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1569820" y="1628800"/>
                <a:ext cx="2286973" cy="3802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i="1" smtClean="0">
                          <a:latin typeface="Cambria Math"/>
                          <a:ea typeface="Cambria Math"/>
                        </a:rPr>
                        <m:t>Φ</m:t>
                      </m:r>
                      <m:r>
                        <a:rPr lang="en-US" b="0" i="1" smtClean="0">
                          <a:latin typeface="Cambria Math"/>
                          <a:ea typeface="Cambria Math"/>
                        </a:rPr>
                        <m:t>=−</m:t>
                      </m:r>
                      <m:sSubSup>
                        <m:sSubSupPr>
                          <m:ctrlPr>
                            <a:rPr lang="en-US" i="1">
                              <a:latin typeface="Cambria Math"/>
                              <a:ea typeface="Cambria Math"/>
                            </a:rPr>
                          </m:ctrlPr>
                        </m:sSubSupPr>
                        <m:e>
                          <m:r>
                            <a:rPr lang="en-US" i="1">
                              <a:latin typeface="Cambria Math"/>
                              <a:ea typeface="Cambria Math"/>
                            </a:rPr>
                            <m:t>𝛻</m:t>
                          </m:r>
                        </m:e>
                        <m:sub>
                          <m:r>
                            <a:rPr lang="en-US" i="1">
                              <a:latin typeface="Cambria Math"/>
                              <a:ea typeface="Cambria Math"/>
                            </a:rPr>
                            <m:t>h</m:t>
                          </m:r>
                        </m:sub>
                        <m:sup>
                          <m:r>
                            <a:rPr lang="en-US" i="1">
                              <a:latin typeface="Cambria Math"/>
                              <a:ea typeface="Cambria Math"/>
                            </a:rPr>
                            <m:t>2</m:t>
                          </m:r>
                        </m:sup>
                      </m:sSubSup>
                      <m:d>
                        <m:dPr>
                          <m:ctrlPr>
                            <a:rPr lang="en-US" b="0" i="1" smtClean="0">
                              <a:latin typeface="Cambria Math"/>
                              <a:ea typeface="Cambria Math"/>
                            </a:rPr>
                          </m:ctrlPr>
                        </m:dPr>
                        <m:e>
                          <m:r>
                            <a:rPr lang="en-US" b="0" i="1" smtClean="0">
                              <a:latin typeface="Cambria Math"/>
                              <a:ea typeface="Cambria Math"/>
                            </a:rPr>
                            <m:t>𝑛</m:t>
                          </m:r>
                          <m:d>
                            <m:dPr>
                              <m:begChr m:val="⟨"/>
                              <m:endChr m:val="⟩"/>
                              <m:ctrlPr>
                                <a:rPr lang="en-US" b="0" i="1" smtClean="0">
                                  <a:latin typeface="Cambria Math"/>
                                  <a:ea typeface="Cambria Math"/>
                                </a:rPr>
                              </m:ctrlPr>
                            </m:dPr>
                            <m:e>
                              <m:r>
                                <a:rPr lang="en-US" b="0" i="1" smtClean="0">
                                  <a:latin typeface="Cambria Math"/>
                                  <a:ea typeface="Cambria Math"/>
                                </a:rPr>
                                <m:t>𝑣</m:t>
                              </m:r>
                            </m:e>
                          </m:d>
                          <m:sSup>
                            <m:sSupPr>
                              <m:ctrlPr>
                                <a:rPr lang="en-US" b="0" i="1" smtClean="0">
                                  <a:latin typeface="Cambria Math"/>
                                  <a:ea typeface="Cambria Math"/>
                                </a:rPr>
                              </m:ctrlPr>
                            </m:sSupPr>
                            <m:e>
                              <m:r>
                                <a:rPr lang="en-US" b="0" i="1" smtClean="0">
                                  <a:latin typeface="Cambria Math"/>
                                  <a:ea typeface="Cambria Math"/>
                                </a:rPr>
                                <m:t>𝐻</m:t>
                              </m:r>
                            </m:e>
                            <m:sup>
                              <m:r>
                                <a:rPr lang="en-US" b="0" i="1" smtClean="0">
                                  <a:latin typeface="Cambria Math"/>
                                  <a:ea typeface="Cambria Math"/>
                                </a:rPr>
                                <m:t>2</m:t>
                              </m:r>
                            </m:sup>
                          </m:sSup>
                          <m:sSub>
                            <m:sSubPr>
                              <m:ctrlPr>
                                <a:rPr lang="en-US" b="0" i="1" smtClean="0">
                                  <a:latin typeface="Cambria Math"/>
                                  <a:ea typeface="Cambria Math"/>
                                </a:rPr>
                              </m:ctrlPr>
                            </m:sSubPr>
                            <m:e>
                              <m:r>
                                <a:rPr lang="en-US" b="0" i="1" smtClean="0">
                                  <a:latin typeface="Cambria Math"/>
                                  <a:ea typeface="Cambria Math"/>
                                </a:rPr>
                                <m:t>𝑃</m:t>
                              </m:r>
                            </m:e>
                            <m:sub>
                              <m:r>
                                <a:rPr lang="en-US" b="0" i="1" smtClean="0">
                                  <a:latin typeface="Cambria Math"/>
                                  <a:ea typeface="Cambria Math"/>
                                </a:rPr>
                                <m:t>2</m:t>
                              </m:r>
                            </m:sub>
                          </m:sSub>
                        </m:e>
                      </m:d>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1569820" y="1628800"/>
                <a:ext cx="2286973" cy="380297"/>
              </a:xfrm>
              <a:prstGeom prst="rect">
                <a:avLst/>
              </a:prstGeom>
              <a:blipFill rotWithShape="1">
                <a:blip r:embed="rId3"/>
                <a:stretch>
                  <a:fillRect/>
                </a:stretch>
              </a:blipFill>
            </p:spPr>
            <p:txBody>
              <a:bodyPr/>
              <a:lstStyle/>
              <a:p>
                <a:r>
                  <a:rPr lang="en-US">
                    <a:noFill/>
                  </a:rPr>
                  <a:t> </a:t>
                </a:r>
              </a:p>
            </p:txBody>
          </p:sp>
        </mc:Fallback>
      </mc:AlternateContent>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5930" y="2636912"/>
            <a:ext cx="5126310" cy="569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3959" y="3901997"/>
            <a:ext cx="20478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6915" y="3625775"/>
            <a:ext cx="4131469"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4071" y="4201839"/>
            <a:ext cx="4024313"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p:cNvSpPr txBox="1"/>
              <p:nvPr/>
            </p:nvSpPr>
            <p:spPr>
              <a:xfrm>
                <a:off x="1592752" y="5229200"/>
                <a:ext cx="5726632" cy="12202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a:ea typeface="Cambria Math"/>
                            </a:rPr>
                          </m:ctrlPr>
                        </m:sSubSupPr>
                        <m:e>
                          <m:r>
                            <a:rPr lang="en-US" i="1">
                              <a:latin typeface="Cambria Math"/>
                              <a:ea typeface="Cambria Math"/>
                            </a:rPr>
                            <m:t>𝛻</m:t>
                          </m:r>
                        </m:e>
                        <m:sub>
                          <m:r>
                            <a:rPr lang="en-US" b="0" i="1" smtClean="0">
                              <a:latin typeface="Cambria Math"/>
                              <a:ea typeface="Cambria Math"/>
                            </a:rPr>
                            <m:t>h</m:t>
                          </m:r>
                        </m:sub>
                        <m:sup>
                          <m:r>
                            <a:rPr lang="en-US" b="0" i="1" smtClean="0">
                              <a:latin typeface="Cambria Math"/>
                              <a:ea typeface="Cambria Math"/>
                            </a:rPr>
                            <m:t>2</m:t>
                          </m:r>
                        </m:sup>
                      </m:sSubSup>
                      <m:d>
                        <m:dPr>
                          <m:begChr m:val="{"/>
                          <m:endChr m:val="}"/>
                          <m:ctrlPr>
                            <a:rPr lang="en-US" i="1" smtClean="0">
                              <a:latin typeface="Cambria Math"/>
                              <a:ea typeface="Cambria Math"/>
                            </a:rPr>
                          </m:ctrlPr>
                        </m:dPr>
                        <m:e>
                          <m:sSubSup>
                            <m:sSubSupPr>
                              <m:ctrlPr>
                                <a:rPr lang="en-US" i="1">
                                  <a:latin typeface="Cambria Math"/>
                                  <a:ea typeface="Cambria Math"/>
                                </a:rPr>
                              </m:ctrlPr>
                            </m:sSubSupPr>
                            <m:e>
                              <m:bar>
                                <m:barPr>
                                  <m:pos m:val="top"/>
                                  <m:ctrlPr>
                                    <a:rPr lang="en-US" i="1">
                                      <a:latin typeface="Cambria Math"/>
                                      <a:ea typeface="Cambria Math"/>
                                    </a:rPr>
                                  </m:ctrlPr>
                                </m:barPr>
                                <m:e>
                                  <m:r>
                                    <a:rPr lang="en-US" i="1">
                                      <a:latin typeface="Cambria Math"/>
                                      <a:ea typeface="Cambria Math"/>
                                    </a:rPr>
                                    <m:t>𝑃</m:t>
                                  </m:r>
                                </m:e>
                              </m:bar>
                            </m:e>
                            <m:sub>
                              <m:r>
                                <a:rPr lang="en-US" i="1">
                                  <a:latin typeface="Cambria Math"/>
                                  <a:ea typeface="Cambria Math"/>
                                </a:rPr>
                                <m:t>𝑛</m:t>
                              </m:r>
                            </m:sub>
                            <m:sup>
                              <m:r>
                                <a:rPr lang="en-US" i="1">
                                  <a:latin typeface="Cambria Math"/>
                                  <a:ea typeface="Cambria Math"/>
                                </a:rPr>
                                <m:t>𝑚</m:t>
                              </m:r>
                            </m:sup>
                          </m:sSubSup>
                          <m:d>
                            <m:dPr>
                              <m:ctrlPr>
                                <a:rPr lang="en-US" i="1">
                                  <a:latin typeface="Cambria Math"/>
                                  <a:ea typeface="Cambria Math"/>
                                </a:rPr>
                              </m:ctrlPr>
                            </m:dPr>
                            <m:e>
                              <m:r>
                                <a:rPr lang="en-US" i="1">
                                  <a:latin typeface="Cambria Math"/>
                                  <a:ea typeface="Cambria Math"/>
                                </a:rPr>
                                <m:t>𝜃</m:t>
                              </m:r>
                            </m:e>
                          </m:d>
                          <m:d>
                            <m:dPr>
                              <m:ctrlPr>
                                <a:rPr lang="en-US" i="1" smtClean="0">
                                  <a:latin typeface="Cambria Math"/>
                                  <a:ea typeface="Cambria Math"/>
                                </a:rPr>
                              </m:ctrlPr>
                            </m:dPr>
                            <m:e>
                              <m:sSub>
                                <m:sSubPr>
                                  <m:ctrlPr>
                                    <a:rPr lang="en-US" i="1" smtClean="0">
                                      <a:latin typeface="Cambria Math"/>
                                      <a:ea typeface="Cambria Math"/>
                                    </a:rPr>
                                  </m:ctrlPr>
                                </m:sSubPr>
                                <m:e>
                                  <m:r>
                                    <a:rPr lang="en-US" b="0" i="1" smtClean="0">
                                      <a:latin typeface="Cambria Math"/>
                                      <a:ea typeface="Cambria Math"/>
                                    </a:rPr>
                                    <m:t>𝑎</m:t>
                                  </m:r>
                                </m:e>
                                <m:sub>
                                  <m:r>
                                    <a:rPr lang="en-US" b="0" i="1" smtClean="0">
                                      <a:latin typeface="Cambria Math"/>
                                      <a:ea typeface="Cambria Math"/>
                                    </a:rPr>
                                    <m:t>𝑛</m:t>
                                  </m:r>
                                  <m:r>
                                    <a:rPr lang="en-US" b="0" i="1" smtClean="0">
                                      <a:latin typeface="Cambria Math"/>
                                      <a:ea typeface="Cambria Math"/>
                                    </a:rPr>
                                    <m:t>,</m:t>
                                  </m:r>
                                  <m:r>
                                    <a:rPr lang="en-US" b="0" i="1" smtClean="0">
                                      <a:latin typeface="Cambria Math"/>
                                      <a:ea typeface="Cambria Math"/>
                                    </a:rPr>
                                    <m:t>𝑚</m:t>
                                  </m:r>
                                </m:sub>
                              </m:sSub>
                              <m:func>
                                <m:funcPr>
                                  <m:ctrlPr>
                                    <a:rPr lang="en-US" i="1" smtClean="0">
                                      <a:latin typeface="Cambria Math"/>
                                      <a:ea typeface="Cambria Math"/>
                                    </a:rPr>
                                  </m:ctrlPr>
                                </m:funcPr>
                                <m:fName>
                                  <m:r>
                                    <m:rPr>
                                      <m:sty m:val="p"/>
                                    </m:rPr>
                                    <a:rPr lang="en-US" i="0" smtClean="0">
                                      <a:latin typeface="Cambria Math"/>
                                      <a:ea typeface="Cambria Math"/>
                                    </a:rPr>
                                    <m:t>cos</m:t>
                                  </m:r>
                                </m:fName>
                                <m:e>
                                  <m:r>
                                    <a:rPr lang="en-US" b="0" i="1" smtClean="0">
                                      <a:latin typeface="Cambria Math"/>
                                      <a:ea typeface="Cambria Math"/>
                                    </a:rPr>
                                    <m:t>𝑚</m:t>
                                  </m:r>
                                  <m:r>
                                    <a:rPr lang="en-US" b="0" i="1" smtClean="0">
                                      <a:latin typeface="Cambria Math"/>
                                      <a:ea typeface="Cambria Math"/>
                                    </a:rPr>
                                    <m:t>𝜑</m:t>
                                  </m:r>
                                </m:e>
                              </m:func>
                              <m:sSub>
                                <m:sSubPr>
                                  <m:ctrlPr>
                                    <a:rPr lang="en-US" i="1">
                                      <a:latin typeface="Cambria Math"/>
                                      <a:ea typeface="Cambria Math"/>
                                    </a:rPr>
                                  </m:ctrlPr>
                                </m:sSubPr>
                                <m:e>
                                  <m:r>
                                    <a:rPr lang="en-US" b="0" i="1" smtClean="0">
                                      <a:latin typeface="Cambria Math"/>
                                      <a:ea typeface="Cambria Math"/>
                                    </a:rPr>
                                    <m:t>+</m:t>
                                  </m:r>
                                  <m:r>
                                    <a:rPr lang="en-US" b="0" i="1" smtClean="0">
                                      <a:latin typeface="Cambria Math"/>
                                      <a:ea typeface="Cambria Math"/>
                                    </a:rPr>
                                    <m:t>𝑏</m:t>
                                  </m:r>
                                </m:e>
                                <m:sub>
                                  <m:r>
                                    <a:rPr lang="en-US" i="1">
                                      <a:latin typeface="Cambria Math"/>
                                      <a:ea typeface="Cambria Math"/>
                                    </a:rPr>
                                    <m:t>𝑛</m:t>
                                  </m:r>
                                  <m:r>
                                    <a:rPr lang="en-US" i="1">
                                      <a:latin typeface="Cambria Math"/>
                                      <a:ea typeface="Cambria Math"/>
                                    </a:rPr>
                                    <m:t>,</m:t>
                                  </m:r>
                                  <m:r>
                                    <a:rPr lang="en-US" i="1">
                                      <a:latin typeface="Cambria Math"/>
                                      <a:ea typeface="Cambria Math"/>
                                    </a:rPr>
                                    <m:t>𝑚</m:t>
                                  </m:r>
                                </m:sub>
                              </m:sSub>
                              <m:func>
                                <m:funcPr>
                                  <m:ctrlPr>
                                    <a:rPr lang="en-US" i="1" smtClean="0">
                                      <a:latin typeface="Cambria Math"/>
                                      <a:ea typeface="Cambria Math"/>
                                    </a:rPr>
                                  </m:ctrlPr>
                                </m:funcPr>
                                <m:fName>
                                  <m:r>
                                    <m:rPr>
                                      <m:sty m:val="p"/>
                                    </m:rPr>
                                    <a:rPr lang="en-US" i="0" smtClean="0">
                                      <a:latin typeface="Cambria Math"/>
                                      <a:ea typeface="Cambria Math"/>
                                    </a:rPr>
                                    <m:t>sin</m:t>
                                  </m:r>
                                </m:fName>
                                <m:e>
                                  <m:r>
                                    <a:rPr lang="en-US" b="0" i="1" smtClean="0">
                                      <a:latin typeface="Cambria Math"/>
                                      <a:ea typeface="Cambria Math"/>
                                    </a:rPr>
                                    <m:t>𝑚</m:t>
                                  </m:r>
                                  <m:r>
                                    <a:rPr lang="en-US" b="0" i="1" smtClean="0">
                                      <a:latin typeface="Cambria Math"/>
                                      <a:ea typeface="Cambria Math"/>
                                    </a:rPr>
                                    <m:t>𝜑</m:t>
                                  </m:r>
                                </m:e>
                              </m:func>
                            </m:e>
                          </m:d>
                        </m:e>
                      </m:d>
                      <m:r>
                        <a:rPr lang="en-US" b="0" i="1" smtClean="0">
                          <a:latin typeface="Cambria Math"/>
                          <a:ea typeface="Cambria Math"/>
                        </a:rPr>
                        <m:t>=</m:t>
                      </m:r>
                    </m:oMath>
                  </m:oMathPara>
                </a14:m>
                <a:endParaRPr lang="en-US" b="0" i="1" dirty="0" smtClean="0">
                  <a:latin typeface="Cambria Math"/>
                  <a:ea typeface="Cambria Math"/>
                </a:endParaRPr>
              </a:p>
              <a:p>
                <a:pPr/>
                <a14:m>
                  <m:oMathPara xmlns:m="http://schemas.openxmlformats.org/officeDocument/2006/math">
                    <m:oMathParaPr>
                      <m:jc m:val="centerGroup"/>
                    </m:oMathParaPr>
                    <m:oMath xmlns:m="http://schemas.openxmlformats.org/officeDocument/2006/math">
                      <m:d>
                        <m:dPr>
                          <m:ctrlPr>
                            <a:rPr lang="en-US" b="0" i="1" smtClean="0">
                              <a:latin typeface="Cambria Math"/>
                              <a:ea typeface="Cambria Math"/>
                            </a:rPr>
                          </m:ctrlPr>
                        </m:dPr>
                        <m:e>
                          <m:f>
                            <m:fPr>
                              <m:ctrlPr>
                                <a:rPr lang="en-US" b="0" i="1" smtClean="0">
                                  <a:latin typeface="Cambria Math"/>
                                  <a:ea typeface="Cambria Math"/>
                                </a:rPr>
                              </m:ctrlPr>
                            </m:fPr>
                            <m:num>
                              <m:sSup>
                                <m:sSupPr>
                                  <m:ctrlPr>
                                    <a:rPr lang="en-US" b="0" i="1" smtClean="0">
                                      <a:latin typeface="Cambria Math"/>
                                      <a:ea typeface="Cambria Math"/>
                                    </a:rPr>
                                  </m:ctrlPr>
                                </m:sSupPr>
                                <m:e>
                                  <m:r>
                                    <a:rPr lang="en-US" b="0" i="1" smtClean="0">
                                      <a:latin typeface="Cambria Math"/>
                                      <a:ea typeface="Cambria Math"/>
                                    </a:rPr>
                                    <m:t>𝑚</m:t>
                                  </m:r>
                                </m:e>
                                <m:sup>
                                  <m:r>
                                    <a:rPr lang="en-US" b="0" i="1" smtClean="0">
                                      <a:latin typeface="Cambria Math"/>
                                      <a:ea typeface="Cambria Math"/>
                                    </a:rPr>
                                    <m:t>2</m:t>
                                  </m:r>
                                </m:sup>
                              </m:sSup>
                            </m:num>
                            <m:den>
                              <m:func>
                                <m:funcPr>
                                  <m:ctrlPr>
                                    <a:rPr lang="en-US" b="0" i="1" smtClean="0">
                                      <a:latin typeface="Cambria Math"/>
                                      <a:ea typeface="Cambria Math"/>
                                    </a:rPr>
                                  </m:ctrlPr>
                                </m:funcPr>
                                <m:fName>
                                  <m:sSup>
                                    <m:sSupPr>
                                      <m:ctrlPr>
                                        <a:rPr lang="en-US" b="0" i="1" smtClean="0">
                                          <a:latin typeface="Cambria Math"/>
                                          <a:ea typeface="Cambria Math"/>
                                        </a:rPr>
                                      </m:ctrlPr>
                                    </m:sSupPr>
                                    <m:e>
                                      <m:r>
                                        <m:rPr>
                                          <m:sty m:val="p"/>
                                        </m:rPr>
                                        <a:rPr lang="en-US" b="0" i="0" smtClean="0">
                                          <a:latin typeface="Cambria Math"/>
                                          <a:ea typeface="Cambria Math"/>
                                        </a:rPr>
                                        <m:t>sin</m:t>
                                      </m:r>
                                    </m:e>
                                    <m:sup>
                                      <m:r>
                                        <a:rPr lang="en-US" b="0" i="1" smtClean="0">
                                          <a:latin typeface="Cambria Math"/>
                                          <a:ea typeface="Cambria Math"/>
                                        </a:rPr>
                                        <m:t>2</m:t>
                                      </m:r>
                                    </m:sup>
                                  </m:sSup>
                                </m:fName>
                                <m:e>
                                  <m:r>
                                    <a:rPr lang="en-US" b="0" i="1" smtClean="0">
                                      <a:latin typeface="Cambria Math"/>
                                      <a:ea typeface="Cambria Math"/>
                                    </a:rPr>
                                    <m:t>𝜃</m:t>
                                  </m:r>
                                </m:e>
                              </m:func>
                            </m:den>
                          </m:f>
                          <m:r>
                            <a:rPr lang="en-US" b="0" i="1" smtClean="0">
                              <a:latin typeface="Cambria Math"/>
                              <a:ea typeface="Cambria Math"/>
                            </a:rPr>
                            <m:t>−</m:t>
                          </m:r>
                          <m:r>
                            <a:rPr lang="en-US" b="0" i="1" smtClean="0">
                              <a:latin typeface="Cambria Math"/>
                              <a:ea typeface="Cambria Math"/>
                            </a:rPr>
                            <m:t>𝑛</m:t>
                          </m:r>
                          <m:d>
                            <m:dPr>
                              <m:ctrlPr>
                                <a:rPr lang="en-US" b="0" i="1" smtClean="0">
                                  <a:latin typeface="Cambria Math"/>
                                  <a:ea typeface="Cambria Math"/>
                                </a:rPr>
                              </m:ctrlPr>
                            </m:dPr>
                            <m:e>
                              <m:r>
                                <a:rPr lang="en-US" b="0" i="1" smtClean="0">
                                  <a:latin typeface="Cambria Math"/>
                                  <a:ea typeface="Cambria Math"/>
                                </a:rPr>
                                <m:t>𝑛</m:t>
                              </m:r>
                              <m:r>
                                <a:rPr lang="en-US" b="0" i="1" smtClean="0">
                                  <a:latin typeface="Cambria Math"/>
                                  <a:ea typeface="Cambria Math"/>
                                </a:rPr>
                                <m:t>+1</m:t>
                              </m:r>
                            </m:e>
                          </m:d>
                        </m:e>
                      </m:d>
                      <m:sSubSup>
                        <m:sSubSupPr>
                          <m:ctrlPr>
                            <a:rPr lang="en-US" i="1">
                              <a:latin typeface="Cambria Math"/>
                              <a:ea typeface="Cambria Math"/>
                            </a:rPr>
                          </m:ctrlPr>
                        </m:sSubSupPr>
                        <m:e>
                          <m:bar>
                            <m:barPr>
                              <m:pos m:val="top"/>
                              <m:ctrlPr>
                                <a:rPr lang="en-US" i="1">
                                  <a:latin typeface="Cambria Math"/>
                                  <a:ea typeface="Cambria Math"/>
                                </a:rPr>
                              </m:ctrlPr>
                            </m:barPr>
                            <m:e>
                              <m:r>
                                <a:rPr lang="en-US" i="1">
                                  <a:latin typeface="Cambria Math"/>
                                  <a:ea typeface="Cambria Math"/>
                                </a:rPr>
                                <m:t>𝑃</m:t>
                              </m:r>
                            </m:e>
                          </m:bar>
                        </m:e>
                        <m:sub>
                          <m:r>
                            <a:rPr lang="en-US" i="1">
                              <a:latin typeface="Cambria Math"/>
                              <a:ea typeface="Cambria Math"/>
                            </a:rPr>
                            <m:t>𝑛</m:t>
                          </m:r>
                        </m:sub>
                        <m:sup>
                          <m:r>
                            <a:rPr lang="en-US" i="1">
                              <a:latin typeface="Cambria Math"/>
                              <a:ea typeface="Cambria Math"/>
                            </a:rPr>
                            <m:t>𝑚</m:t>
                          </m:r>
                        </m:sup>
                      </m:sSubSup>
                      <m:d>
                        <m:dPr>
                          <m:ctrlPr>
                            <a:rPr lang="en-US" i="1" smtClean="0">
                              <a:latin typeface="Cambria Math"/>
                              <a:ea typeface="Cambria Math"/>
                            </a:rPr>
                          </m:ctrlPr>
                        </m:dPr>
                        <m:e>
                          <m:r>
                            <a:rPr lang="en-US" i="1">
                              <a:latin typeface="Cambria Math"/>
                              <a:ea typeface="Cambria Math"/>
                            </a:rPr>
                            <m:t>𝜃</m:t>
                          </m:r>
                        </m:e>
                      </m:d>
                      <m:d>
                        <m:dPr>
                          <m:ctrlPr>
                            <a:rPr lang="en-US" i="1">
                              <a:latin typeface="Cambria Math"/>
                              <a:ea typeface="Cambria Math"/>
                            </a:rPr>
                          </m:ctrlPr>
                        </m:dPr>
                        <m:e>
                          <m:sSub>
                            <m:sSubPr>
                              <m:ctrlPr>
                                <a:rPr lang="en-US" i="1">
                                  <a:latin typeface="Cambria Math"/>
                                  <a:ea typeface="Cambria Math"/>
                                </a:rPr>
                              </m:ctrlPr>
                            </m:sSubPr>
                            <m:e>
                              <m:r>
                                <a:rPr lang="en-US" i="1">
                                  <a:latin typeface="Cambria Math"/>
                                  <a:ea typeface="Cambria Math"/>
                                </a:rPr>
                                <m:t>𝑎</m:t>
                              </m:r>
                            </m:e>
                            <m:sub>
                              <m:r>
                                <a:rPr lang="en-US" i="1">
                                  <a:latin typeface="Cambria Math"/>
                                  <a:ea typeface="Cambria Math"/>
                                </a:rPr>
                                <m:t>𝑛</m:t>
                              </m:r>
                              <m:r>
                                <a:rPr lang="en-US" i="1">
                                  <a:latin typeface="Cambria Math"/>
                                  <a:ea typeface="Cambria Math"/>
                                </a:rPr>
                                <m:t>,</m:t>
                              </m:r>
                              <m:r>
                                <a:rPr lang="en-US" i="1">
                                  <a:latin typeface="Cambria Math"/>
                                  <a:ea typeface="Cambria Math"/>
                                </a:rPr>
                                <m:t>𝑚</m:t>
                              </m:r>
                            </m:sub>
                          </m:sSub>
                          <m:func>
                            <m:funcPr>
                              <m:ctrlPr>
                                <a:rPr lang="en-US" i="1">
                                  <a:latin typeface="Cambria Math"/>
                                  <a:ea typeface="Cambria Math"/>
                                </a:rPr>
                              </m:ctrlPr>
                            </m:funcPr>
                            <m:fName>
                              <m:r>
                                <m:rPr>
                                  <m:sty m:val="p"/>
                                </m:rPr>
                                <a:rPr lang="en-US">
                                  <a:latin typeface="Cambria Math"/>
                                  <a:ea typeface="Cambria Math"/>
                                </a:rPr>
                                <m:t>cos</m:t>
                              </m:r>
                            </m:fName>
                            <m:e>
                              <m:r>
                                <a:rPr lang="en-US" i="1">
                                  <a:latin typeface="Cambria Math"/>
                                  <a:ea typeface="Cambria Math"/>
                                </a:rPr>
                                <m:t>𝑚</m:t>
                              </m:r>
                              <m:r>
                                <a:rPr lang="en-US" i="1">
                                  <a:latin typeface="Cambria Math"/>
                                  <a:ea typeface="Cambria Math"/>
                                </a:rPr>
                                <m:t>𝜑</m:t>
                              </m:r>
                            </m:e>
                          </m:func>
                          <m:sSub>
                            <m:sSubPr>
                              <m:ctrlPr>
                                <a:rPr lang="en-US" i="1">
                                  <a:latin typeface="Cambria Math"/>
                                  <a:ea typeface="Cambria Math"/>
                                </a:rPr>
                              </m:ctrlPr>
                            </m:sSubPr>
                            <m:e>
                              <m:r>
                                <a:rPr lang="en-US" i="1">
                                  <a:latin typeface="Cambria Math"/>
                                  <a:ea typeface="Cambria Math"/>
                                </a:rPr>
                                <m:t>+</m:t>
                              </m:r>
                              <m:r>
                                <a:rPr lang="en-US" i="1">
                                  <a:latin typeface="Cambria Math"/>
                                  <a:ea typeface="Cambria Math"/>
                                </a:rPr>
                                <m:t>𝑏</m:t>
                              </m:r>
                            </m:e>
                            <m:sub>
                              <m:r>
                                <a:rPr lang="en-US" i="1">
                                  <a:latin typeface="Cambria Math"/>
                                  <a:ea typeface="Cambria Math"/>
                                </a:rPr>
                                <m:t>𝑛</m:t>
                              </m:r>
                              <m:r>
                                <a:rPr lang="en-US" i="1">
                                  <a:latin typeface="Cambria Math"/>
                                  <a:ea typeface="Cambria Math"/>
                                </a:rPr>
                                <m:t>,</m:t>
                              </m:r>
                              <m:r>
                                <a:rPr lang="en-US" i="1">
                                  <a:latin typeface="Cambria Math"/>
                                  <a:ea typeface="Cambria Math"/>
                                </a:rPr>
                                <m:t>𝑚</m:t>
                              </m:r>
                            </m:sub>
                          </m:sSub>
                          <m:func>
                            <m:funcPr>
                              <m:ctrlPr>
                                <a:rPr lang="en-US" i="1">
                                  <a:latin typeface="Cambria Math"/>
                                  <a:ea typeface="Cambria Math"/>
                                </a:rPr>
                              </m:ctrlPr>
                            </m:funcPr>
                            <m:fName>
                              <m:r>
                                <m:rPr>
                                  <m:sty m:val="p"/>
                                </m:rPr>
                                <a:rPr lang="en-US">
                                  <a:latin typeface="Cambria Math"/>
                                  <a:ea typeface="Cambria Math"/>
                                </a:rPr>
                                <m:t>sin</m:t>
                              </m:r>
                            </m:fName>
                            <m:e>
                              <m:r>
                                <a:rPr lang="en-US" i="1">
                                  <a:latin typeface="Cambria Math"/>
                                  <a:ea typeface="Cambria Math"/>
                                </a:rPr>
                                <m:t>𝑚</m:t>
                              </m:r>
                              <m:r>
                                <a:rPr lang="en-US" i="1">
                                  <a:latin typeface="Cambria Math"/>
                                  <a:ea typeface="Cambria Math"/>
                                </a:rPr>
                                <m:t>𝜑</m:t>
                              </m:r>
                            </m:e>
                          </m:func>
                        </m:e>
                      </m:d>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1592752" y="5229200"/>
                <a:ext cx="5726632" cy="1220270"/>
              </a:xfrm>
              <a:prstGeom prst="rect">
                <a:avLst/>
              </a:prstGeom>
              <a:blipFill rotWithShape="1">
                <a:blip r:embed="rId8"/>
                <a:stretch>
                  <a:fillRect/>
                </a:stretch>
              </a:blipFill>
            </p:spPr>
            <p:txBody>
              <a:bodyPr/>
              <a:lstStyle/>
              <a:p>
                <a:r>
                  <a:rPr lang="en-US">
                    <a:noFill/>
                  </a:rPr>
                  <a:t> </a:t>
                </a:r>
              </a:p>
            </p:txBody>
          </p:sp>
        </mc:Fallback>
      </mc:AlternateContent>
      <p:sp>
        <p:nvSpPr>
          <p:cNvPr id="8" name="TextBox 7"/>
          <p:cNvSpPr txBox="1"/>
          <p:nvPr/>
        </p:nvSpPr>
        <p:spPr>
          <a:xfrm>
            <a:off x="1259632" y="1268760"/>
            <a:ext cx="7503368" cy="369332"/>
          </a:xfrm>
          <a:prstGeom prst="rect">
            <a:avLst/>
          </a:prstGeom>
          <a:noFill/>
        </p:spPr>
        <p:txBody>
          <a:bodyPr wrap="square" rtlCol="0">
            <a:spAutoFit/>
          </a:bodyPr>
          <a:lstStyle/>
          <a:p>
            <a:r>
              <a:rPr lang="en-US" b="1" dirty="0" smtClean="0"/>
              <a:t>Non-Escaping Flux</a:t>
            </a:r>
            <a:r>
              <a:rPr lang="en-US" dirty="0" smtClean="0"/>
              <a:t>:</a:t>
            </a:r>
            <a:endParaRPr lang="en-US" baseline="-25000" dirty="0"/>
          </a:p>
        </p:txBody>
      </p:sp>
      <mc:AlternateContent xmlns:mc="http://schemas.openxmlformats.org/markup-compatibility/2006" xmlns:a14="http://schemas.microsoft.com/office/drawing/2010/main">
        <mc:Choice Requires="a14">
          <p:sp>
            <p:nvSpPr>
              <p:cNvPr id="13" name="TextBox 12"/>
              <p:cNvSpPr txBox="1"/>
              <p:nvPr/>
            </p:nvSpPr>
            <p:spPr>
              <a:xfrm>
                <a:off x="1259632" y="2051556"/>
                <a:ext cx="6924999" cy="646331"/>
              </a:xfrm>
              <a:prstGeom prst="rect">
                <a:avLst/>
              </a:prstGeom>
              <a:noFill/>
            </p:spPr>
            <p:txBody>
              <a:bodyPr wrap="square" rtlCol="0">
                <a:spAutoFit/>
              </a:bodyPr>
              <a:lstStyle/>
              <a:p>
                <a:r>
                  <a:rPr lang="en-US" dirty="0"/>
                  <a:t>T</a:t>
                </a:r>
                <a:r>
                  <a:rPr lang="en-US" dirty="0" smtClean="0"/>
                  <a:t>reated explicitly. The function </a:t>
                </a:r>
                <a14:m>
                  <m:oMath xmlns:m="http://schemas.openxmlformats.org/officeDocument/2006/math">
                    <m:r>
                      <a:rPr lang="en-US" i="1">
                        <a:latin typeface="Cambria Math"/>
                        <a:ea typeface="Cambria Math"/>
                      </a:rPr>
                      <m:t>𝑛</m:t>
                    </m:r>
                    <m:d>
                      <m:dPr>
                        <m:begChr m:val="⟨"/>
                        <m:endChr m:val="⟩"/>
                        <m:ctrlPr>
                          <a:rPr lang="en-US" i="1">
                            <a:latin typeface="Cambria Math"/>
                            <a:ea typeface="Cambria Math"/>
                          </a:rPr>
                        </m:ctrlPr>
                      </m:dPr>
                      <m:e>
                        <m:r>
                          <a:rPr lang="en-US" i="1">
                            <a:latin typeface="Cambria Math"/>
                            <a:ea typeface="Cambria Math"/>
                          </a:rPr>
                          <m:t>𝑣</m:t>
                        </m:r>
                      </m:e>
                    </m:d>
                    <m:sSup>
                      <m:sSupPr>
                        <m:ctrlPr>
                          <a:rPr lang="en-US" i="1">
                            <a:latin typeface="Cambria Math"/>
                            <a:ea typeface="Cambria Math"/>
                          </a:rPr>
                        </m:ctrlPr>
                      </m:sSupPr>
                      <m:e>
                        <m:r>
                          <a:rPr lang="en-US" i="1">
                            <a:latin typeface="Cambria Math"/>
                            <a:ea typeface="Cambria Math"/>
                          </a:rPr>
                          <m:t>𝐻</m:t>
                        </m:r>
                      </m:e>
                      <m:sup>
                        <m:r>
                          <a:rPr lang="en-US" i="1">
                            <a:latin typeface="Cambria Math"/>
                            <a:ea typeface="Cambria Math"/>
                          </a:rPr>
                          <m:t>2</m:t>
                        </m:r>
                      </m:sup>
                    </m:sSup>
                    <m:r>
                      <a:rPr lang="en-US" i="1">
                        <a:latin typeface="Cambria Math"/>
                        <a:ea typeface="Cambria Math"/>
                      </a:rPr>
                      <m:t>𝑃</m:t>
                    </m:r>
                  </m:oMath>
                </a14:m>
                <a:r>
                  <a:rPr lang="en-US" dirty="0" smtClean="0"/>
                  <a:t> is represented using a non-aliasing, truncated spectral approximation:</a:t>
                </a:r>
                <a:endParaRPr lang="en-US" baseline="-25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259632" y="2051556"/>
                <a:ext cx="6924999" cy="646331"/>
              </a:xfrm>
              <a:prstGeom prst="rect">
                <a:avLst/>
              </a:prstGeom>
              <a:blipFill rotWithShape="1">
                <a:blip r:embed="rId9"/>
                <a:stretch>
                  <a:fillRect l="-792" t="-4717" b="-14151"/>
                </a:stretch>
              </a:blipFill>
            </p:spPr>
            <p:txBody>
              <a:bodyPr/>
              <a:lstStyle/>
              <a:p>
                <a:r>
                  <a:rPr lang="en-US">
                    <a:noFill/>
                  </a:rPr>
                  <a:t> </a:t>
                </a:r>
              </a:p>
            </p:txBody>
          </p:sp>
        </mc:Fallback>
      </mc:AlternateContent>
      <p:sp>
        <p:nvSpPr>
          <p:cNvPr id="15" name="TextBox 14"/>
          <p:cNvSpPr txBox="1"/>
          <p:nvPr/>
        </p:nvSpPr>
        <p:spPr>
          <a:xfrm>
            <a:off x="1259632" y="3212976"/>
            <a:ext cx="6924999" cy="646331"/>
          </a:xfrm>
          <a:prstGeom prst="rect">
            <a:avLst/>
          </a:prstGeom>
          <a:noFill/>
        </p:spPr>
        <p:txBody>
          <a:bodyPr wrap="square" rtlCol="0">
            <a:spAutoFit/>
          </a:bodyPr>
          <a:lstStyle/>
          <a:p>
            <a:r>
              <a:rPr lang="en-US" dirty="0" smtClean="0"/>
              <a:t>using </a:t>
            </a:r>
            <a:r>
              <a:rPr lang="en-US" dirty="0"/>
              <a:t>an efficient quadrature </a:t>
            </a:r>
            <a:r>
              <a:rPr lang="en-US" dirty="0" smtClean="0"/>
              <a:t>transform of the form [</a:t>
            </a:r>
            <a:r>
              <a:rPr lang="en-US" dirty="0" err="1" smtClean="0"/>
              <a:t>Swarztrauber</a:t>
            </a:r>
            <a:r>
              <a:rPr lang="en-US" dirty="0" smtClean="0"/>
              <a:t>, 1979, SINUM]:</a:t>
            </a:r>
            <a:endParaRPr lang="en-US" baseline="-25000" dirty="0"/>
          </a:p>
        </p:txBody>
      </p:sp>
      <p:sp>
        <p:nvSpPr>
          <p:cNvPr id="19" name="TextBox 18"/>
          <p:cNvSpPr txBox="1"/>
          <p:nvPr/>
        </p:nvSpPr>
        <p:spPr>
          <a:xfrm>
            <a:off x="1259632" y="4798893"/>
            <a:ext cx="6924999" cy="369332"/>
          </a:xfrm>
          <a:prstGeom prst="rect">
            <a:avLst/>
          </a:prstGeom>
          <a:noFill/>
        </p:spPr>
        <p:txBody>
          <a:bodyPr wrap="square" rtlCol="0">
            <a:spAutoFit/>
          </a:bodyPr>
          <a:lstStyle/>
          <a:p>
            <a:r>
              <a:rPr lang="en-US" dirty="0" smtClean="0"/>
              <a:t>The </a:t>
            </a:r>
            <a:r>
              <a:rPr lang="en-US" dirty="0" err="1" smtClean="0"/>
              <a:t>Laplacian</a:t>
            </a:r>
            <a:r>
              <a:rPr lang="en-US" dirty="0" smtClean="0"/>
              <a:t> is then synthesized using the well-known relation:</a:t>
            </a:r>
            <a:endParaRPr lang="en-US" baseline="-25000" dirty="0"/>
          </a:p>
        </p:txBody>
      </p:sp>
      <p:sp>
        <p:nvSpPr>
          <p:cNvPr id="23" name="Rectangle 2"/>
          <p:cNvSpPr txBox="1">
            <a:spLocks noChangeArrowheads="1"/>
          </p:cNvSpPr>
          <p:nvPr/>
        </p:nvSpPr>
        <p:spPr>
          <a:xfrm>
            <a:off x="1004341" y="0"/>
            <a:ext cx="7180290" cy="1052736"/>
          </a:xfrm>
          <a:prstGeom prst="rect">
            <a:avLst/>
          </a:prstGeom>
        </p:spPr>
        <p:txBody>
          <a:bodyPr vert="horz" lIns="91440" tIns="45720" rIns="91440" bIns="45720" rtlCol="0" anchor="ctr">
            <a:normAutofit/>
          </a:bodyPr>
          <a:lstStyle/>
          <a:p>
            <a:pPr lvl="0" algn="ctr">
              <a:spcBef>
                <a:spcPct val="0"/>
              </a:spcBef>
            </a:pPr>
            <a:r>
              <a:rPr lang="en-US" sz="3200" b="1" dirty="0" smtClean="0">
                <a:latin typeface="Arial" pitchFamily="34" charset="0"/>
                <a:cs typeface="Arial" pitchFamily="34" charset="0"/>
              </a:rPr>
              <a:t>Upper Boundary Conditions</a:t>
            </a:r>
          </a:p>
          <a:p>
            <a:pPr lvl="0" algn="ctr">
              <a:spcBef>
                <a:spcPct val="0"/>
              </a:spcBef>
            </a:pPr>
            <a:r>
              <a:rPr lang="en-US" sz="2800" dirty="0" smtClean="0">
                <a:latin typeface="Arial" pitchFamily="34" charset="0"/>
                <a:cs typeface="Arial" pitchFamily="34" charset="0"/>
              </a:rPr>
              <a:t>Non-Escaping Flux</a:t>
            </a:r>
            <a:endParaRPr lang="en-US" sz="4000" dirty="0" smtClean="0">
              <a:latin typeface="Arial" pitchFamily="34" charset="0"/>
              <a:cs typeface="Arial" pitchFamily="34" charset="0"/>
            </a:endParaRPr>
          </a:p>
        </p:txBody>
      </p:sp>
    </p:spTree>
    <p:extLst>
      <p:ext uri="{BB962C8B-B14F-4D97-AF65-F5344CB8AC3E}">
        <p14:creationId xmlns:p14="http://schemas.microsoft.com/office/powerpoint/2010/main" val="2180244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6538" y="2020799"/>
            <a:ext cx="4107180" cy="3280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020799"/>
            <a:ext cx="4100512" cy="3280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8" name="TextBox 17"/>
              <p:cNvSpPr txBox="1"/>
              <p:nvPr/>
            </p:nvSpPr>
            <p:spPr>
              <a:xfrm>
                <a:off x="827584" y="1340769"/>
                <a:ext cx="3238388" cy="646331"/>
              </a:xfrm>
              <a:prstGeom prst="rect">
                <a:avLst/>
              </a:prstGeom>
              <a:noFill/>
            </p:spPr>
            <p:txBody>
              <a:bodyPr wrap="square" rtlCol="0">
                <a:spAutoFit/>
              </a:bodyPr>
              <a:lstStyle/>
              <a:p>
                <a:pPr algn="ctr"/>
                <a:r>
                  <a:rPr lang="en-US" dirty="0" smtClean="0">
                    <a:latin typeface="Cambria Math"/>
                    <a:ea typeface="Cambria Math"/>
                  </a:rPr>
                  <a:t>Fit to a SH Expansion:</a:t>
                </a:r>
                <a:endParaRPr lang="en-US" b="0" dirty="0" smtClean="0">
                  <a:latin typeface="Cambria Math"/>
                  <a:ea typeface="Cambria Math"/>
                </a:endParaRPr>
              </a:p>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𝜌</m:t>
                      </m:r>
                      <m:d>
                        <m:dPr>
                          <m:begChr m:val="⟨"/>
                          <m:endChr m:val="⟩"/>
                          <m:ctrlPr>
                            <a:rPr lang="en-US" i="1">
                              <a:latin typeface="Cambria Math"/>
                              <a:ea typeface="Cambria Math"/>
                            </a:rPr>
                          </m:ctrlPr>
                        </m:dPr>
                        <m:e>
                          <m:r>
                            <a:rPr lang="en-US" i="1">
                              <a:latin typeface="Cambria Math"/>
                              <a:ea typeface="Cambria Math"/>
                            </a:rPr>
                            <m:t>𝑣</m:t>
                          </m:r>
                        </m:e>
                      </m:d>
                      <m:sSup>
                        <m:sSupPr>
                          <m:ctrlPr>
                            <a:rPr lang="en-US" i="1">
                              <a:latin typeface="Cambria Math"/>
                              <a:ea typeface="Cambria Math"/>
                            </a:rPr>
                          </m:ctrlPr>
                        </m:sSupPr>
                        <m:e>
                          <m:r>
                            <a:rPr lang="en-US" i="1">
                              <a:latin typeface="Cambria Math"/>
                              <a:ea typeface="Cambria Math"/>
                            </a:rPr>
                            <m:t>𝐻</m:t>
                          </m:r>
                        </m:e>
                        <m:sup>
                          <m:r>
                            <a:rPr lang="en-US" i="1">
                              <a:latin typeface="Cambria Math"/>
                              <a:ea typeface="Cambria Math"/>
                            </a:rPr>
                            <m:t>2</m:t>
                          </m:r>
                        </m:sup>
                      </m:sSup>
                      <m:sSub>
                        <m:sSubPr>
                          <m:ctrlPr>
                            <a:rPr lang="en-US" i="1">
                              <a:latin typeface="Cambria Math"/>
                              <a:ea typeface="Cambria Math"/>
                            </a:rPr>
                          </m:ctrlPr>
                        </m:sSubPr>
                        <m:e>
                          <m:r>
                            <a:rPr lang="en-US" i="1">
                              <a:latin typeface="Cambria Math"/>
                              <a:ea typeface="Cambria Math"/>
                            </a:rPr>
                            <m:t>𝑃</m:t>
                          </m:r>
                        </m:e>
                        <m:sub>
                          <m:r>
                            <a:rPr lang="en-US" i="1">
                              <a:latin typeface="Cambria Math"/>
                              <a:ea typeface="Cambria Math"/>
                            </a:rPr>
                            <m:t>2</m:t>
                          </m:r>
                        </m:sub>
                      </m:sSub>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827584" y="1340769"/>
                <a:ext cx="3238388" cy="646331"/>
              </a:xfrm>
              <a:prstGeom prst="rect">
                <a:avLst/>
              </a:prstGeom>
              <a:blipFill rotWithShape="1">
                <a:blip r:embed="rId5"/>
                <a:stretch>
                  <a:fillRect t="-5660" b="-28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101561" y="1340768"/>
                <a:ext cx="3357137" cy="646331"/>
              </a:xfrm>
              <a:prstGeom prst="rect">
                <a:avLst/>
              </a:prstGeom>
              <a:noFill/>
            </p:spPr>
            <p:txBody>
              <a:bodyPr wrap="none" rtlCol="0">
                <a:spAutoFit/>
              </a:bodyPr>
              <a:lstStyle/>
              <a:p>
                <a:pPr algn="ctr"/>
                <a:r>
                  <a:rPr lang="en-US" b="0" dirty="0" smtClean="0">
                    <a:latin typeface="Cambria Math"/>
                    <a:ea typeface="Cambria Math"/>
                  </a:rPr>
                  <a:t>Synthesized from SH Expansion:</a:t>
                </a:r>
              </a:p>
              <a:p>
                <a:pPr/>
                <a14:m>
                  <m:oMathPara xmlns:m="http://schemas.openxmlformats.org/officeDocument/2006/math">
                    <m:oMathParaPr>
                      <m:jc m:val="centerGroup"/>
                    </m:oMathParaPr>
                    <m:oMath xmlns:m="http://schemas.openxmlformats.org/officeDocument/2006/math">
                      <m:r>
                        <a:rPr lang="en-US" b="0" i="1" smtClean="0">
                          <a:latin typeface="Cambria Math"/>
                          <a:ea typeface="Cambria Math"/>
                        </a:rPr>
                        <m:t>−</m:t>
                      </m:r>
                      <m:sSup>
                        <m:sSupPr>
                          <m:ctrlPr>
                            <a:rPr lang="en-US" b="0" i="1" smtClean="0">
                              <a:latin typeface="Cambria Math"/>
                              <a:ea typeface="Cambria Math"/>
                            </a:rPr>
                          </m:ctrlPr>
                        </m:sSupPr>
                        <m:e>
                          <m:r>
                            <a:rPr lang="en-US" i="1">
                              <a:latin typeface="Cambria Math"/>
                              <a:ea typeface="Cambria Math"/>
                            </a:rPr>
                            <m:t>𝛻</m:t>
                          </m:r>
                        </m:e>
                        <m:sup>
                          <m:r>
                            <a:rPr lang="en-US" b="0" i="1" smtClean="0">
                              <a:latin typeface="Cambria Math"/>
                              <a:ea typeface="Cambria Math"/>
                            </a:rPr>
                            <m:t>2</m:t>
                          </m:r>
                        </m:sup>
                      </m:sSup>
                      <m:d>
                        <m:dPr>
                          <m:ctrlPr>
                            <a:rPr lang="en-US" b="0" i="1" smtClean="0">
                              <a:latin typeface="Cambria Math"/>
                              <a:ea typeface="Cambria Math"/>
                            </a:rPr>
                          </m:ctrlPr>
                        </m:dPr>
                        <m:e>
                          <m:r>
                            <a:rPr lang="en-US" b="0" i="1" smtClean="0">
                              <a:latin typeface="Cambria Math"/>
                              <a:ea typeface="Cambria Math"/>
                            </a:rPr>
                            <m:t>𝜌</m:t>
                          </m:r>
                          <m:d>
                            <m:dPr>
                              <m:begChr m:val="⟨"/>
                              <m:endChr m:val="⟩"/>
                              <m:ctrlPr>
                                <a:rPr lang="en-US" b="0" i="1" smtClean="0">
                                  <a:latin typeface="Cambria Math"/>
                                  <a:ea typeface="Cambria Math"/>
                                </a:rPr>
                              </m:ctrlPr>
                            </m:dPr>
                            <m:e>
                              <m:r>
                                <a:rPr lang="en-US" b="0" i="1" smtClean="0">
                                  <a:latin typeface="Cambria Math"/>
                                  <a:ea typeface="Cambria Math"/>
                                </a:rPr>
                                <m:t>𝑣</m:t>
                              </m:r>
                            </m:e>
                          </m:d>
                          <m:sSup>
                            <m:sSupPr>
                              <m:ctrlPr>
                                <a:rPr lang="en-US" b="0" i="1" smtClean="0">
                                  <a:latin typeface="Cambria Math"/>
                                  <a:ea typeface="Cambria Math"/>
                                </a:rPr>
                              </m:ctrlPr>
                            </m:sSupPr>
                            <m:e>
                              <m:r>
                                <a:rPr lang="en-US" b="0" i="1" smtClean="0">
                                  <a:latin typeface="Cambria Math"/>
                                  <a:ea typeface="Cambria Math"/>
                                </a:rPr>
                                <m:t>𝐻</m:t>
                              </m:r>
                            </m:e>
                            <m:sup>
                              <m:r>
                                <a:rPr lang="en-US" b="0" i="1" smtClean="0">
                                  <a:latin typeface="Cambria Math"/>
                                  <a:ea typeface="Cambria Math"/>
                                </a:rPr>
                                <m:t>2</m:t>
                              </m:r>
                            </m:sup>
                          </m:sSup>
                          <m:sSub>
                            <m:sSubPr>
                              <m:ctrlPr>
                                <a:rPr lang="en-US" b="0" i="1" smtClean="0">
                                  <a:latin typeface="Cambria Math"/>
                                  <a:ea typeface="Cambria Math"/>
                                </a:rPr>
                              </m:ctrlPr>
                            </m:sSubPr>
                            <m:e>
                              <m:r>
                                <a:rPr lang="en-US" b="0" i="1" smtClean="0">
                                  <a:latin typeface="Cambria Math"/>
                                  <a:ea typeface="Cambria Math"/>
                                </a:rPr>
                                <m:t>𝑃</m:t>
                              </m:r>
                            </m:e>
                            <m:sub>
                              <m:r>
                                <a:rPr lang="en-US" b="0" i="1" smtClean="0">
                                  <a:latin typeface="Cambria Math"/>
                                  <a:ea typeface="Cambria Math"/>
                                </a:rPr>
                                <m:t>2</m:t>
                              </m:r>
                            </m:sub>
                          </m:sSub>
                        </m:e>
                      </m:d>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5101561" y="1340768"/>
                <a:ext cx="3357137" cy="646331"/>
              </a:xfrm>
              <a:prstGeom prst="rect">
                <a:avLst/>
              </a:prstGeom>
              <a:blipFill rotWithShape="1">
                <a:blip r:embed="rId6"/>
                <a:stretch>
                  <a:fillRect l="-1452" t="-5660" r="-1089" b="-2830"/>
                </a:stretch>
              </a:blipFill>
            </p:spPr>
            <p:txBody>
              <a:bodyPr/>
              <a:lstStyle/>
              <a:p>
                <a:r>
                  <a:rPr lang="en-US">
                    <a:noFill/>
                  </a:rPr>
                  <a:t> </a:t>
                </a:r>
              </a:p>
            </p:txBody>
          </p:sp>
        </mc:Fallback>
      </mc:AlternateContent>
      <p:sp>
        <p:nvSpPr>
          <p:cNvPr id="5" name="Curved Left Arrow 4"/>
          <p:cNvSpPr/>
          <p:nvPr/>
        </p:nvSpPr>
        <p:spPr>
          <a:xfrm flipH="1">
            <a:off x="6588224" y="2708921"/>
            <a:ext cx="595292" cy="432048"/>
          </a:xfrm>
          <a:prstGeom prst="curvedLeftArrow">
            <a:avLst/>
          </a:prstGeom>
          <a:solidFill>
            <a:schemeClr val="bg1"/>
          </a:solidFill>
          <a:ln>
            <a:solidFill>
              <a:schemeClr val="tx2"/>
            </a:solid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7164288" y="2564905"/>
            <a:ext cx="936104" cy="646331"/>
          </a:xfrm>
          <a:prstGeom prst="rect">
            <a:avLst/>
          </a:prstGeom>
          <a:noFill/>
        </p:spPr>
        <p:txBody>
          <a:bodyPr wrap="square" rtlCol="0">
            <a:spAutoFit/>
          </a:bodyPr>
          <a:lstStyle/>
          <a:p>
            <a:pPr algn="ctr"/>
            <a:r>
              <a:rPr lang="en-US" b="1" dirty="0" smtClean="0"/>
              <a:t>Return</a:t>
            </a:r>
          </a:p>
          <a:p>
            <a:pPr algn="ctr"/>
            <a:r>
              <a:rPr lang="en-US" b="1" dirty="0" smtClean="0"/>
              <a:t>Flow</a:t>
            </a:r>
            <a:endParaRPr lang="en-US" b="1" dirty="0"/>
          </a:p>
        </p:txBody>
      </p:sp>
      <p:sp>
        <p:nvSpPr>
          <p:cNvPr id="24" name="Rectangle 2"/>
          <p:cNvSpPr txBox="1">
            <a:spLocks noChangeArrowheads="1"/>
          </p:cNvSpPr>
          <p:nvPr/>
        </p:nvSpPr>
        <p:spPr>
          <a:xfrm>
            <a:off x="1004341" y="0"/>
            <a:ext cx="7180290" cy="1052736"/>
          </a:xfrm>
          <a:prstGeom prst="rect">
            <a:avLst/>
          </a:prstGeom>
        </p:spPr>
        <p:txBody>
          <a:bodyPr vert="horz" lIns="91440" tIns="45720" rIns="91440" bIns="45720" rtlCol="0" anchor="ctr">
            <a:normAutofit/>
          </a:bodyPr>
          <a:lstStyle/>
          <a:p>
            <a:pPr lvl="0" algn="ctr">
              <a:spcBef>
                <a:spcPct val="0"/>
              </a:spcBef>
            </a:pPr>
            <a:r>
              <a:rPr lang="en-US" sz="3200" b="1" dirty="0" smtClean="0">
                <a:latin typeface="Arial" pitchFamily="34" charset="0"/>
                <a:cs typeface="Arial" pitchFamily="34" charset="0"/>
              </a:rPr>
              <a:t>Upper Boundary Conditions</a:t>
            </a:r>
          </a:p>
          <a:p>
            <a:pPr lvl="0" algn="ctr">
              <a:spcBef>
                <a:spcPct val="0"/>
              </a:spcBef>
            </a:pPr>
            <a:r>
              <a:rPr lang="en-US" sz="2800" dirty="0" smtClean="0">
                <a:latin typeface="Arial" pitchFamily="34" charset="0"/>
                <a:cs typeface="Arial" pitchFamily="34" charset="0"/>
              </a:rPr>
              <a:t>Non-Escaping Flux</a:t>
            </a:r>
            <a:endParaRPr lang="en-US" sz="4000" dirty="0" smtClean="0">
              <a:latin typeface="Arial" pitchFamily="34" charset="0"/>
              <a:cs typeface="Arial" pitchFamily="34" charset="0"/>
            </a:endParaRPr>
          </a:p>
        </p:txBody>
      </p:sp>
    </p:spTree>
    <p:extLst>
      <p:ext uri="{BB962C8B-B14F-4D97-AF65-F5344CB8AC3E}">
        <p14:creationId xmlns:p14="http://schemas.microsoft.com/office/powerpoint/2010/main" val="10120738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6554" y="1956973"/>
            <a:ext cx="3927157" cy="3247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987100"/>
            <a:ext cx="3973830" cy="3260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1482352" y="1340769"/>
            <a:ext cx="2088232" cy="646331"/>
          </a:xfrm>
          <a:prstGeom prst="rect">
            <a:avLst/>
          </a:prstGeom>
          <a:noFill/>
        </p:spPr>
        <p:txBody>
          <a:bodyPr wrap="square" rtlCol="0">
            <a:spAutoFit/>
          </a:bodyPr>
          <a:lstStyle/>
          <a:p>
            <a:pPr algn="ctr"/>
            <a:r>
              <a:rPr lang="en-US" dirty="0" smtClean="0">
                <a:latin typeface="Cambria Math"/>
                <a:ea typeface="Cambria Math"/>
              </a:rPr>
              <a:t>Zero Diffusive </a:t>
            </a:r>
          </a:p>
          <a:p>
            <a:pPr algn="ctr"/>
            <a:r>
              <a:rPr lang="en-US" dirty="0" smtClean="0">
                <a:latin typeface="Cambria Math"/>
                <a:ea typeface="Cambria Math"/>
              </a:rPr>
              <a:t>Flux UBC:</a:t>
            </a:r>
            <a:endParaRPr lang="en-US" dirty="0"/>
          </a:p>
        </p:txBody>
      </p:sp>
      <p:sp>
        <p:nvSpPr>
          <p:cNvPr id="20" name="TextBox 19"/>
          <p:cNvSpPr txBox="1"/>
          <p:nvPr/>
        </p:nvSpPr>
        <p:spPr>
          <a:xfrm>
            <a:off x="5736421" y="1340768"/>
            <a:ext cx="2087430" cy="646331"/>
          </a:xfrm>
          <a:prstGeom prst="rect">
            <a:avLst/>
          </a:prstGeom>
          <a:noFill/>
        </p:spPr>
        <p:txBody>
          <a:bodyPr wrap="none" rtlCol="0">
            <a:spAutoFit/>
          </a:bodyPr>
          <a:lstStyle/>
          <a:p>
            <a:pPr algn="ctr"/>
            <a:r>
              <a:rPr lang="en-US" b="0" dirty="0" smtClean="0">
                <a:latin typeface="Cambria Math"/>
                <a:ea typeface="Cambria Math"/>
              </a:rPr>
              <a:t>Accounting for </a:t>
            </a:r>
          </a:p>
          <a:p>
            <a:pPr algn="ctr"/>
            <a:r>
              <a:rPr lang="en-US" b="0" dirty="0" smtClean="0">
                <a:latin typeface="Cambria Math"/>
                <a:ea typeface="Cambria Math"/>
              </a:rPr>
              <a:t>Non-Escaping Flux:</a:t>
            </a:r>
            <a:endParaRPr lang="en-US" dirty="0"/>
          </a:p>
        </p:txBody>
      </p:sp>
      <p:sp>
        <p:nvSpPr>
          <p:cNvPr id="3" name="Left-Up Arrow 2"/>
          <p:cNvSpPr/>
          <p:nvPr/>
        </p:nvSpPr>
        <p:spPr>
          <a:xfrm rot="2708418">
            <a:off x="3535382" y="3183217"/>
            <a:ext cx="1944216" cy="1946713"/>
          </a:xfrm>
          <a:prstGeom prst="leftUpArrow">
            <a:avLst>
              <a:gd name="adj1" fmla="val 25000"/>
              <a:gd name="adj2" fmla="val 4994"/>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11760" y="5530006"/>
            <a:ext cx="4104456" cy="923330"/>
          </a:xfrm>
          <a:prstGeom prst="rect">
            <a:avLst/>
          </a:prstGeom>
          <a:noFill/>
          <a:ln w="25400">
            <a:solidFill>
              <a:schemeClr val="tx1"/>
            </a:solidFill>
          </a:ln>
        </p:spPr>
        <p:txBody>
          <a:bodyPr wrap="square" rtlCol="0">
            <a:spAutoFit/>
          </a:bodyPr>
          <a:lstStyle/>
          <a:p>
            <a:pPr algn="ctr"/>
            <a:r>
              <a:rPr lang="en-US" dirty="0" smtClean="0"/>
              <a:t>Exospheric return flow accounts for increased Helium away from the Winter Bulge region; gradients are smoothed.</a:t>
            </a:r>
            <a:endParaRPr lang="en-US" dirty="0"/>
          </a:p>
        </p:txBody>
      </p:sp>
      <p:sp>
        <p:nvSpPr>
          <p:cNvPr id="13" name="Rectangle 2"/>
          <p:cNvSpPr txBox="1">
            <a:spLocks noChangeArrowheads="1"/>
          </p:cNvSpPr>
          <p:nvPr/>
        </p:nvSpPr>
        <p:spPr>
          <a:xfrm>
            <a:off x="1004341" y="0"/>
            <a:ext cx="7180290" cy="1052736"/>
          </a:xfrm>
          <a:prstGeom prst="rect">
            <a:avLst/>
          </a:prstGeom>
        </p:spPr>
        <p:txBody>
          <a:bodyPr vert="horz" lIns="91440" tIns="45720" rIns="91440" bIns="45720" rtlCol="0" anchor="ctr">
            <a:normAutofit/>
          </a:bodyPr>
          <a:lstStyle/>
          <a:p>
            <a:pPr lvl="0" algn="ctr">
              <a:spcBef>
                <a:spcPct val="0"/>
              </a:spcBef>
            </a:pPr>
            <a:r>
              <a:rPr lang="en-US" sz="3200" b="1" dirty="0" smtClean="0">
                <a:latin typeface="Arial" pitchFamily="34" charset="0"/>
                <a:cs typeface="Arial" pitchFamily="34" charset="0"/>
              </a:rPr>
              <a:t>Upper Boundary Conditions</a:t>
            </a:r>
          </a:p>
          <a:p>
            <a:pPr lvl="0" algn="ctr">
              <a:spcBef>
                <a:spcPct val="0"/>
              </a:spcBef>
            </a:pPr>
            <a:r>
              <a:rPr lang="en-US" sz="2800" dirty="0" smtClean="0">
                <a:latin typeface="Arial" pitchFamily="34" charset="0"/>
                <a:cs typeface="Arial" pitchFamily="34" charset="0"/>
              </a:rPr>
              <a:t>Non-Escaping Flux</a:t>
            </a:r>
            <a:endParaRPr lang="en-US" sz="4000" dirty="0" smtClean="0">
              <a:latin typeface="Arial" pitchFamily="34" charset="0"/>
              <a:cs typeface="Arial" pitchFamily="34" charset="0"/>
            </a:endParaRPr>
          </a:p>
        </p:txBody>
      </p:sp>
    </p:spTree>
    <p:extLst>
      <p:ext uri="{BB962C8B-B14F-4D97-AF65-F5344CB8AC3E}">
        <p14:creationId xmlns:p14="http://schemas.microsoft.com/office/powerpoint/2010/main" val="3269877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txBox="1">
            <a:spLocks noChangeArrowheads="1"/>
          </p:cNvSpPr>
          <p:nvPr/>
        </p:nvSpPr>
        <p:spPr>
          <a:xfrm>
            <a:off x="1004341" y="0"/>
            <a:ext cx="7180290" cy="1052736"/>
          </a:xfrm>
          <a:prstGeom prst="rect">
            <a:avLst/>
          </a:prstGeom>
        </p:spPr>
        <p:txBody>
          <a:bodyPr vert="horz" lIns="91440" tIns="45720" rIns="91440" bIns="45720" rtlCol="0" anchor="ctr">
            <a:normAutofit/>
          </a:bodyPr>
          <a:lstStyle/>
          <a:p>
            <a:pPr lvl="0" algn="ctr">
              <a:spcBef>
                <a:spcPct val="0"/>
              </a:spcBef>
            </a:pPr>
            <a:r>
              <a:rPr lang="en-US" sz="3200" b="1" dirty="0" smtClean="0">
                <a:latin typeface="Arial" pitchFamily="34" charset="0"/>
                <a:cs typeface="Arial" pitchFamily="34" charset="0"/>
              </a:rPr>
              <a:t>Model Comparison</a:t>
            </a:r>
          </a:p>
          <a:p>
            <a:pPr lvl="0" algn="ctr">
              <a:spcBef>
                <a:spcPct val="0"/>
              </a:spcBef>
            </a:pPr>
            <a:r>
              <a:rPr lang="en-US" sz="2800" dirty="0" smtClean="0">
                <a:latin typeface="Arial" pitchFamily="34" charset="0"/>
                <a:cs typeface="Arial" pitchFamily="34" charset="0"/>
              </a:rPr>
              <a:t>2008</a:t>
            </a:r>
            <a:endParaRPr lang="en-US" sz="4000" dirty="0" smtClean="0">
              <a:latin typeface="Arial" pitchFamily="34" charset="0"/>
              <a:cs typeface="Arial" pitchFamily="34" charset="0"/>
            </a:endParaRPr>
          </a:p>
        </p:txBody>
      </p:sp>
      <p:sp>
        <p:nvSpPr>
          <p:cNvPr id="2" name="TextBox 1"/>
          <p:cNvSpPr txBox="1"/>
          <p:nvPr/>
        </p:nvSpPr>
        <p:spPr>
          <a:xfrm>
            <a:off x="1103385" y="2753052"/>
            <a:ext cx="7285039" cy="1107996"/>
          </a:xfrm>
          <a:prstGeom prst="rect">
            <a:avLst/>
          </a:prstGeom>
          <a:noFill/>
        </p:spPr>
        <p:txBody>
          <a:bodyPr wrap="square" rtlCol="0">
            <a:spAutoFit/>
          </a:bodyPr>
          <a:lstStyle/>
          <a:p>
            <a:r>
              <a:rPr lang="en-US" sz="6600" dirty="0" smtClean="0"/>
              <a:t>Helium Movie</a:t>
            </a:r>
            <a:endParaRPr lang="en-US" sz="6600" dirty="0"/>
          </a:p>
        </p:txBody>
      </p:sp>
    </p:spTree>
    <p:extLst>
      <p:ext uri="{BB962C8B-B14F-4D97-AF65-F5344CB8AC3E}">
        <p14:creationId xmlns:p14="http://schemas.microsoft.com/office/powerpoint/2010/main" val="3360410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655" y="1174631"/>
            <a:ext cx="3278410" cy="268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1114" y="1196752"/>
            <a:ext cx="3264862" cy="53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
          <p:cNvSpPr txBox="1">
            <a:spLocks noChangeArrowheads="1"/>
          </p:cNvSpPr>
          <p:nvPr/>
        </p:nvSpPr>
        <p:spPr>
          <a:xfrm>
            <a:off x="1004341" y="0"/>
            <a:ext cx="7180290" cy="1052736"/>
          </a:xfrm>
          <a:prstGeom prst="rect">
            <a:avLst/>
          </a:prstGeom>
        </p:spPr>
        <p:txBody>
          <a:bodyPr vert="horz" lIns="91440" tIns="45720" rIns="91440" bIns="45720" rtlCol="0" anchor="ctr">
            <a:normAutofit lnSpcReduction="10000"/>
          </a:bodyPr>
          <a:lstStyle/>
          <a:p>
            <a:pPr lvl="0" algn="ctr">
              <a:spcBef>
                <a:spcPct val="0"/>
              </a:spcBef>
            </a:pPr>
            <a:r>
              <a:rPr lang="en-US" sz="3200" b="1" dirty="0" smtClean="0">
                <a:latin typeface="Arial" pitchFamily="34" charset="0"/>
                <a:cs typeface="Arial" pitchFamily="34" charset="0"/>
              </a:rPr>
              <a:t>Solar Cycle Comparison </a:t>
            </a:r>
          </a:p>
          <a:p>
            <a:pPr lvl="0" algn="ctr">
              <a:spcBef>
                <a:spcPct val="0"/>
              </a:spcBef>
            </a:pPr>
            <a:r>
              <a:rPr lang="en-US" sz="3200" b="1" dirty="0" smtClean="0">
                <a:latin typeface="Arial" pitchFamily="34" charset="0"/>
                <a:cs typeface="Arial" pitchFamily="34" charset="0"/>
              </a:rPr>
              <a:t>(near equator)</a:t>
            </a:r>
            <a:endParaRPr lang="en-US" sz="4400" b="1" dirty="0" smtClean="0">
              <a:latin typeface="Arial" pitchFamily="34" charset="0"/>
              <a:cs typeface="Arial" pitchFamily="34" charset="0"/>
            </a:endParaRPr>
          </a:p>
        </p:txBody>
      </p:sp>
      <p:sp>
        <p:nvSpPr>
          <p:cNvPr id="18" name="TextBox 17"/>
          <p:cNvSpPr txBox="1"/>
          <p:nvPr/>
        </p:nvSpPr>
        <p:spPr>
          <a:xfrm rot="16200000">
            <a:off x="-541438" y="1989711"/>
            <a:ext cx="2088232" cy="646331"/>
          </a:xfrm>
          <a:prstGeom prst="rect">
            <a:avLst/>
          </a:prstGeom>
          <a:noFill/>
        </p:spPr>
        <p:txBody>
          <a:bodyPr wrap="square" rtlCol="0">
            <a:spAutoFit/>
          </a:bodyPr>
          <a:lstStyle/>
          <a:p>
            <a:pPr algn="ctr"/>
            <a:r>
              <a:rPr lang="en-US" dirty="0" smtClean="0">
                <a:latin typeface="Cambria Math"/>
                <a:ea typeface="Cambria Math"/>
              </a:rPr>
              <a:t>Zero Diffusive Flux UBC:</a:t>
            </a:r>
            <a:endParaRPr lang="en-US" dirty="0"/>
          </a:p>
        </p:txBody>
      </p:sp>
      <p:sp>
        <p:nvSpPr>
          <p:cNvPr id="20" name="TextBox 19"/>
          <p:cNvSpPr txBox="1"/>
          <p:nvPr/>
        </p:nvSpPr>
        <p:spPr>
          <a:xfrm rot="5400000">
            <a:off x="7528668" y="1912493"/>
            <a:ext cx="2077812" cy="646331"/>
          </a:xfrm>
          <a:prstGeom prst="rect">
            <a:avLst/>
          </a:prstGeom>
          <a:noFill/>
        </p:spPr>
        <p:txBody>
          <a:bodyPr wrap="none" rtlCol="0">
            <a:spAutoFit/>
          </a:bodyPr>
          <a:lstStyle/>
          <a:p>
            <a:pPr algn="ctr"/>
            <a:r>
              <a:rPr lang="en-US" b="0" dirty="0" smtClean="0">
                <a:latin typeface="Cambria Math"/>
                <a:ea typeface="Cambria Math"/>
              </a:rPr>
              <a:t>Non-Escaping Flux </a:t>
            </a:r>
          </a:p>
          <a:p>
            <a:pPr algn="ctr"/>
            <a:r>
              <a:rPr lang="en-US" b="0" dirty="0" smtClean="0">
                <a:latin typeface="Cambria Math"/>
                <a:ea typeface="Cambria Math"/>
              </a:rPr>
              <a:t>UBC:</a:t>
            </a:r>
            <a:endParaRPr lang="en-US" dirty="0"/>
          </a:p>
        </p:txBody>
      </p:sp>
      <p:cxnSp>
        <p:nvCxnSpPr>
          <p:cNvPr id="6" name="Straight Arrow Connector 5"/>
          <p:cNvCxnSpPr>
            <a:stCxn id="12" idx="0"/>
          </p:cNvCxnSpPr>
          <p:nvPr/>
        </p:nvCxnSpPr>
        <p:spPr>
          <a:xfrm flipV="1">
            <a:off x="635567" y="2276872"/>
            <a:ext cx="743579" cy="106269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0"/>
          </p:cNvCxnSpPr>
          <p:nvPr/>
        </p:nvCxnSpPr>
        <p:spPr>
          <a:xfrm flipV="1">
            <a:off x="635567" y="2564904"/>
            <a:ext cx="815587" cy="7746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3339569"/>
            <a:ext cx="1271134" cy="1169551"/>
          </a:xfrm>
          <a:prstGeom prst="rect">
            <a:avLst/>
          </a:prstGeom>
          <a:noFill/>
        </p:spPr>
        <p:txBody>
          <a:bodyPr wrap="square" rtlCol="0">
            <a:spAutoFit/>
          </a:bodyPr>
          <a:lstStyle/>
          <a:p>
            <a:r>
              <a:rPr lang="en-US" sz="1400" dirty="0" smtClean="0"/>
              <a:t>Steep Peaks during equinox, Low valleys during solstices</a:t>
            </a:r>
            <a:endParaRPr lang="en-US" sz="1400" dirty="0"/>
          </a:p>
        </p:txBody>
      </p:sp>
      <p:sp>
        <p:nvSpPr>
          <p:cNvPr id="26" name="TextBox 25"/>
          <p:cNvSpPr txBox="1"/>
          <p:nvPr/>
        </p:nvSpPr>
        <p:spPr>
          <a:xfrm>
            <a:off x="7743065" y="3372398"/>
            <a:ext cx="1224135" cy="954107"/>
          </a:xfrm>
          <a:prstGeom prst="rect">
            <a:avLst/>
          </a:prstGeom>
          <a:noFill/>
        </p:spPr>
        <p:txBody>
          <a:bodyPr wrap="square" rtlCol="0">
            <a:spAutoFit/>
          </a:bodyPr>
          <a:lstStyle/>
          <a:p>
            <a:r>
              <a:rPr lang="en-US" sz="1400" dirty="0" smtClean="0"/>
              <a:t>Less dramatic Peaks/Valleys. More consist-</a:t>
            </a:r>
            <a:r>
              <a:rPr lang="en-US" sz="1400" dirty="0" err="1" smtClean="0"/>
              <a:t>ent</a:t>
            </a:r>
            <a:r>
              <a:rPr lang="en-US" sz="1400" dirty="0" smtClean="0"/>
              <a:t> w/ MSIS</a:t>
            </a:r>
            <a:endParaRPr lang="en-US" sz="1400" dirty="0"/>
          </a:p>
        </p:txBody>
      </p:sp>
      <p:cxnSp>
        <p:nvCxnSpPr>
          <p:cNvPr id="27" name="Straight Arrow Connector 26"/>
          <p:cNvCxnSpPr>
            <a:stCxn id="26" idx="0"/>
          </p:cNvCxnSpPr>
          <p:nvPr/>
        </p:nvCxnSpPr>
        <p:spPr>
          <a:xfrm flipH="1" flipV="1">
            <a:off x="7596337" y="2276872"/>
            <a:ext cx="758796" cy="109552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6" idx="0"/>
          </p:cNvCxnSpPr>
          <p:nvPr/>
        </p:nvCxnSpPr>
        <p:spPr>
          <a:xfrm flipH="1" flipV="1">
            <a:off x="7596337" y="2461249"/>
            <a:ext cx="758796" cy="91114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rot="16200000">
            <a:off x="508194" y="4900518"/>
            <a:ext cx="864096" cy="369332"/>
          </a:xfrm>
          <a:prstGeom prst="rect">
            <a:avLst/>
          </a:prstGeom>
          <a:noFill/>
        </p:spPr>
        <p:txBody>
          <a:bodyPr wrap="square" rtlCol="0">
            <a:spAutoFit/>
          </a:bodyPr>
          <a:lstStyle/>
          <a:p>
            <a:pPr algn="ctr"/>
            <a:r>
              <a:rPr lang="en-US" dirty="0" smtClean="0">
                <a:latin typeface="Cambria Math"/>
                <a:ea typeface="Cambria Math"/>
              </a:rPr>
              <a:t>MSIS</a:t>
            </a:r>
            <a:endParaRPr lang="en-US" dirty="0"/>
          </a:p>
        </p:txBody>
      </p:sp>
      <p:cxnSp>
        <p:nvCxnSpPr>
          <p:cNvPr id="14" name="Straight Arrow Connector 13"/>
          <p:cNvCxnSpPr/>
          <p:nvPr/>
        </p:nvCxnSpPr>
        <p:spPr>
          <a:xfrm flipH="1" flipV="1">
            <a:off x="4215088" y="5013177"/>
            <a:ext cx="1004984" cy="5760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220072" y="5210616"/>
            <a:ext cx="2088232" cy="738664"/>
          </a:xfrm>
          <a:prstGeom prst="rect">
            <a:avLst/>
          </a:prstGeom>
          <a:noFill/>
        </p:spPr>
        <p:txBody>
          <a:bodyPr wrap="square" rtlCol="0">
            <a:spAutoFit/>
          </a:bodyPr>
          <a:lstStyle/>
          <a:p>
            <a:r>
              <a:rPr lang="en-US" sz="1400" dirty="0" smtClean="0"/>
              <a:t>Large annual oscillation in MSIS is not apparent in either version of TIE-GCM</a:t>
            </a:r>
            <a:endParaRPr lang="en-US" sz="1400" dirty="0"/>
          </a:p>
        </p:txBody>
      </p:sp>
    </p:spTree>
    <p:extLst>
      <p:ext uri="{BB962C8B-B14F-4D97-AF65-F5344CB8AC3E}">
        <p14:creationId xmlns:p14="http://schemas.microsoft.com/office/powerpoint/2010/main" val="23200613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661" y="1196752"/>
            <a:ext cx="3256407" cy="268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196752"/>
            <a:ext cx="3322415" cy="5368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
          <p:cNvSpPr txBox="1">
            <a:spLocks noChangeArrowheads="1"/>
          </p:cNvSpPr>
          <p:nvPr/>
        </p:nvSpPr>
        <p:spPr>
          <a:xfrm>
            <a:off x="1004341" y="0"/>
            <a:ext cx="7180290" cy="1052736"/>
          </a:xfrm>
          <a:prstGeom prst="rect">
            <a:avLst/>
          </a:prstGeom>
        </p:spPr>
        <p:txBody>
          <a:bodyPr vert="horz" lIns="91440" tIns="45720" rIns="91440" bIns="45720" rtlCol="0" anchor="ctr">
            <a:normAutofit lnSpcReduction="10000"/>
          </a:bodyPr>
          <a:lstStyle/>
          <a:p>
            <a:pPr lvl="0" algn="ctr">
              <a:spcBef>
                <a:spcPct val="0"/>
              </a:spcBef>
            </a:pPr>
            <a:r>
              <a:rPr lang="en-US" sz="3200" b="1" dirty="0" smtClean="0">
                <a:latin typeface="Arial" pitchFamily="34" charset="0"/>
                <a:cs typeface="Arial" pitchFamily="34" charset="0"/>
              </a:rPr>
              <a:t>Solar Cycle Comparison </a:t>
            </a:r>
          </a:p>
          <a:p>
            <a:pPr lvl="0" algn="ctr">
              <a:spcBef>
                <a:spcPct val="0"/>
              </a:spcBef>
            </a:pPr>
            <a:r>
              <a:rPr lang="en-US" sz="3200" b="1" dirty="0" smtClean="0">
                <a:latin typeface="Arial" pitchFamily="34" charset="0"/>
                <a:cs typeface="Arial" pitchFamily="34" charset="0"/>
              </a:rPr>
              <a:t>(near north pole)</a:t>
            </a:r>
            <a:endParaRPr lang="en-US" sz="4400" b="1" dirty="0" smtClean="0">
              <a:latin typeface="Arial" pitchFamily="34" charset="0"/>
              <a:cs typeface="Arial" pitchFamily="34" charset="0"/>
            </a:endParaRPr>
          </a:p>
        </p:txBody>
      </p:sp>
      <p:sp>
        <p:nvSpPr>
          <p:cNvPr id="18" name="TextBox 17"/>
          <p:cNvSpPr txBox="1"/>
          <p:nvPr/>
        </p:nvSpPr>
        <p:spPr>
          <a:xfrm rot="16200000">
            <a:off x="-541438" y="1989711"/>
            <a:ext cx="2088232" cy="646331"/>
          </a:xfrm>
          <a:prstGeom prst="rect">
            <a:avLst/>
          </a:prstGeom>
          <a:noFill/>
        </p:spPr>
        <p:txBody>
          <a:bodyPr wrap="square" rtlCol="0">
            <a:spAutoFit/>
          </a:bodyPr>
          <a:lstStyle/>
          <a:p>
            <a:pPr algn="ctr"/>
            <a:r>
              <a:rPr lang="en-US" dirty="0" smtClean="0">
                <a:latin typeface="Cambria Math"/>
                <a:ea typeface="Cambria Math"/>
              </a:rPr>
              <a:t>Zero Diffusive Flux UBC:</a:t>
            </a:r>
            <a:endParaRPr lang="en-US" dirty="0"/>
          </a:p>
        </p:txBody>
      </p:sp>
      <p:sp>
        <p:nvSpPr>
          <p:cNvPr id="20" name="TextBox 19"/>
          <p:cNvSpPr txBox="1"/>
          <p:nvPr/>
        </p:nvSpPr>
        <p:spPr>
          <a:xfrm rot="5400000">
            <a:off x="7528668" y="1912493"/>
            <a:ext cx="2077812" cy="646331"/>
          </a:xfrm>
          <a:prstGeom prst="rect">
            <a:avLst/>
          </a:prstGeom>
          <a:noFill/>
        </p:spPr>
        <p:txBody>
          <a:bodyPr wrap="none" rtlCol="0">
            <a:spAutoFit/>
          </a:bodyPr>
          <a:lstStyle/>
          <a:p>
            <a:pPr algn="ctr"/>
            <a:r>
              <a:rPr lang="en-US" b="0" dirty="0" smtClean="0">
                <a:latin typeface="Cambria Math"/>
                <a:ea typeface="Cambria Math"/>
              </a:rPr>
              <a:t>Non-Escaping Flux </a:t>
            </a:r>
          </a:p>
          <a:p>
            <a:pPr algn="ctr"/>
            <a:r>
              <a:rPr lang="en-US" b="0" dirty="0" smtClean="0">
                <a:latin typeface="Cambria Math"/>
                <a:ea typeface="Cambria Math"/>
              </a:rPr>
              <a:t>UBC:</a:t>
            </a:r>
            <a:endParaRPr lang="en-US" dirty="0"/>
          </a:p>
        </p:txBody>
      </p:sp>
      <p:cxnSp>
        <p:nvCxnSpPr>
          <p:cNvPr id="10" name="Straight Arrow Connector 9"/>
          <p:cNvCxnSpPr>
            <a:stCxn id="11" idx="0"/>
          </p:cNvCxnSpPr>
          <p:nvPr/>
        </p:nvCxnSpPr>
        <p:spPr>
          <a:xfrm flipV="1">
            <a:off x="581815" y="2276873"/>
            <a:ext cx="1234247" cy="11097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0" y="3386665"/>
            <a:ext cx="1163630" cy="954107"/>
          </a:xfrm>
          <a:prstGeom prst="rect">
            <a:avLst/>
          </a:prstGeom>
          <a:noFill/>
        </p:spPr>
        <p:txBody>
          <a:bodyPr wrap="square" rtlCol="0">
            <a:spAutoFit/>
          </a:bodyPr>
          <a:lstStyle/>
          <a:p>
            <a:r>
              <a:rPr lang="en-US" sz="1400" dirty="0" smtClean="0"/>
              <a:t>Quick/steep transition during equinox</a:t>
            </a:r>
            <a:endParaRPr lang="en-US" sz="1400" dirty="0"/>
          </a:p>
        </p:txBody>
      </p:sp>
      <p:sp>
        <p:nvSpPr>
          <p:cNvPr id="12" name="TextBox 11"/>
          <p:cNvSpPr txBox="1"/>
          <p:nvPr/>
        </p:nvSpPr>
        <p:spPr>
          <a:xfrm>
            <a:off x="7765068" y="3511755"/>
            <a:ext cx="1361173" cy="738664"/>
          </a:xfrm>
          <a:prstGeom prst="rect">
            <a:avLst/>
          </a:prstGeom>
          <a:noFill/>
        </p:spPr>
        <p:txBody>
          <a:bodyPr wrap="square" rtlCol="0">
            <a:spAutoFit/>
          </a:bodyPr>
          <a:lstStyle/>
          <a:p>
            <a:r>
              <a:rPr lang="en-US" sz="1400" dirty="0" smtClean="0"/>
              <a:t>Slope is much more consistent w/ MSIS</a:t>
            </a:r>
            <a:endParaRPr lang="en-US" sz="1400" dirty="0"/>
          </a:p>
        </p:txBody>
      </p:sp>
      <p:cxnSp>
        <p:nvCxnSpPr>
          <p:cNvPr id="13" name="Straight Arrow Connector 12"/>
          <p:cNvCxnSpPr>
            <a:stCxn id="12" idx="0"/>
          </p:cNvCxnSpPr>
          <p:nvPr/>
        </p:nvCxnSpPr>
        <p:spPr>
          <a:xfrm flipH="1" flipV="1">
            <a:off x="7524329" y="2204865"/>
            <a:ext cx="921326" cy="130689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16200000">
            <a:off x="508194" y="4900518"/>
            <a:ext cx="864096" cy="369332"/>
          </a:xfrm>
          <a:prstGeom prst="rect">
            <a:avLst/>
          </a:prstGeom>
          <a:noFill/>
        </p:spPr>
        <p:txBody>
          <a:bodyPr wrap="square" rtlCol="0">
            <a:spAutoFit/>
          </a:bodyPr>
          <a:lstStyle/>
          <a:p>
            <a:pPr algn="ctr"/>
            <a:r>
              <a:rPr lang="en-US" dirty="0" smtClean="0">
                <a:latin typeface="Cambria Math"/>
                <a:ea typeface="Cambria Math"/>
              </a:rPr>
              <a:t>MSIS</a:t>
            </a:r>
            <a:endParaRPr lang="en-US" dirty="0"/>
          </a:p>
        </p:txBody>
      </p:sp>
    </p:spTree>
    <p:extLst>
      <p:ext uri="{BB962C8B-B14F-4D97-AF65-F5344CB8AC3E}">
        <p14:creationId xmlns:p14="http://schemas.microsoft.com/office/powerpoint/2010/main" val="1043246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Rectangle 2"/>
          <p:cNvSpPr txBox="1">
            <a:spLocks noChangeArrowheads="1"/>
          </p:cNvSpPr>
          <p:nvPr/>
        </p:nvSpPr>
        <p:spPr>
          <a:xfrm>
            <a:off x="1004341" y="0"/>
            <a:ext cx="7180290" cy="1052736"/>
          </a:xfrm>
          <a:prstGeom prst="rect">
            <a:avLst/>
          </a:prstGeom>
        </p:spPr>
        <p:txBody>
          <a:bodyPr vert="horz" lIns="91440" tIns="45720" rIns="91440" bIns="45720" rtlCol="0" anchor="ctr">
            <a:normAutofit/>
          </a:bodyPr>
          <a:lstStyle/>
          <a:p>
            <a:pPr lvl="0" algn="ctr">
              <a:spcBef>
                <a:spcPct val="0"/>
              </a:spcBef>
            </a:pPr>
            <a:r>
              <a:rPr lang="en-US" sz="3200" b="1" dirty="0" smtClean="0">
                <a:latin typeface="Arial" pitchFamily="34" charset="0"/>
                <a:cs typeface="Arial" pitchFamily="34" charset="0"/>
              </a:rPr>
              <a:t>Abstract</a:t>
            </a:r>
            <a:endParaRPr lang="en-US" sz="4400" b="1" dirty="0" smtClean="0">
              <a:latin typeface="Arial" pitchFamily="34" charset="0"/>
              <a:cs typeface="Arial" pitchFamily="34" charset="0"/>
            </a:endParaRPr>
          </a:p>
        </p:txBody>
      </p:sp>
      <p:sp>
        <p:nvSpPr>
          <p:cNvPr id="2" name="Rectangle 1"/>
          <p:cNvSpPr/>
          <p:nvPr/>
        </p:nvSpPr>
        <p:spPr>
          <a:xfrm>
            <a:off x="251520" y="1303015"/>
            <a:ext cx="8640960" cy="5078313"/>
          </a:xfrm>
          <a:prstGeom prst="rect">
            <a:avLst/>
          </a:prstGeom>
        </p:spPr>
        <p:txBody>
          <a:bodyPr wrap="square">
            <a:spAutoFit/>
          </a:bodyPr>
          <a:lstStyle/>
          <a:p>
            <a:pPr algn="just"/>
            <a:r>
              <a:rPr lang="en-US" dirty="0" smtClean="0"/>
              <a:t>The </a:t>
            </a:r>
            <a:r>
              <a:rPr lang="en-US" dirty="0"/>
              <a:t>previous solar minimum exhibited sustained low levels of solar extreme ultraviolet radiation and geomagnetic activity. This affords the opportunity to study upper- atmospheric conditions that are outside the domain of the available historical data and empirical models of the thermosphere. With the decline of solar and geomagnetic activity, neutral helium becomes dominant at progressively lower altitudes and pressure levels. We present a new physics- based model of thermospheric composition – an extension of TIE-GCM – that includes the transport and dynamics of neutral helium as a major constituent. Previous models have included helium as a minor constituent, simulating the effect of the major constituents on helium while ignoring the reverse; however, these assumptions generally limit the model to non-solar minimum conditions and/or lower altitudes. The main effect of helium in the thermosphere is a seasonal modulation of the mean molecular weight. The decrease in the mean molecular weight and accompanying increase in scale height in the winter hemisphere, where helium is more densely concentrated, cause an increase in the </a:t>
            </a:r>
            <a:r>
              <a:rPr lang="en-US" dirty="0" err="1"/>
              <a:t>geopotential</a:t>
            </a:r>
            <a:r>
              <a:rPr lang="en-US" dirty="0"/>
              <a:t> height of the pressure surfaces. This effect further couples into the momentum equations where a difference of &gt;20 m/s directed away from the winter helium bulge is observed. Using this model, we compare the two previous solar cycles (ca. 1996 and 2008) to resolve the differences in helium content, the amplitude of seasonal variations, and response to geomagnetic disturbances.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9289" y="1804174"/>
            <a:ext cx="4007167" cy="3227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22" y="1815581"/>
            <a:ext cx="3967162" cy="3247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
          <p:cNvSpPr txBox="1">
            <a:spLocks noChangeArrowheads="1"/>
          </p:cNvSpPr>
          <p:nvPr/>
        </p:nvSpPr>
        <p:spPr>
          <a:xfrm>
            <a:off x="1004341" y="0"/>
            <a:ext cx="7180290" cy="1052736"/>
          </a:xfrm>
          <a:prstGeom prst="rect">
            <a:avLst/>
          </a:prstGeom>
        </p:spPr>
        <p:txBody>
          <a:bodyPr vert="horz" lIns="91440" tIns="45720" rIns="91440" bIns="45720" rtlCol="0" anchor="ctr">
            <a:normAutofit/>
          </a:bodyPr>
          <a:lstStyle/>
          <a:p>
            <a:pPr lvl="0" algn="ctr">
              <a:spcBef>
                <a:spcPct val="0"/>
              </a:spcBef>
            </a:pPr>
            <a:r>
              <a:rPr lang="en-US" sz="3200" b="1" dirty="0" smtClean="0">
                <a:latin typeface="Arial" pitchFamily="34" charset="0"/>
                <a:cs typeface="Arial" pitchFamily="34" charset="0"/>
              </a:rPr>
              <a:t>Helium Mass Mixing Ratio</a:t>
            </a:r>
          </a:p>
          <a:p>
            <a:pPr lvl="0" algn="ctr">
              <a:spcBef>
                <a:spcPct val="0"/>
              </a:spcBef>
            </a:pPr>
            <a:r>
              <a:rPr lang="en-US" sz="2800" dirty="0" smtClean="0">
                <a:latin typeface="Arial" pitchFamily="34" charset="0"/>
                <a:cs typeface="Arial" pitchFamily="34" charset="0"/>
              </a:rPr>
              <a:t>Dec. 2008</a:t>
            </a:r>
          </a:p>
        </p:txBody>
      </p:sp>
      <p:sp>
        <p:nvSpPr>
          <p:cNvPr id="3" name="TextBox 2"/>
          <p:cNvSpPr txBox="1"/>
          <p:nvPr/>
        </p:nvSpPr>
        <p:spPr>
          <a:xfrm>
            <a:off x="958237" y="1340768"/>
            <a:ext cx="2952328" cy="369332"/>
          </a:xfrm>
          <a:prstGeom prst="rect">
            <a:avLst/>
          </a:prstGeom>
          <a:noFill/>
        </p:spPr>
        <p:txBody>
          <a:bodyPr wrap="square" rtlCol="0">
            <a:spAutoFit/>
          </a:bodyPr>
          <a:lstStyle/>
          <a:p>
            <a:pPr algn="ctr"/>
            <a:r>
              <a:rPr lang="en-US" dirty="0" smtClean="0"/>
              <a:t>Top Pressure Level ZP=7.25</a:t>
            </a:r>
            <a:endParaRPr lang="en-US" dirty="0"/>
          </a:p>
        </p:txBody>
      </p:sp>
      <p:sp>
        <p:nvSpPr>
          <p:cNvPr id="17" name="TextBox 16"/>
          <p:cNvSpPr txBox="1"/>
          <p:nvPr/>
        </p:nvSpPr>
        <p:spPr>
          <a:xfrm>
            <a:off x="5180039" y="1340768"/>
            <a:ext cx="2952328" cy="369332"/>
          </a:xfrm>
          <a:prstGeom prst="rect">
            <a:avLst/>
          </a:prstGeom>
          <a:noFill/>
        </p:spPr>
        <p:txBody>
          <a:bodyPr wrap="square" rtlCol="0">
            <a:spAutoFit/>
          </a:bodyPr>
          <a:lstStyle/>
          <a:p>
            <a:pPr algn="ctr"/>
            <a:r>
              <a:rPr lang="en-US" dirty="0" smtClean="0"/>
              <a:t>Constant Altitude: 400 km</a:t>
            </a:r>
            <a:endParaRPr lang="en-US" dirty="0"/>
          </a:p>
        </p:txBody>
      </p:sp>
      <p:cxnSp>
        <p:nvCxnSpPr>
          <p:cNvPr id="12" name="Straight Connector 11"/>
          <p:cNvCxnSpPr/>
          <p:nvPr/>
        </p:nvCxnSpPr>
        <p:spPr>
          <a:xfrm>
            <a:off x="467544" y="5301208"/>
            <a:ext cx="8248916" cy="0"/>
          </a:xfrm>
          <a:prstGeom prst="line">
            <a:avLst/>
          </a:prstGeom>
          <a:ln w="25400">
            <a:solidFill>
              <a:srgbClr val="034B9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67544" y="5336048"/>
            <a:ext cx="3800015" cy="1477328"/>
          </a:xfrm>
          <a:prstGeom prst="rect">
            <a:avLst/>
          </a:prstGeom>
          <a:noFill/>
        </p:spPr>
        <p:txBody>
          <a:bodyPr wrap="none" rtlCol="0">
            <a:spAutoFit/>
          </a:bodyPr>
          <a:lstStyle/>
          <a:p>
            <a:r>
              <a:rPr lang="en-US" dirty="0" smtClean="0">
                <a:ea typeface="Cambria Math"/>
              </a:rPr>
              <a:t>On a constant pressure MMR reaches</a:t>
            </a:r>
          </a:p>
          <a:p>
            <a:r>
              <a:rPr lang="en-US" dirty="0" smtClean="0">
                <a:ea typeface="Cambria Math"/>
              </a:rPr>
              <a:t>&gt;0.8 in the winter hemisphere</a:t>
            </a:r>
          </a:p>
          <a:p>
            <a:r>
              <a:rPr lang="en-US" dirty="0" smtClean="0">
                <a:ea typeface="Cambria Math"/>
              </a:rPr>
              <a:t>Note: the </a:t>
            </a:r>
            <a:r>
              <a:rPr lang="en-US" dirty="0" err="1" smtClean="0">
                <a:ea typeface="Cambria Math"/>
              </a:rPr>
              <a:t>geopotential</a:t>
            </a:r>
            <a:r>
              <a:rPr lang="en-US" dirty="0" smtClean="0">
                <a:ea typeface="Cambria Math"/>
              </a:rPr>
              <a:t> is much higher </a:t>
            </a:r>
          </a:p>
          <a:p>
            <a:r>
              <a:rPr lang="en-US" dirty="0" smtClean="0">
                <a:ea typeface="Cambria Math"/>
              </a:rPr>
              <a:t>here because Helium increases the </a:t>
            </a:r>
          </a:p>
          <a:p>
            <a:r>
              <a:rPr lang="en-US" dirty="0" smtClean="0">
                <a:ea typeface="Cambria Math"/>
              </a:rPr>
              <a:t>scale height</a:t>
            </a:r>
            <a:endParaRPr lang="en-US" dirty="0"/>
          </a:p>
        </p:txBody>
      </p:sp>
      <p:cxnSp>
        <p:nvCxnSpPr>
          <p:cNvPr id="9" name="Straight Connector 8"/>
          <p:cNvCxnSpPr/>
          <p:nvPr/>
        </p:nvCxnSpPr>
        <p:spPr>
          <a:xfrm>
            <a:off x="4487425" y="5301208"/>
            <a:ext cx="0" cy="1080120"/>
          </a:xfrm>
          <a:prstGeom prst="line">
            <a:avLst/>
          </a:prstGeom>
          <a:ln w="25400">
            <a:solidFill>
              <a:srgbClr val="034B9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029749" y="5446965"/>
            <a:ext cx="3352969" cy="646331"/>
          </a:xfrm>
          <a:prstGeom prst="rect">
            <a:avLst/>
          </a:prstGeom>
          <a:noFill/>
        </p:spPr>
        <p:txBody>
          <a:bodyPr wrap="none" rtlCol="0">
            <a:spAutoFit/>
          </a:bodyPr>
          <a:lstStyle/>
          <a:p>
            <a:r>
              <a:rPr lang="en-US" dirty="0" smtClean="0"/>
              <a:t>At 400km, the MMR is reasonably</a:t>
            </a:r>
          </a:p>
          <a:p>
            <a:r>
              <a:rPr lang="en-US" dirty="0"/>
              <a:t>c</a:t>
            </a:r>
            <a:r>
              <a:rPr lang="en-US" dirty="0" smtClean="0"/>
              <a:t>onsistent with MSIS</a:t>
            </a:r>
            <a:endParaRPr lang="en-US" dirty="0"/>
          </a:p>
        </p:txBody>
      </p:sp>
    </p:spTree>
    <p:extLst>
      <p:ext uri="{BB962C8B-B14F-4D97-AF65-F5344CB8AC3E}">
        <p14:creationId xmlns:p14="http://schemas.microsoft.com/office/powerpoint/2010/main" val="23186061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278" y="1882803"/>
            <a:ext cx="4127182" cy="323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811" y="1855426"/>
            <a:ext cx="4127182" cy="3240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
          <p:cNvSpPr txBox="1">
            <a:spLocks noChangeArrowheads="1"/>
          </p:cNvSpPr>
          <p:nvPr/>
        </p:nvSpPr>
        <p:spPr>
          <a:xfrm>
            <a:off x="1004341" y="0"/>
            <a:ext cx="7180290" cy="1052736"/>
          </a:xfrm>
          <a:prstGeom prst="rect">
            <a:avLst/>
          </a:prstGeom>
        </p:spPr>
        <p:txBody>
          <a:bodyPr vert="horz" lIns="91440" tIns="45720" rIns="91440" bIns="45720" rtlCol="0" anchor="ctr">
            <a:normAutofit/>
          </a:bodyPr>
          <a:lstStyle/>
          <a:p>
            <a:pPr lvl="0" algn="ctr">
              <a:spcBef>
                <a:spcPct val="0"/>
              </a:spcBef>
            </a:pPr>
            <a:r>
              <a:rPr lang="en-US" sz="3200" b="1" dirty="0" smtClean="0">
                <a:latin typeface="Arial" pitchFamily="34" charset="0"/>
                <a:cs typeface="Arial" pitchFamily="34" charset="0"/>
              </a:rPr>
              <a:t>Difference in Mass Density</a:t>
            </a:r>
          </a:p>
          <a:p>
            <a:pPr lvl="0" algn="ctr">
              <a:spcBef>
                <a:spcPct val="0"/>
              </a:spcBef>
            </a:pPr>
            <a:r>
              <a:rPr lang="en-US" sz="2800" dirty="0" smtClean="0">
                <a:latin typeface="Arial" pitchFamily="34" charset="0"/>
                <a:cs typeface="Arial" pitchFamily="34" charset="0"/>
              </a:rPr>
              <a:t>Dec. 2008</a:t>
            </a:r>
            <a:endParaRPr lang="en-US" sz="4000" dirty="0" smtClean="0">
              <a:latin typeface="Arial" pitchFamily="34" charset="0"/>
              <a:cs typeface="Arial" pitchFamily="34" charset="0"/>
            </a:endParaRPr>
          </a:p>
        </p:txBody>
      </p:sp>
      <p:sp>
        <p:nvSpPr>
          <p:cNvPr id="6" name="TextBox 5"/>
          <p:cNvSpPr txBox="1"/>
          <p:nvPr/>
        </p:nvSpPr>
        <p:spPr>
          <a:xfrm>
            <a:off x="958237" y="1340768"/>
            <a:ext cx="2952328" cy="369332"/>
          </a:xfrm>
          <a:prstGeom prst="rect">
            <a:avLst/>
          </a:prstGeom>
          <a:noFill/>
        </p:spPr>
        <p:txBody>
          <a:bodyPr wrap="square" rtlCol="0">
            <a:spAutoFit/>
          </a:bodyPr>
          <a:lstStyle/>
          <a:p>
            <a:pPr algn="ctr"/>
            <a:r>
              <a:rPr lang="en-US" dirty="0" smtClean="0"/>
              <a:t>Top Pressure Level ZP=7.25</a:t>
            </a:r>
            <a:endParaRPr lang="en-US" dirty="0"/>
          </a:p>
        </p:txBody>
      </p:sp>
      <p:sp>
        <p:nvSpPr>
          <p:cNvPr id="7" name="TextBox 6"/>
          <p:cNvSpPr txBox="1"/>
          <p:nvPr/>
        </p:nvSpPr>
        <p:spPr>
          <a:xfrm>
            <a:off x="5180039" y="1340768"/>
            <a:ext cx="2952328" cy="369332"/>
          </a:xfrm>
          <a:prstGeom prst="rect">
            <a:avLst/>
          </a:prstGeom>
          <a:noFill/>
        </p:spPr>
        <p:txBody>
          <a:bodyPr wrap="square" rtlCol="0">
            <a:spAutoFit/>
          </a:bodyPr>
          <a:lstStyle/>
          <a:p>
            <a:pPr algn="ctr"/>
            <a:r>
              <a:rPr lang="en-US" dirty="0" smtClean="0"/>
              <a:t>Constant Altitude: 400 km</a:t>
            </a:r>
            <a:endParaRPr lang="en-US" dirty="0"/>
          </a:p>
        </p:txBody>
      </p:sp>
      <mc:AlternateContent xmlns:mc="http://schemas.openxmlformats.org/markup-compatibility/2006" xmlns:a14="http://schemas.microsoft.com/office/drawing/2010/main">
        <mc:Choice Requires="a14">
          <p:sp>
            <p:nvSpPr>
              <p:cNvPr id="2" name="TextBox 1"/>
              <p:cNvSpPr txBox="1"/>
              <p:nvPr/>
            </p:nvSpPr>
            <p:spPr>
              <a:xfrm>
                <a:off x="467544" y="5460685"/>
                <a:ext cx="3777188" cy="488595"/>
              </a:xfrm>
              <a:prstGeom prst="rect">
                <a:avLst/>
              </a:prstGeom>
              <a:noFill/>
            </p:spPr>
            <p:txBody>
              <a:bodyPr wrap="none" rtlCol="0">
                <a:spAutoFit/>
              </a:bodyPr>
              <a:lstStyle/>
              <a:p>
                <a:r>
                  <a:rPr lang="en-US" dirty="0" smtClean="0">
                    <a:ea typeface="Cambria Math"/>
                  </a:rPr>
                  <a:t>On a constant pressure surface: </a:t>
                </a:r>
                <a14:m>
                  <m:oMath xmlns:m="http://schemas.openxmlformats.org/officeDocument/2006/math">
                    <m:r>
                      <a:rPr lang="en-US" i="1" smtClean="0">
                        <a:latin typeface="Cambria Math"/>
                        <a:ea typeface="Cambria Math"/>
                      </a:rPr>
                      <m:t>𝜌</m:t>
                    </m:r>
                    <m:r>
                      <a:rPr lang="en-US" i="1" smtClean="0">
                        <a:latin typeface="Cambria Math"/>
                        <a:ea typeface="Cambria Math"/>
                      </a:rPr>
                      <m:t>∝</m:t>
                    </m:r>
                    <m:f>
                      <m:fPr>
                        <m:ctrlPr>
                          <a:rPr lang="en-US" i="1" smtClean="0">
                            <a:latin typeface="Cambria Math"/>
                            <a:ea typeface="Cambria Math"/>
                          </a:rPr>
                        </m:ctrlPr>
                      </m:fPr>
                      <m:num>
                        <m:acc>
                          <m:accPr>
                            <m:chr m:val="̅"/>
                            <m:ctrlPr>
                              <a:rPr lang="en-US" i="1" smtClean="0">
                                <a:latin typeface="Cambria Math"/>
                                <a:ea typeface="Cambria Math"/>
                              </a:rPr>
                            </m:ctrlPr>
                          </m:accPr>
                          <m:e>
                            <m:r>
                              <a:rPr lang="en-US" b="0" i="1" smtClean="0">
                                <a:latin typeface="Cambria Math"/>
                                <a:ea typeface="Cambria Math"/>
                              </a:rPr>
                              <m:t>𝑚</m:t>
                            </m:r>
                          </m:e>
                        </m:acc>
                      </m:num>
                      <m:den>
                        <m:r>
                          <a:rPr lang="en-US" b="0" i="1" smtClean="0">
                            <a:latin typeface="Cambria Math"/>
                            <a:ea typeface="Cambria Math"/>
                          </a:rPr>
                          <m:t>𝑇</m:t>
                        </m:r>
                      </m:den>
                    </m:f>
                  </m:oMath>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467544" y="5460685"/>
                <a:ext cx="3777188" cy="488595"/>
              </a:xfrm>
              <a:prstGeom prst="rect">
                <a:avLst/>
              </a:prstGeom>
              <a:blipFill rotWithShape="1">
                <a:blip r:embed="rId5"/>
                <a:stretch>
                  <a:fillRect l="-1454" r="-4200" b="-8750"/>
                </a:stretch>
              </a:blipFill>
            </p:spPr>
            <p:txBody>
              <a:bodyPr/>
              <a:lstStyle/>
              <a:p>
                <a:r>
                  <a:rPr lang="en-US">
                    <a:noFill/>
                  </a:rPr>
                  <a:t> </a:t>
                </a:r>
              </a:p>
            </p:txBody>
          </p:sp>
        </mc:Fallback>
      </mc:AlternateContent>
      <p:cxnSp>
        <p:nvCxnSpPr>
          <p:cNvPr id="8" name="Straight Connector 7"/>
          <p:cNvCxnSpPr/>
          <p:nvPr/>
        </p:nvCxnSpPr>
        <p:spPr>
          <a:xfrm>
            <a:off x="467544" y="5301208"/>
            <a:ext cx="8248916" cy="0"/>
          </a:xfrm>
          <a:prstGeom prst="line">
            <a:avLst/>
          </a:prstGeom>
          <a:ln w="25400">
            <a:solidFill>
              <a:srgbClr val="034B9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87425" y="5301208"/>
            <a:ext cx="0" cy="1080120"/>
          </a:xfrm>
          <a:prstGeom prst="line">
            <a:avLst/>
          </a:prstGeom>
          <a:ln w="25400">
            <a:solidFill>
              <a:srgbClr val="034B9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1" name="TextBox 10"/>
              <p:cNvSpPr txBox="1"/>
              <p:nvPr/>
            </p:nvSpPr>
            <p:spPr>
              <a:xfrm>
                <a:off x="5029749" y="5373216"/>
                <a:ext cx="3558923" cy="646331"/>
              </a:xfrm>
              <a:prstGeom prst="rect">
                <a:avLst/>
              </a:prstGeom>
              <a:noFill/>
            </p:spPr>
            <p:txBody>
              <a:bodyPr wrap="none" rtlCol="0">
                <a:spAutoFit/>
              </a:bodyPr>
              <a:lstStyle/>
              <a:p>
                <a:r>
                  <a:rPr lang="en-US" dirty="0" smtClean="0"/>
                  <a:t>Competing factors of </a:t>
                </a:r>
                <a14:m>
                  <m:oMath xmlns:m="http://schemas.openxmlformats.org/officeDocument/2006/math">
                    <m:r>
                      <a:rPr lang="en-US" i="1">
                        <a:latin typeface="Cambria Math"/>
                        <a:ea typeface="Cambria Math"/>
                      </a:rPr>
                      <m:t>𝜌</m:t>
                    </m:r>
                    <m:r>
                      <a:rPr lang="en-US" b="0" i="1" smtClean="0">
                        <a:latin typeface="Cambria Math"/>
                        <a:ea typeface="Cambria Math"/>
                      </a:rPr>
                      <m:t>,  </m:t>
                    </m:r>
                    <m:acc>
                      <m:accPr>
                        <m:chr m:val="̅"/>
                        <m:ctrlPr>
                          <a:rPr lang="en-US" i="1">
                            <a:latin typeface="Cambria Math"/>
                            <a:ea typeface="Cambria Math"/>
                          </a:rPr>
                        </m:ctrlPr>
                      </m:accPr>
                      <m:e>
                        <m:r>
                          <a:rPr lang="en-US" i="1">
                            <a:latin typeface="Cambria Math"/>
                            <a:ea typeface="Cambria Math"/>
                          </a:rPr>
                          <m:t>𝑚</m:t>
                        </m:r>
                      </m:e>
                    </m:acc>
                    <m:r>
                      <a:rPr lang="en-US" b="0" i="1" smtClean="0">
                        <a:latin typeface="Cambria Math"/>
                        <a:ea typeface="Cambria Math"/>
                      </a:rPr>
                      <m:t>, </m:t>
                    </m:r>
                    <m:r>
                      <a:rPr lang="en-US" b="0" i="1" smtClean="0">
                        <a:latin typeface="Cambria Math"/>
                        <a:ea typeface="Cambria Math"/>
                      </a:rPr>
                      <m:t> </m:t>
                    </m:r>
                    <m:r>
                      <a:rPr lang="en-US" b="0" i="1" smtClean="0">
                        <a:latin typeface="Cambria Math"/>
                        <a:ea typeface="Cambria Math"/>
                      </a:rPr>
                      <m:t>𝑇</m:t>
                    </m:r>
                    <m:r>
                      <a:rPr lang="en-US" b="0" i="1" smtClean="0">
                        <a:latin typeface="Cambria Math"/>
                        <a:ea typeface="Cambria Math"/>
                      </a:rPr>
                      <m:t>,</m:t>
                    </m:r>
                  </m:oMath>
                </a14:m>
                <a:r>
                  <a:rPr lang="en-US" dirty="0" smtClean="0"/>
                  <a:t> and </a:t>
                </a:r>
              </a:p>
              <a:p>
                <a:r>
                  <a:rPr lang="en-US" dirty="0" err="1" smtClean="0"/>
                  <a:t>geopotential</a:t>
                </a:r>
                <a:r>
                  <a:rPr lang="en-US" dirty="0" smtClean="0"/>
                  <a:t> height</a:t>
                </a:r>
                <a:endParaRPr lang="en-US" dirty="0"/>
              </a:p>
            </p:txBody>
          </p:sp>
        </mc:Choice>
        <mc:Fallback>
          <p:sp>
            <p:nvSpPr>
              <p:cNvPr id="11" name="TextBox 10"/>
              <p:cNvSpPr txBox="1">
                <a:spLocks noRot="1" noChangeAspect="1" noMove="1" noResize="1" noEditPoints="1" noAdjustHandles="1" noChangeArrowheads="1" noChangeShapeType="1" noTextEdit="1"/>
              </p:cNvSpPr>
              <p:nvPr/>
            </p:nvSpPr>
            <p:spPr>
              <a:xfrm>
                <a:off x="5029749" y="5373216"/>
                <a:ext cx="3558923" cy="646331"/>
              </a:xfrm>
              <a:prstGeom prst="rect">
                <a:avLst/>
              </a:prstGeom>
              <a:blipFill rotWithShape="1">
                <a:blip r:embed="rId6"/>
                <a:stretch>
                  <a:fillRect l="-1370" t="-4717" r="-514" b="-14151"/>
                </a:stretch>
              </a:blipFill>
            </p:spPr>
            <p:txBody>
              <a:bodyPr/>
              <a:lstStyle/>
              <a:p>
                <a:r>
                  <a:rPr lang="en-US">
                    <a:noFill/>
                  </a:rPr>
                  <a:t> </a:t>
                </a:r>
              </a:p>
            </p:txBody>
          </p:sp>
        </mc:Fallback>
      </mc:AlternateContent>
    </p:spTree>
    <p:extLst>
      <p:ext uri="{BB962C8B-B14F-4D97-AF65-F5344CB8AC3E}">
        <p14:creationId xmlns:p14="http://schemas.microsoft.com/office/powerpoint/2010/main" val="277291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2618" y="1798414"/>
            <a:ext cx="4047172" cy="3227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477" y="1804129"/>
            <a:ext cx="4127182" cy="3240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58237" y="1187926"/>
            <a:ext cx="2952328" cy="646331"/>
          </a:xfrm>
          <a:prstGeom prst="rect">
            <a:avLst/>
          </a:prstGeom>
          <a:noFill/>
        </p:spPr>
        <p:txBody>
          <a:bodyPr wrap="square" rtlCol="0">
            <a:spAutoFit/>
          </a:bodyPr>
          <a:lstStyle/>
          <a:p>
            <a:pPr algn="ctr"/>
            <a:r>
              <a:rPr lang="en-US" dirty="0" err="1" smtClean="0"/>
              <a:t>Geopotential</a:t>
            </a:r>
            <a:r>
              <a:rPr lang="en-US" dirty="0" smtClean="0"/>
              <a:t> Difference</a:t>
            </a:r>
          </a:p>
          <a:p>
            <a:pPr algn="ctr"/>
            <a:r>
              <a:rPr lang="en-US" dirty="0" smtClean="0"/>
              <a:t>Top Pressure Level ZP=7.25</a:t>
            </a:r>
            <a:endParaRPr lang="en-US" dirty="0"/>
          </a:p>
        </p:txBody>
      </p:sp>
      <mc:AlternateContent xmlns:mc="http://schemas.openxmlformats.org/markup-compatibility/2006" xmlns:a14="http://schemas.microsoft.com/office/drawing/2010/main">
        <mc:Choice Requires="a14">
          <p:sp>
            <p:nvSpPr>
              <p:cNvPr id="2" name="TextBox 1"/>
              <p:cNvSpPr txBox="1"/>
              <p:nvPr/>
            </p:nvSpPr>
            <p:spPr>
              <a:xfrm>
                <a:off x="2987824" y="5646327"/>
                <a:ext cx="1272080" cy="6190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i="1" smtClean="0">
                              <a:latin typeface="Cambria Math"/>
                              <a:ea typeface="Cambria Math"/>
                            </a:rPr>
                            <m:t>𝜕</m:t>
                          </m:r>
                          <m:sSub>
                            <m:sSubPr>
                              <m:ctrlPr>
                                <a:rPr lang="el-GR" i="1" smtClean="0">
                                  <a:latin typeface="Cambria Math"/>
                                  <a:ea typeface="Cambria Math"/>
                                </a:rPr>
                              </m:ctrlPr>
                            </m:sSubPr>
                            <m:e>
                              <m:r>
                                <m:rPr>
                                  <m:sty m:val="p"/>
                                </m:rPr>
                                <a:rPr lang="el-GR" i="1" smtClean="0">
                                  <a:latin typeface="Cambria Math"/>
                                  <a:ea typeface="Cambria Math"/>
                                </a:rPr>
                                <m:t>Φ</m:t>
                              </m:r>
                            </m:e>
                            <m:sub>
                              <m:r>
                                <a:rPr lang="en-US" b="0" i="1" smtClean="0">
                                  <a:latin typeface="Cambria Math"/>
                                  <a:ea typeface="Cambria Math"/>
                                </a:rPr>
                                <m:t>𝐺</m:t>
                              </m:r>
                            </m:sub>
                          </m:sSub>
                        </m:num>
                        <m:den>
                          <m:r>
                            <a:rPr lang="en-US" i="1" smtClean="0">
                              <a:latin typeface="Cambria Math"/>
                              <a:ea typeface="Cambria Math"/>
                            </a:rPr>
                            <m:t>𝜕</m:t>
                          </m:r>
                          <m:r>
                            <a:rPr lang="en-US" b="0" i="1" smtClean="0">
                              <a:latin typeface="Cambria Math"/>
                              <a:ea typeface="Cambria Math"/>
                            </a:rPr>
                            <m:t>𝑧</m:t>
                          </m:r>
                        </m:den>
                      </m:f>
                      <m:r>
                        <a:rPr lang="en-US" b="0" i="1" smtClean="0">
                          <a:latin typeface="Cambria Math"/>
                        </a:rPr>
                        <m:t>=</m:t>
                      </m:r>
                      <m:f>
                        <m:fPr>
                          <m:ctrlPr>
                            <a:rPr lang="en-US" b="0" i="1" smtClean="0">
                              <a:latin typeface="Cambria Math"/>
                            </a:rPr>
                          </m:ctrlPr>
                        </m:fPr>
                        <m:num>
                          <m:r>
                            <a:rPr lang="en-US" b="0" i="1" smtClean="0">
                              <a:latin typeface="Cambria Math"/>
                            </a:rPr>
                            <m:t>𝑅𝑇</m:t>
                          </m:r>
                        </m:num>
                        <m:den>
                          <m:r>
                            <a:rPr lang="en-US" b="0" i="1" smtClean="0">
                              <a:latin typeface="Cambria Math"/>
                            </a:rPr>
                            <m:t>𝑚</m:t>
                          </m:r>
                        </m:den>
                      </m:f>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2987824" y="5646327"/>
                <a:ext cx="1272080" cy="61901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076056" y="5358295"/>
                <a:ext cx="2647007" cy="1239057"/>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f>
                        <m:fPr>
                          <m:ctrlPr>
                            <a:rPr lang="en-US" i="1" smtClean="0">
                              <a:latin typeface="Cambria Math"/>
                            </a:rPr>
                          </m:ctrlPr>
                        </m:fPr>
                        <m:num>
                          <m:r>
                            <a:rPr lang="en-US" i="1">
                              <a:latin typeface="Cambria Math"/>
                              <a:ea typeface="Cambria Math"/>
                            </a:rPr>
                            <m:t>𝜕</m:t>
                          </m:r>
                          <m:r>
                            <a:rPr lang="en-US" b="0" i="1" smtClean="0">
                              <a:latin typeface="Cambria Math"/>
                              <a:ea typeface="Cambria Math"/>
                            </a:rPr>
                            <m:t>𝑢</m:t>
                          </m:r>
                        </m:num>
                        <m:den>
                          <m:r>
                            <a:rPr lang="en-US" i="1">
                              <a:latin typeface="Cambria Math"/>
                              <a:ea typeface="Cambria Math"/>
                            </a:rPr>
                            <m:t>𝜕</m:t>
                          </m:r>
                          <m:r>
                            <a:rPr lang="en-US" b="0" i="1" smtClean="0">
                              <a:latin typeface="Cambria Math"/>
                              <a:ea typeface="Cambria Math"/>
                            </a:rPr>
                            <m:t>𝑡</m:t>
                          </m:r>
                        </m:den>
                      </m:f>
                      <m:r>
                        <a:rPr lang="en-US" i="1">
                          <a:latin typeface="Cambria Math"/>
                        </a:rPr>
                        <m:t>=</m:t>
                      </m:r>
                      <m:r>
                        <a:rPr lang="en-US" b="0" i="1" smtClean="0">
                          <a:latin typeface="Cambria Math"/>
                        </a:rPr>
                        <m:t>−</m:t>
                      </m:r>
                      <m:f>
                        <m:fPr>
                          <m:ctrlPr>
                            <a:rPr lang="en-US" i="1">
                              <a:latin typeface="Cambria Math"/>
                            </a:rPr>
                          </m:ctrlPr>
                        </m:fPr>
                        <m:num>
                          <m:r>
                            <a:rPr lang="en-US" b="0" i="1" smtClean="0">
                              <a:latin typeface="Cambria Math"/>
                            </a:rPr>
                            <m:t>1</m:t>
                          </m:r>
                        </m:num>
                        <m:den>
                          <m:r>
                            <a:rPr lang="en-US" b="0" i="1" smtClean="0">
                              <a:latin typeface="Cambria Math"/>
                            </a:rPr>
                            <m:t>𝑟</m:t>
                          </m:r>
                          <m:func>
                            <m:funcPr>
                              <m:ctrlPr>
                                <a:rPr lang="en-US" b="0" i="1" smtClean="0">
                                  <a:latin typeface="Cambria Math"/>
                                </a:rPr>
                              </m:ctrlPr>
                            </m:funcPr>
                            <m:fName>
                              <m:r>
                                <m:rPr>
                                  <m:sty m:val="p"/>
                                </m:rPr>
                                <a:rPr lang="en-US" b="0" i="0" smtClean="0">
                                  <a:latin typeface="Cambria Math"/>
                                </a:rPr>
                                <m:t>cos</m:t>
                              </m:r>
                            </m:fName>
                            <m:e>
                              <m:r>
                                <a:rPr lang="en-US" b="0" i="1" smtClean="0">
                                  <a:latin typeface="Cambria Math"/>
                                  <a:ea typeface="Cambria Math"/>
                                </a:rPr>
                                <m:t>𝜙</m:t>
                              </m:r>
                            </m:e>
                          </m:func>
                        </m:den>
                      </m:f>
                      <m:f>
                        <m:fPr>
                          <m:ctrlPr>
                            <a:rPr lang="en-US" i="1">
                              <a:latin typeface="Cambria Math"/>
                            </a:rPr>
                          </m:ctrlPr>
                        </m:fPr>
                        <m:num>
                          <m:r>
                            <a:rPr lang="en-US" i="1">
                              <a:latin typeface="Cambria Math"/>
                              <a:ea typeface="Cambria Math"/>
                            </a:rPr>
                            <m:t>𝜕</m:t>
                          </m:r>
                          <m:sSub>
                            <m:sSubPr>
                              <m:ctrlPr>
                                <a:rPr lang="el-GR" i="1">
                                  <a:latin typeface="Cambria Math"/>
                                  <a:ea typeface="Cambria Math"/>
                                </a:rPr>
                              </m:ctrlPr>
                            </m:sSubPr>
                            <m:e>
                              <m:r>
                                <m:rPr>
                                  <m:sty m:val="p"/>
                                </m:rPr>
                                <a:rPr lang="el-GR" i="1">
                                  <a:latin typeface="Cambria Math"/>
                                  <a:ea typeface="Cambria Math"/>
                                </a:rPr>
                                <m:t>Φ</m:t>
                              </m:r>
                            </m:e>
                            <m:sub>
                              <m:r>
                                <a:rPr lang="en-US" i="1">
                                  <a:latin typeface="Cambria Math"/>
                                  <a:ea typeface="Cambria Math"/>
                                </a:rPr>
                                <m:t>𝐺</m:t>
                              </m:r>
                            </m:sub>
                          </m:sSub>
                        </m:num>
                        <m:den>
                          <m:r>
                            <a:rPr lang="en-US" i="1">
                              <a:latin typeface="Cambria Math"/>
                              <a:ea typeface="Cambria Math"/>
                            </a:rPr>
                            <m:t>𝜕</m:t>
                          </m:r>
                          <m:r>
                            <a:rPr lang="en-US" i="1" smtClean="0">
                              <a:latin typeface="Cambria Math"/>
                              <a:ea typeface="Cambria Math"/>
                            </a:rPr>
                            <m:t>𝜆</m:t>
                          </m:r>
                        </m:den>
                      </m:f>
                      <m:r>
                        <a:rPr lang="en-US" b="0" i="1" smtClean="0">
                          <a:latin typeface="Cambria Math"/>
                          <a:ea typeface="Cambria Math"/>
                        </a:rPr>
                        <m:t>+⋯</m:t>
                      </m:r>
                    </m:oMath>
                  </m:oMathPara>
                </a14:m>
                <a:endParaRPr lang="en-US" dirty="0"/>
              </a:p>
              <a:p>
                <a:pPr/>
                <a14:m>
                  <m:oMathPara xmlns:m="http://schemas.openxmlformats.org/officeDocument/2006/math">
                    <m:oMathParaPr>
                      <m:jc m:val="left"/>
                    </m:oMathParaPr>
                    <m:oMath xmlns:m="http://schemas.openxmlformats.org/officeDocument/2006/math">
                      <m:f>
                        <m:fPr>
                          <m:ctrlPr>
                            <a:rPr lang="en-US" i="1">
                              <a:latin typeface="Cambria Math"/>
                            </a:rPr>
                          </m:ctrlPr>
                        </m:fPr>
                        <m:num>
                          <m:r>
                            <a:rPr lang="en-US" i="1">
                              <a:latin typeface="Cambria Math"/>
                              <a:ea typeface="Cambria Math"/>
                            </a:rPr>
                            <m:t>𝜕</m:t>
                          </m:r>
                          <m:r>
                            <a:rPr lang="en-US" b="0" i="1" smtClean="0">
                              <a:latin typeface="Cambria Math"/>
                              <a:ea typeface="Cambria Math"/>
                            </a:rPr>
                            <m:t>𝑣</m:t>
                          </m:r>
                        </m:num>
                        <m:den>
                          <m:r>
                            <a:rPr lang="en-US" i="1">
                              <a:latin typeface="Cambria Math"/>
                              <a:ea typeface="Cambria Math"/>
                            </a:rPr>
                            <m:t>𝜕</m:t>
                          </m:r>
                          <m:r>
                            <a:rPr lang="en-US" i="1">
                              <a:latin typeface="Cambria Math"/>
                              <a:ea typeface="Cambria Math"/>
                            </a:rPr>
                            <m:t>𝑡</m:t>
                          </m:r>
                        </m:den>
                      </m:f>
                      <m:r>
                        <a:rPr lang="en-US" i="1">
                          <a:latin typeface="Cambria Math"/>
                        </a:rPr>
                        <m:t>=−</m:t>
                      </m:r>
                      <m:f>
                        <m:fPr>
                          <m:ctrlPr>
                            <a:rPr lang="en-US" i="1">
                              <a:latin typeface="Cambria Math"/>
                            </a:rPr>
                          </m:ctrlPr>
                        </m:fPr>
                        <m:num>
                          <m:r>
                            <a:rPr lang="en-US" i="1">
                              <a:latin typeface="Cambria Math"/>
                            </a:rPr>
                            <m:t>1</m:t>
                          </m:r>
                        </m:num>
                        <m:den>
                          <m:r>
                            <a:rPr lang="en-US" i="1">
                              <a:latin typeface="Cambria Math"/>
                            </a:rPr>
                            <m:t>𝑟</m:t>
                          </m:r>
                        </m:den>
                      </m:f>
                      <m:f>
                        <m:fPr>
                          <m:ctrlPr>
                            <a:rPr lang="en-US" i="1">
                              <a:latin typeface="Cambria Math"/>
                            </a:rPr>
                          </m:ctrlPr>
                        </m:fPr>
                        <m:num>
                          <m:r>
                            <a:rPr lang="en-US" i="1">
                              <a:latin typeface="Cambria Math"/>
                              <a:ea typeface="Cambria Math"/>
                            </a:rPr>
                            <m:t>𝜕</m:t>
                          </m:r>
                          <m:sSub>
                            <m:sSubPr>
                              <m:ctrlPr>
                                <a:rPr lang="el-GR" i="1">
                                  <a:latin typeface="Cambria Math"/>
                                  <a:ea typeface="Cambria Math"/>
                                </a:rPr>
                              </m:ctrlPr>
                            </m:sSubPr>
                            <m:e>
                              <m:r>
                                <m:rPr>
                                  <m:sty m:val="p"/>
                                </m:rPr>
                                <a:rPr lang="el-GR" i="1">
                                  <a:latin typeface="Cambria Math"/>
                                  <a:ea typeface="Cambria Math"/>
                                </a:rPr>
                                <m:t>Φ</m:t>
                              </m:r>
                            </m:e>
                            <m:sub>
                              <m:r>
                                <a:rPr lang="en-US" i="1">
                                  <a:latin typeface="Cambria Math"/>
                                  <a:ea typeface="Cambria Math"/>
                                </a:rPr>
                                <m:t>𝐺</m:t>
                              </m:r>
                            </m:sub>
                          </m:sSub>
                        </m:num>
                        <m:den>
                          <m:r>
                            <a:rPr lang="en-US" i="1">
                              <a:latin typeface="Cambria Math"/>
                              <a:ea typeface="Cambria Math"/>
                            </a:rPr>
                            <m:t>𝜕</m:t>
                          </m:r>
                          <m:r>
                            <a:rPr lang="en-US" i="1" smtClean="0">
                              <a:latin typeface="Cambria Math"/>
                              <a:ea typeface="Cambria Math"/>
                            </a:rPr>
                            <m:t>𝜙</m:t>
                          </m:r>
                        </m:den>
                      </m:f>
                      <m:r>
                        <a:rPr lang="en-US" i="1">
                          <a:latin typeface="Cambria Math"/>
                          <a:ea typeface="Cambria Math"/>
                        </a:rPr>
                        <m:t>+⋯</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5076056" y="5358295"/>
                <a:ext cx="2647007" cy="1239057"/>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211960" y="5574319"/>
                <a:ext cx="744114"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a:ea typeface="Cambria Math"/>
                        </a:rPr>
                        <m:t>⇒</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4211960" y="5574319"/>
                <a:ext cx="744114" cy="707886"/>
              </a:xfrm>
              <a:prstGeom prst="rect">
                <a:avLst/>
              </a:prstGeom>
              <a:blipFill rotWithShape="1">
                <a:blip r:embed="rId7"/>
                <a:stretch>
                  <a:fillRect/>
                </a:stretch>
              </a:blipFill>
            </p:spPr>
            <p:txBody>
              <a:bodyPr/>
              <a:lstStyle/>
              <a:p>
                <a:r>
                  <a:rPr lang="en-US">
                    <a:noFill/>
                  </a:rPr>
                  <a:t> </a:t>
                </a:r>
              </a:p>
            </p:txBody>
          </p:sp>
        </mc:Fallback>
      </mc:AlternateContent>
      <p:cxnSp>
        <p:nvCxnSpPr>
          <p:cNvPr id="12" name="Straight Connector 11"/>
          <p:cNvCxnSpPr/>
          <p:nvPr/>
        </p:nvCxnSpPr>
        <p:spPr>
          <a:xfrm>
            <a:off x="467544" y="5301208"/>
            <a:ext cx="8248916" cy="0"/>
          </a:xfrm>
          <a:prstGeom prst="line">
            <a:avLst/>
          </a:prstGeom>
          <a:ln w="25400">
            <a:solidFill>
              <a:srgbClr val="034B9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88024" y="1198493"/>
            <a:ext cx="3685742" cy="646331"/>
          </a:xfrm>
          <a:prstGeom prst="rect">
            <a:avLst/>
          </a:prstGeom>
          <a:noFill/>
        </p:spPr>
        <p:txBody>
          <a:bodyPr wrap="square" rtlCol="0">
            <a:spAutoFit/>
          </a:bodyPr>
          <a:lstStyle/>
          <a:p>
            <a:pPr algn="ctr"/>
            <a:r>
              <a:rPr lang="en-US" dirty="0" smtClean="0"/>
              <a:t>Horizontal Wind Difference</a:t>
            </a:r>
          </a:p>
          <a:p>
            <a:pPr algn="ctr"/>
            <a:r>
              <a:rPr lang="en-US" dirty="0" smtClean="0"/>
              <a:t>Near Top Pressure Level ZP=6.75</a:t>
            </a:r>
            <a:endParaRPr lang="en-US" dirty="0"/>
          </a:p>
        </p:txBody>
      </p:sp>
      <p:sp>
        <p:nvSpPr>
          <p:cNvPr id="13" name="Rectangle 2"/>
          <p:cNvSpPr txBox="1">
            <a:spLocks noChangeArrowheads="1"/>
          </p:cNvSpPr>
          <p:nvPr/>
        </p:nvSpPr>
        <p:spPr>
          <a:xfrm>
            <a:off x="1004341" y="0"/>
            <a:ext cx="7180290" cy="1052736"/>
          </a:xfrm>
          <a:prstGeom prst="rect">
            <a:avLst/>
          </a:prstGeom>
        </p:spPr>
        <p:txBody>
          <a:bodyPr vert="horz" lIns="91440" tIns="45720" rIns="91440" bIns="45720" rtlCol="0" anchor="ctr">
            <a:normAutofit/>
          </a:bodyPr>
          <a:lstStyle/>
          <a:p>
            <a:pPr lvl="0" algn="ctr">
              <a:spcBef>
                <a:spcPct val="0"/>
              </a:spcBef>
            </a:pPr>
            <a:r>
              <a:rPr lang="en-US" sz="3200" b="1" dirty="0" smtClean="0">
                <a:latin typeface="Arial" pitchFamily="34" charset="0"/>
                <a:cs typeface="Arial" pitchFamily="34" charset="0"/>
              </a:rPr>
              <a:t>Difference in </a:t>
            </a:r>
            <a:r>
              <a:rPr lang="en-US" sz="3200" b="1" dirty="0" err="1" smtClean="0">
                <a:latin typeface="Arial" pitchFamily="34" charset="0"/>
                <a:cs typeface="Arial" pitchFamily="34" charset="0"/>
              </a:rPr>
              <a:t>Geopot</a:t>
            </a:r>
            <a:r>
              <a:rPr lang="en-US" sz="3200" b="1" dirty="0" smtClean="0">
                <a:latin typeface="Arial" pitchFamily="34" charset="0"/>
                <a:cs typeface="Arial" pitchFamily="34" charset="0"/>
              </a:rPr>
              <a:t>./Winds</a:t>
            </a:r>
          </a:p>
          <a:p>
            <a:pPr lvl="0" algn="ctr">
              <a:spcBef>
                <a:spcPct val="0"/>
              </a:spcBef>
            </a:pPr>
            <a:r>
              <a:rPr lang="en-US" sz="2800" dirty="0" smtClean="0">
                <a:latin typeface="Arial" pitchFamily="34" charset="0"/>
                <a:cs typeface="Arial" pitchFamily="34" charset="0"/>
              </a:rPr>
              <a:t>Dec. 2008</a:t>
            </a:r>
            <a:endParaRPr lang="en-US" sz="4000" dirty="0" smtClean="0">
              <a:latin typeface="Arial" pitchFamily="34" charset="0"/>
              <a:cs typeface="Arial" pitchFamily="34" charset="0"/>
            </a:endParaRPr>
          </a:p>
        </p:txBody>
      </p:sp>
    </p:spTree>
    <p:extLst>
      <p:ext uri="{BB962C8B-B14F-4D97-AF65-F5344CB8AC3E}">
        <p14:creationId xmlns:p14="http://schemas.microsoft.com/office/powerpoint/2010/main" val="37594660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9256" y="2132856"/>
            <a:ext cx="3947160" cy="3253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a:xfrm>
            <a:off x="1004341" y="0"/>
            <a:ext cx="7180290" cy="1052736"/>
          </a:xfrm>
          <a:prstGeom prst="rect">
            <a:avLst/>
          </a:prstGeom>
        </p:spPr>
        <p:txBody>
          <a:bodyPr vert="horz" lIns="91440" tIns="45720" rIns="91440" bIns="45720" rtlCol="0" anchor="ctr">
            <a:normAutofit/>
          </a:bodyPr>
          <a:lstStyle/>
          <a:p>
            <a:pPr lvl="0" algn="ctr">
              <a:spcBef>
                <a:spcPct val="0"/>
              </a:spcBef>
            </a:pPr>
            <a:r>
              <a:rPr lang="en-US" sz="3200" b="1" dirty="0" smtClean="0">
                <a:latin typeface="Arial" pitchFamily="34" charset="0"/>
                <a:cs typeface="Arial" pitchFamily="34" charset="0"/>
              </a:rPr>
              <a:t>Global Max. Difference in Winds</a:t>
            </a:r>
          </a:p>
          <a:p>
            <a:pPr lvl="0" algn="ctr">
              <a:spcBef>
                <a:spcPct val="0"/>
              </a:spcBef>
            </a:pPr>
            <a:r>
              <a:rPr lang="en-US" sz="2800" dirty="0" smtClean="0">
                <a:latin typeface="Arial" pitchFamily="34" charset="0"/>
                <a:cs typeface="Arial" pitchFamily="34" charset="0"/>
              </a:rPr>
              <a:t>Dec. 2008</a:t>
            </a:r>
            <a:endParaRPr lang="en-US" sz="4000" dirty="0" smtClean="0">
              <a:latin typeface="Arial" pitchFamily="34" charset="0"/>
              <a:cs typeface="Arial" pitchFamily="34" charset="0"/>
            </a:endParaRPr>
          </a:p>
        </p:txBody>
      </p:sp>
      <p:sp>
        <p:nvSpPr>
          <p:cNvPr id="2" name="TextBox 1"/>
          <p:cNvSpPr txBox="1"/>
          <p:nvPr/>
        </p:nvSpPr>
        <p:spPr>
          <a:xfrm>
            <a:off x="539552" y="2204864"/>
            <a:ext cx="3600400" cy="1938992"/>
          </a:xfrm>
          <a:prstGeom prst="rect">
            <a:avLst/>
          </a:prstGeom>
          <a:noFill/>
        </p:spPr>
        <p:txBody>
          <a:bodyPr wrap="square" rtlCol="0">
            <a:spAutoFit/>
          </a:bodyPr>
          <a:lstStyle/>
          <a:p>
            <a:r>
              <a:rPr lang="en-US" sz="2000" dirty="0" smtClean="0"/>
              <a:t>Helium  sets up a general winter-to-summer perturbation wind at high altitudes:</a:t>
            </a:r>
          </a:p>
          <a:p>
            <a:pPr marL="285750" indent="-285750">
              <a:buFont typeface="Arial" pitchFamily="34" charset="0"/>
              <a:buChar char="•"/>
            </a:pPr>
            <a:r>
              <a:rPr lang="en-US" sz="2000" dirty="0" smtClean="0"/>
              <a:t>5 m/s </a:t>
            </a:r>
            <a:r>
              <a:rPr lang="en-US" sz="2000" dirty="0" smtClean="0"/>
              <a:t>@ 200km altitude</a:t>
            </a:r>
          </a:p>
          <a:p>
            <a:pPr marL="285750" indent="-285750">
              <a:buFont typeface="Arial" pitchFamily="34" charset="0"/>
              <a:buChar char="•"/>
            </a:pPr>
            <a:r>
              <a:rPr lang="en-US" sz="2000" dirty="0" smtClean="0"/>
              <a:t>15-25 m/s above 300km altitude</a:t>
            </a:r>
            <a:endParaRPr lang="en-US" sz="2000" dirty="0"/>
          </a:p>
        </p:txBody>
      </p:sp>
    </p:spTree>
    <p:extLst>
      <p:ext uri="{BB962C8B-B14F-4D97-AF65-F5344CB8AC3E}">
        <p14:creationId xmlns:p14="http://schemas.microsoft.com/office/powerpoint/2010/main" val="2772910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txBox="1">
            <a:spLocks noChangeArrowheads="1"/>
          </p:cNvSpPr>
          <p:nvPr/>
        </p:nvSpPr>
        <p:spPr>
          <a:xfrm>
            <a:off x="1004341" y="0"/>
            <a:ext cx="7180290" cy="1052736"/>
          </a:xfrm>
          <a:prstGeom prst="rect">
            <a:avLst/>
          </a:prstGeom>
        </p:spPr>
        <p:txBody>
          <a:bodyPr vert="horz" lIns="91440" tIns="45720" rIns="91440" bIns="45720" rtlCol="0" anchor="ctr">
            <a:normAutofit lnSpcReduction="10000"/>
          </a:bodyPr>
          <a:lstStyle/>
          <a:p>
            <a:pPr lvl="0" algn="ctr">
              <a:spcBef>
                <a:spcPct val="0"/>
              </a:spcBef>
            </a:pPr>
            <a:r>
              <a:rPr lang="en-US" sz="3200" b="1" dirty="0" smtClean="0">
                <a:latin typeface="Arial" pitchFamily="34" charset="0"/>
                <a:cs typeface="Arial" pitchFamily="34" charset="0"/>
              </a:rPr>
              <a:t>Revisit of </a:t>
            </a:r>
          </a:p>
          <a:p>
            <a:pPr lvl="0" algn="ctr">
              <a:spcBef>
                <a:spcPct val="0"/>
              </a:spcBef>
            </a:pPr>
            <a:r>
              <a:rPr lang="en-US" sz="3200" b="1" dirty="0" smtClean="0">
                <a:latin typeface="Arial" pitchFamily="34" charset="0"/>
                <a:cs typeface="Arial" pitchFamily="34" charset="0"/>
              </a:rPr>
              <a:t>Kim et al. [2011] Study</a:t>
            </a:r>
            <a:endParaRPr lang="en-US" sz="4400" b="1" dirty="0" smtClean="0">
              <a:latin typeface="Arial" pitchFamily="34" charset="0"/>
              <a:cs typeface="Arial" pitchFamily="34" charset="0"/>
            </a:endParaRPr>
          </a:p>
        </p:txBody>
      </p:sp>
      <p:sp>
        <p:nvSpPr>
          <p:cNvPr id="2" name="TextBox 1"/>
          <p:cNvSpPr txBox="1"/>
          <p:nvPr/>
        </p:nvSpPr>
        <p:spPr>
          <a:xfrm>
            <a:off x="390799" y="1430774"/>
            <a:ext cx="4757265" cy="2862322"/>
          </a:xfrm>
          <a:prstGeom prst="rect">
            <a:avLst/>
          </a:prstGeom>
          <a:noFill/>
        </p:spPr>
        <p:txBody>
          <a:bodyPr wrap="square" rtlCol="0">
            <a:spAutoFit/>
          </a:bodyPr>
          <a:lstStyle/>
          <a:p>
            <a:r>
              <a:rPr lang="en-US" sz="2000" b="1" dirty="0" smtClean="0"/>
              <a:t>Premise:</a:t>
            </a:r>
          </a:p>
          <a:p>
            <a:r>
              <a:rPr lang="en-US" sz="2000" dirty="0" smtClean="0"/>
              <a:t>Using MSIS Helium, </a:t>
            </a:r>
            <a:r>
              <a:rPr lang="en-US" sz="2000" dirty="0"/>
              <a:t>s</a:t>
            </a:r>
            <a:r>
              <a:rPr lang="en-US" sz="2000" dirty="0" smtClean="0"/>
              <a:t>pecific heat, thermal conductivity, and molecular viscosity is updated within TIE-GCM</a:t>
            </a:r>
          </a:p>
          <a:p>
            <a:endParaRPr lang="en-US" sz="2000" dirty="0"/>
          </a:p>
          <a:p>
            <a:r>
              <a:rPr lang="en-US" sz="2000" b="1" dirty="0" smtClean="0"/>
              <a:t>Outcome: </a:t>
            </a:r>
          </a:p>
          <a:p>
            <a:r>
              <a:rPr lang="en-US" sz="2000" dirty="0" smtClean="0"/>
              <a:t>RMS </a:t>
            </a:r>
            <a:r>
              <a:rPr lang="en-US" sz="2000" dirty="0" smtClean="0"/>
              <a:t>error with CHAMP density measurements improves from 47% to 21% </a:t>
            </a:r>
          </a:p>
          <a:p>
            <a:endParaRPr lang="en-US"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6817" y="1178413"/>
            <a:ext cx="3235623" cy="5346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1923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txBox="1">
            <a:spLocks noChangeArrowheads="1"/>
          </p:cNvSpPr>
          <p:nvPr/>
        </p:nvSpPr>
        <p:spPr>
          <a:xfrm>
            <a:off x="1004341" y="0"/>
            <a:ext cx="7180290" cy="1052736"/>
          </a:xfrm>
          <a:prstGeom prst="rect">
            <a:avLst/>
          </a:prstGeom>
        </p:spPr>
        <p:txBody>
          <a:bodyPr vert="horz" lIns="91440" tIns="45720" rIns="91440" bIns="45720" rtlCol="0" anchor="ctr">
            <a:normAutofit lnSpcReduction="10000"/>
          </a:bodyPr>
          <a:lstStyle/>
          <a:p>
            <a:pPr lvl="0" algn="ctr">
              <a:spcBef>
                <a:spcPct val="0"/>
              </a:spcBef>
            </a:pPr>
            <a:r>
              <a:rPr lang="en-US" sz="3200" b="1" dirty="0" smtClean="0">
                <a:latin typeface="Arial" pitchFamily="34" charset="0"/>
                <a:cs typeface="Arial" pitchFamily="34" charset="0"/>
              </a:rPr>
              <a:t>Revisit of </a:t>
            </a:r>
          </a:p>
          <a:p>
            <a:pPr lvl="0" algn="ctr">
              <a:spcBef>
                <a:spcPct val="0"/>
              </a:spcBef>
            </a:pPr>
            <a:r>
              <a:rPr lang="en-US" sz="3200" b="1" dirty="0" smtClean="0">
                <a:latin typeface="Arial" pitchFamily="34" charset="0"/>
                <a:cs typeface="Arial" pitchFamily="34" charset="0"/>
              </a:rPr>
              <a:t>Kim et al. [2011] Study</a:t>
            </a:r>
            <a:endParaRPr lang="en-US" sz="4400" b="1" dirty="0" smtClean="0">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159" y="2054124"/>
            <a:ext cx="3873817" cy="323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2054135"/>
            <a:ext cx="3940492" cy="3247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83568" y="1124744"/>
            <a:ext cx="3816424" cy="923330"/>
          </a:xfrm>
          <a:prstGeom prst="rect">
            <a:avLst/>
          </a:prstGeom>
          <a:noFill/>
        </p:spPr>
        <p:txBody>
          <a:bodyPr wrap="square" rtlCol="0">
            <a:spAutoFit/>
          </a:bodyPr>
          <a:lstStyle/>
          <a:p>
            <a:pPr algn="ctr"/>
            <a:r>
              <a:rPr lang="en-US" dirty="0" smtClean="0"/>
              <a:t>Recalculating Mass Density after adding the effect of Helium on the mean mass (@ 400 km)</a:t>
            </a:r>
            <a:endParaRPr lang="en-US" dirty="0"/>
          </a:p>
        </p:txBody>
      </p:sp>
      <p:sp>
        <p:nvSpPr>
          <p:cNvPr id="7" name="TextBox 6"/>
          <p:cNvSpPr txBox="1"/>
          <p:nvPr/>
        </p:nvSpPr>
        <p:spPr>
          <a:xfrm>
            <a:off x="5180038" y="1124744"/>
            <a:ext cx="3342428" cy="923330"/>
          </a:xfrm>
          <a:prstGeom prst="rect">
            <a:avLst/>
          </a:prstGeom>
          <a:noFill/>
        </p:spPr>
        <p:txBody>
          <a:bodyPr wrap="square" rtlCol="0">
            <a:spAutoFit/>
          </a:bodyPr>
          <a:lstStyle/>
          <a:p>
            <a:pPr algn="ctr"/>
            <a:r>
              <a:rPr lang="en-US" dirty="0" smtClean="0"/>
              <a:t>Recalculating Mass Density after adding the effect of Helium on </a:t>
            </a:r>
            <a:r>
              <a:rPr lang="en-US" dirty="0" err="1" smtClean="0"/>
              <a:t>Cp</a:t>
            </a:r>
            <a:r>
              <a:rPr lang="en-US" dirty="0" smtClean="0"/>
              <a:t>, </a:t>
            </a:r>
            <a:r>
              <a:rPr lang="en-US" dirty="0" err="1" smtClean="0"/>
              <a:t>Kt</a:t>
            </a:r>
            <a:r>
              <a:rPr lang="en-US" dirty="0" smtClean="0"/>
              <a:t>, Km (@ 400 km)</a:t>
            </a:r>
            <a:endParaRPr lang="en-US" dirty="0"/>
          </a:p>
        </p:txBody>
      </p:sp>
      <p:cxnSp>
        <p:nvCxnSpPr>
          <p:cNvPr id="8" name="Straight Connector 7"/>
          <p:cNvCxnSpPr/>
          <p:nvPr/>
        </p:nvCxnSpPr>
        <p:spPr>
          <a:xfrm>
            <a:off x="467544" y="5301208"/>
            <a:ext cx="8248916" cy="0"/>
          </a:xfrm>
          <a:prstGeom prst="line">
            <a:avLst/>
          </a:prstGeom>
          <a:ln w="25400">
            <a:solidFill>
              <a:srgbClr val="034B9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87425" y="5301208"/>
            <a:ext cx="0" cy="1080120"/>
          </a:xfrm>
          <a:prstGeom prst="line">
            <a:avLst/>
          </a:prstGeom>
          <a:ln w="25400">
            <a:solidFill>
              <a:srgbClr val="034B9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9552" y="5379603"/>
            <a:ext cx="3816424" cy="1477328"/>
          </a:xfrm>
          <a:prstGeom prst="rect">
            <a:avLst/>
          </a:prstGeom>
          <a:noFill/>
        </p:spPr>
        <p:txBody>
          <a:bodyPr wrap="square" rtlCol="0">
            <a:spAutoFit/>
          </a:bodyPr>
          <a:lstStyle/>
          <a:p>
            <a:pPr algn="ctr"/>
            <a:r>
              <a:rPr lang="en-US" b="1" dirty="0" smtClean="0"/>
              <a:t>Largest Effect:</a:t>
            </a:r>
          </a:p>
          <a:p>
            <a:pPr algn="ctr"/>
            <a:r>
              <a:rPr lang="en-US" dirty="0" smtClean="0"/>
              <a:t>Helium’s </a:t>
            </a:r>
            <a:r>
              <a:rPr lang="en-US" dirty="0" smtClean="0"/>
              <a:t>effect on mass density via changes in mean mass/scale </a:t>
            </a:r>
            <a:r>
              <a:rPr lang="en-US" dirty="0" smtClean="0"/>
              <a:t>height  </a:t>
            </a:r>
            <a:r>
              <a:rPr lang="en-US" dirty="0" smtClean="0"/>
              <a:t>are responsible for most of the differences</a:t>
            </a:r>
          </a:p>
        </p:txBody>
      </p:sp>
      <p:sp>
        <p:nvSpPr>
          <p:cNvPr id="11" name="TextBox 10"/>
          <p:cNvSpPr txBox="1"/>
          <p:nvPr/>
        </p:nvSpPr>
        <p:spPr>
          <a:xfrm>
            <a:off x="4706042" y="5379602"/>
            <a:ext cx="3816424" cy="1200329"/>
          </a:xfrm>
          <a:prstGeom prst="rect">
            <a:avLst/>
          </a:prstGeom>
          <a:noFill/>
        </p:spPr>
        <p:txBody>
          <a:bodyPr wrap="square" rtlCol="0">
            <a:spAutoFit/>
          </a:bodyPr>
          <a:lstStyle/>
          <a:p>
            <a:pPr algn="ctr"/>
            <a:r>
              <a:rPr lang="en-US" b="1" dirty="0" smtClean="0"/>
              <a:t>Smaller Effect:</a:t>
            </a:r>
          </a:p>
          <a:p>
            <a:pPr algn="ctr"/>
            <a:r>
              <a:rPr lang="en-US" dirty="0" smtClean="0"/>
              <a:t>Helium’s </a:t>
            </a:r>
            <a:r>
              <a:rPr lang="en-US" dirty="0" smtClean="0"/>
              <a:t>effect on mass density via changes thermodynamic properties or an order of magnitude less effective</a:t>
            </a:r>
          </a:p>
        </p:txBody>
      </p:sp>
    </p:spTree>
    <p:extLst>
      <p:ext uri="{BB962C8B-B14F-4D97-AF65-F5344CB8AC3E}">
        <p14:creationId xmlns:p14="http://schemas.microsoft.com/office/powerpoint/2010/main" val="24804649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196752"/>
            <a:ext cx="7344816" cy="5262979"/>
          </a:xfrm>
          <a:prstGeom prst="rect">
            <a:avLst/>
          </a:prstGeom>
          <a:noFill/>
        </p:spPr>
        <p:txBody>
          <a:bodyPr wrap="square" rtlCol="0">
            <a:spAutoFit/>
          </a:bodyPr>
          <a:lstStyle/>
          <a:p>
            <a:r>
              <a:rPr lang="en-US" sz="2400" dirty="0" smtClean="0"/>
              <a:t>Including Helium in TIE-GCM has </a:t>
            </a:r>
            <a:r>
              <a:rPr lang="en-US" sz="2400" b="1" dirty="0" smtClean="0"/>
              <a:t>significant implications </a:t>
            </a:r>
            <a:r>
              <a:rPr lang="en-US" sz="2400" dirty="0" smtClean="0"/>
              <a:t>on the:</a:t>
            </a:r>
          </a:p>
          <a:p>
            <a:pPr marL="342900" indent="-342900">
              <a:buFont typeface="Arial" pitchFamily="34" charset="0"/>
              <a:buChar char="•"/>
            </a:pPr>
            <a:r>
              <a:rPr lang="en-US" sz="2400" dirty="0" smtClean="0"/>
              <a:t>Vertical structure,</a:t>
            </a:r>
          </a:p>
          <a:p>
            <a:pPr marL="342900" indent="-342900">
              <a:buFont typeface="Arial" pitchFamily="34" charset="0"/>
              <a:buChar char="•"/>
            </a:pPr>
            <a:r>
              <a:rPr lang="en-US" sz="2400" dirty="0" smtClean="0"/>
              <a:t>Mass Density,</a:t>
            </a:r>
          </a:p>
          <a:p>
            <a:pPr marL="342900" indent="-342900">
              <a:buFont typeface="Arial" pitchFamily="34" charset="0"/>
              <a:buChar char="•"/>
            </a:pPr>
            <a:r>
              <a:rPr lang="en-US" sz="2400" dirty="0" err="1" smtClean="0"/>
              <a:t>Geopotential</a:t>
            </a:r>
            <a:r>
              <a:rPr lang="en-US" sz="2400" dirty="0" smtClean="0"/>
              <a:t> height,</a:t>
            </a:r>
          </a:p>
          <a:p>
            <a:pPr marL="342900" indent="-342900">
              <a:buFont typeface="Arial" pitchFamily="34" charset="0"/>
              <a:buChar char="•"/>
            </a:pPr>
            <a:r>
              <a:rPr lang="en-US" sz="2400" dirty="0" smtClean="0"/>
              <a:t>Winds, and</a:t>
            </a:r>
          </a:p>
          <a:p>
            <a:pPr marL="342900" indent="-342900">
              <a:buFont typeface="Arial" pitchFamily="34" charset="0"/>
              <a:buChar char="•"/>
            </a:pPr>
            <a:r>
              <a:rPr lang="en-US" sz="2400" dirty="0" smtClean="0"/>
              <a:t>Seasonal and Local Time variations in the upper thermosphere</a:t>
            </a:r>
          </a:p>
          <a:p>
            <a:pPr marL="342900" indent="-342900">
              <a:buFont typeface="Arial" pitchFamily="34" charset="0"/>
              <a:buChar char="•"/>
            </a:pPr>
            <a:endParaRPr lang="en-US" dirty="0" smtClean="0"/>
          </a:p>
          <a:p>
            <a:r>
              <a:rPr lang="en-US" sz="2400" dirty="0"/>
              <a:t>C</a:t>
            </a:r>
            <a:r>
              <a:rPr lang="en-US" sz="2400" dirty="0" smtClean="0"/>
              <a:t>hanges due to thermodynamics alone (i.e. including helium in </a:t>
            </a:r>
            <a:r>
              <a:rPr lang="en-US" sz="2400" dirty="0" err="1" smtClean="0"/>
              <a:t>cp</a:t>
            </a:r>
            <a:r>
              <a:rPr lang="en-US" sz="2400" dirty="0" smtClean="0"/>
              <a:t>, </a:t>
            </a:r>
            <a:r>
              <a:rPr lang="en-US" sz="2400" dirty="0" err="1" smtClean="0"/>
              <a:t>kt</a:t>
            </a:r>
            <a:r>
              <a:rPr lang="en-US" sz="2400" dirty="0" smtClean="0"/>
              <a:t>, and km calculations) appear to be small</a:t>
            </a:r>
          </a:p>
          <a:p>
            <a:endParaRPr lang="en-US" dirty="0"/>
          </a:p>
          <a:p>
            <a:r>
              <a:rPr lang="en-US" sz="2400" dirty="0" smtClean="0"/>
              <a:t>Implications on the E- and F-region ionosphere appear to be small initially, but need more attention</a:t>
            </a:r>
            <a:endParaRPr lang="en-US" sz="2400" dirty="0"/>
          </a:p>
        </p:txBody>
      </p:sp>
      <p:sp>
        <p:nvSpPr>
          <p:cNvPr id="3" name="Text Placeholder 2"/>
          <p:cNvSpPr>
            <a:spLocks noGrp="1"/>
          </p:cNvSpPr>
          <p:nvPr>
            <p:ph type="body" sz="quarter" idx="10"/>
          </p:nvPr>
        </p:nvSpPr>
        <p:spPr/>
        <p:txBody>
          <a:bodyPr/>
          <a:lstStyle/>
          <a:p>
            <a:r>
              <a:rPr lang="en-US" dirty="0" smtClean="0"/>
              <a:t>Conclusions</a:t>
            </a:r>
            <a:endParaRPr lang="en-US" dirty="0"/>
          </a:p>
        </p:txBody>
      </p:sp>
    </p:spTree>
    <p:extLst>
      <p:ext uri="{BB962C8B-B14F-4D97-AF65-F5344CB8AC3E}">
        <p14:creationId xmlns:p14="http://schemas.microsoft.com/office/powerpoint/2010/main" val="31660817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87623" y="0"/>
            <a:ext cx="6840761" cy="1052736"/>
          </a:xfrm>
          <a:prstGeom prst="rect">
            <a:avLst/>
          </a:prstGeom>
        </p:spPr>
        <p:txBody>
          <a:bodyPr vert="horz" lIns="91440" tIns="45720" rIns="91440" bIns="45720" rtlCol="0" anchor="ctr">
            <a:normAutofit/>
          </a:bodyPr>
          <a:lstStyle/>
          <a:p>
            <a:pPr lvl="0" algn="ctr">
              <a:spcBef>
                <a:spcPct val="0"/>
              </a:spcBef>
              <a:defRPr/>
            </a:pPr>
            <a:r>
              <a:rPr lang="en-US" sz="3200" b="1" dirty="0" smtClean="0">
                <a:latin typeface="Arial" pitchFamily="34" charset="0"/>
                <a:cs typeface="Arial" pitchFamily="34" charset="0"/>
              </a:rPr>
              <a:t>Future Development</a:t>
            </a:r>
            <a:endParaRPr lang="en-US" sz="3200" b="1" dirty="0">
              <a:latin typeface="Arial" pitchFamily="34" charset="0"/>
              <a:cs typeface="Arial" pitchFamily="34" charset="0"/>
            </a:endParaRPr>
          </a:p>
        </p:txBody>
      </p:sp>
      <p:sp>
        <p:nvSpPr>
          <p:cNvPr id="6" name="TextBox 5"/>
          <p:cNvSpPr txBox="1"/>
          <p:nvPr/>
        </p:nvSpPr>
        <p:spPr>
          <a:xfrm>
            <a:off x="539552" y="1124744"/>
            <a:ext cx="8064896" cy="4955203"/>
          </a:xfrm>
          <a:prstGeom prst="rect">
            <a:avLst/>
          </a:prstGeom>
          <a:noFill/>
        </p:spPr>
        <p:txBody>
          <a:bodyPr wrap="square" rtlCol="0">
            <a:spAutoFit/>
          </a:bodyPr>
          <a:lstStyle/>
          <a:p>
            <a:r>
              <a:rPr lang="en-US" sz="2800" dirty="0" smtClean="0"/>
              <a:t>Features to include/remedy:</a:t>
            </a:r>
            <a:endParaRPr lang="en-US" sz="2000" dirty="0" smtClean="0"/>
          </a:p>
          <a:p>
            <a:pPr marL="285750" indent="-285750">
              <a:buFont typeface="Arial" pitchFamily="34" charset="0"/>
              <a:buChar char="•"/>
            </a:pPr>
            <a:r>
              <a:rPr lang="en-US" sz="2400" dirty="0" smtClean="0"/>
              <a:t>Update photo-absorption and photoionization of Helium</a:t>
            </a:r>
          </a:p>
          <a:p>
            <a:pPr marL="742950" lvl="1" indent="-285750">
              <a:buFont typeface="Arial" pitchFamily="34" charset="0"/>
              <a:buChar char="•"/>
            </a:pPr>
            <a:r>
              <a:rPr lang="en-US" sz="2400" dirty="0" smtClean="0"/>
              <a:t>Currently treated as excess </a:t>
            </a:r>
            <a:r>
              <a:rPr lang="en-US" sz="2400" dirty="0"/>
              <a:t>N</a:t>
            </a:r>
            <a:r>
              <a:rPr lang="en-US" sz="2400" baseline="-25000" dirty="0"/>
              <a:t>2</a:t>
            </a:r>
            <a:r>
              <a:rPr lang="en-US" sz="2400" dirty="0" smtClean="0"/>
              <a:t> by </a:t>
            </a:r>
            <a:r>
              <a:rPr lang="en-US" sz="2400" dirty="0" err="1" smtClean="0"/>
              <a:t>qrj.F</a:t>
            </a:r>
            <a:r>
              <a:rPr lang="en-US" sz="2400" dirty="0" smtClean="0"/>
              <a:t> (i.e., </a:t>
            </a:r>
            <a:r>
              <a:rPr lang="en-US" sz="2400" dirty="0" err="1" smtClean="0"/>
              <a:t>qrj.F</a:t>
            </a:r>
            <a:r>
              <a:rPr lang="en-US" sz="2400" dirty="0" smtClean="0"/>
              <a:t> is unmodified)</a:t>
            </a:r>
          </a:p>
          <a:p>
            <a:pPr marL="742950" lvl="1" indent="-285750">
              <a:buFont typeface="Arial" pitchFamily="34" charset="0"/>
              <a:buChar char="•"/>
            </a:pPr>
            <a:r>
              <a:rPr lang="en-US" sz="2400" dirty="0" smtClean="0"/>
              <a:t>Change n2, and 1e-5 to ‘small’ (make ‘small’ global)</a:t>
            </a:r>
          </a:p>
          <a:p>
            <a:pPr marL="742950" lvl="1" indent="-285750">
              <a:buFont typeface="Arial" pitchFamily="34" charset="0"/>
              <a:buChar char="•"/>
            </a:pPr>
            <a:r>
              <a:rPr lang="en-US" sz="2400" dirty="0" err="1" smtClean="0"/>
              <a:t>Quenchfactor</a:t>
            </a:r>
            <a:r>
              <a:rPr lang="en-US" sz="2400" dirty="0" smtClean="0"/>
              <a:t>=factor/(mbar*</a:t>
            </a:r>
            <a:r>
              <a:rPr lang="en-US" sz="2400" dirty="0" err="1" smtClean="0"/>
              <a:t>tn</a:t>
            </a:r>
            <a:r>
              <a:rPr lang="en-US" sz="2400" dirty="0" smtClean="0"/>
              <a:t>)</a:t>
            </a:r>
          </a:p>
          <a:p>
            <a:pPr marL="285750" indent="-285750">
              <a:buFont typeface="Arial" pitchFamily="34" charset="0"/>
              <a:buChar char="•"/>
            </a:pPr>
            <a:r>
              <a:rPr lang="en-US" sz="2400" dirty="0" smtClean="0"/>
              <a:t>Check slant column/n2/mbar (</a:t>
            </a:r>
            <a:r>
              <a:rPr lang="en-US" sz="2400" dirty="0" err="1" smtClean="0"/>
              <a:t>chapman.F</a:t>
            </a:r>
            <a:r>
              <a:rPr lang="en-US" sz="2400" dirty="0" smtClean="0"/>
              <a:t>)</a:t>
            </a:r>
          </a:p>
          <a:p>
            <a:pPr marL="285750" indent="-285750">
              <a:buFont typeface="Arial" pitchFamily="34" charset="0"/>
              <a:buChar char="•"/>
            </a:pPr>
            <a:r>
              <a:rPr lang="en-US" sz="2400" dirty="0" smtClean="0"/>
              <a:t>Check (</a:t>
            </a:r>
            <a:r>
              <a:rPr lang="en-US" sz="2400" dirty="0" err="1" smtClean="0"/>
              <a:t>settei.F</a:t>
            </a:r>
            <a:r>
              <a:rPr lang="en-US" sz="2400" dirty="0" smtClean="0"/>
              <a:t>) for n2 calculations</a:t>
            </a:r>
          </a:p>
          <a:p>
            <a:pPr marL="285750" indent="-285750">
              <a:buFont typeface="Arial" pitchFamily="34" charset="0"/>
              <a:buChar char="•"/>
            </a:pPr>
            <a:r>
              <a:rPr lang="en-US" sz="2400" dirty="0" smtClean="0"/>
              <a:t>Update ion/neutral conductivities (</a:t>
            </a:r>
            <a:r>
              <a:rPr lang="en-US" sz="2400" dirty="0" err="1" smtClean="0"/>
              <a:t>lambdas.F</a:t>
            </a:r>
            <a:r>
              <a:rPr lang="en-US" sz="2400" dirty="0" smtClean="0"/>
              <a:t>?)</a:t>
            </a:r>
            <a:endParaRPr lang="en-US" sz="2400" dirty="0"/>
          </a:p>
          <a:p>
            <a:pPr marL="285750" indent="-285750">
              <a:buFont typeface="Arial" pitchFamily="34" charset="0"/>
              <a:buChar char="•"/>
            </a:pPr>
            <a:r>
              <a:rPr lang="en-US" sz="2400" dirty="0" smtClean="0"/>
              <a:t>Update O+ </a:t>
            </a:r>
            <a:r>
              <a:rPr lang="en-US" sz="2400" dirty="0" err="1" smtClean="0"/>
              <a:t>ambipolar</a:t>
            </a:r>
            <a:r>
              <a:rPr lang="en-US" sz="2400" dirty="0" smtClean="0"/>
              <a:t> diffusion (diffuse</a:t>
            </a:r>
            <a:r>
              <a:rPr lang="en-US" sz="2400" dirty="0"/>
              <a:t> </a:t>
            </a:r>
            <a:r>
              <a:rPr lang="en-US" sz="2400" dirty="0" smtClean="0"/>
              <a:t>subroutine?)</a:t>
            </a:r>
          </a:p>
          <a:p>
            <a:pPr marL="285750" indent="-285750">
              <a:buFont typeface="Arial" pitchFamily="34" charset="0"/>
              <a:buChar char="•"/>
            </a:pPr>
            <a:r>
              <a:rPr lang="en-US" sz="2400" dirty="0" smtClean="0"/>
              <a:t>Check comp_n2d.F for mbar calculation</a:t>
            </a:r>
          </a:p>
          <a:p>
            <a:pPr marL="285750" indent="-285750">
              <a:buFont typeface="Arial" pitchFamily="34" charset="0"/>
              <a:buChar char="•"/>
            </a:pPr>
            <a:r>
              <a:rPr lang="en-US" sz="2400" dirty="0" smtClean="0"/>
              <a:t>Check </a:t>
            </a:r>
            <a:r>
              <a:rPr lang="en-US" sz="2400" dirty="0" err="1" smtClean="0"/>
              <a:t>dt.F</a:t>
            </a:r>
            <a:r>
              <a:rPr lang="en-US" sz="2400" dirty="0" smtClean="0"/>
              <a:t> for n2/mbar calculations</a:t>
            </a:r>
          </a:p>
          <a:p>
            <a:pPr marL="285750" indent="-285750">
              <a:buFont typeface="Arial" pitchFamily="34" charset="0"/>
              <a:buChar char="•"/>
            </a:pPr>
            <a:r>
              <a:rPr lang="en-US" sz="2400" dirty="0" smtClean="0"/>
              <a:t>Check </a:t>
            </a:r>
            <a:r>
              <a:rPr lang="en-US" sz="2400" dirty="0" err="1" smtClean="0"/>
              <a:t>aurora.F</a:t>
            </a:r>
            <a:r>
              <a:rPr lang="en-US" sz="2400" dirty="0" smtClean="0"/>
              <a:t> for n2</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87623" y="0"/>
            <a:ext cx="6840761" cy="1052736"/>
          </a:xfrm>
          <a:prstGeom prst="rect">
            <a:avLst/>
          </a:prstGeom>
        </p:spPr>
        <p:txBody>
          <a:bodyPr vert="horz" lIns="91440" tIns="45720" rIns="91440" bIns="45720" rtlCol="0" anchor="ctr">
            <a:normAutofit/>
          </a:bodyPr>
          <a:lstStyle/>
          <a:p>
            <a:pPr lvl="0" algn="ctr">
              <a:spcBef>
                <a:spcPct val="0"/>
              </a:spcBef>
              <a:defRPr/>
            </a:pPr>
            <a:r>
              <a:rPr lang="en-US" sz="3200" b="1" dirty="0" smtClean="0">
                <a:latin typeface="Arial" pitchFamily="34" charset="0"/>
                <a:cs typeface="Arial" pitchFamily="34" charset="0"/>
              </a:rPr>
              <a:t>Future Development (</a:t>
            </a:r>
            <a:r>
              <a:rPr lang="en-US" sz="3200" b="1" dirty="0" err="1" smtClean="0">
                <a:latin typeface="Arial" pitchFamily="34" charset="0"/>
                <a:cs typeface="Arial" pitchFamily="34" charset="0"/>
              </a:rPr>
              <a:t>con’t</a:t>
            </a:r>
            <a:r>
              <a:rPr lang="en-US" sz="3200" b="1" dirty="0" smtClean="0">
                <a:latin typeface="Arial" pitchFamily="34" charset="0"/>
                <a:cs typeface="Arial" pitchFamily="34" charset="0"/>
              </a:rPr>
              <a:t>)</a:t>
            </a:r>
            <a:endParaRPr lang="en-US" sz="3200" b="1" dirty="0">
              <a:latin typeface="Arial" pitchFamily="34" charset="0"/>
              <a:cs typeface="Arial" pitchFamily="34" charset="0"/>
            </a:endParaRPr>
          </a:p>
        </p:txBody>
      </p:sp>
      <p:sp>
        <p:nvSpPr>
          <p:cNvPr id="6" name="TextBox 5"/>
          <p:cNvSpPr txBox="1"/>
          <p:nvPr/>
        </p:nvSpPr>
        <p:spPr>
          <a:xfrm>
            <a:off x="539552" y="1124744"/>
            <a:ext cx="8064896" cy="4339650"/>
          </a:xfrm>
          <a:prstGeom prst="rect">
            <a:avLst/>
          </a:prstGeom>
          <a:noFill/>
        </p:spPr>
        <p:txBody>
          <a:bodyPr wrap="square" rtlCol="0">
            <a:spAutoFit/>
          </a:bodyPr>
          <a:lstStyle/>
          <a:p>
            <a:r>
              <a:rPr lang="en-US" sz="2800" dirty="0" smtClean="0"/>
              <a:t>Features to include/remedy:</a:t>
            </a:r>
            <a:endParaRPr lang="en-US" sz="2000" dirty="0" smtClean="0"/>
          </a:p>
          <a:p>
            <a:pPr marL="285750" indent="-285750">
              <a:buFont typeface="Arial" pitchFamily="34" charset="0"/>
              <a:buChar char="•"/>
            </a:pPr>
            <a:r>
              <a:rPr lang="en-US" sz="2400" dirty="0" smtClean="0"/>
              <a:t>Add Production/Loss terms for Helium</a:t>
            </a:r>
            <a:endParaRPr lang="en-US" sz="2400" dirty="0"/>
          </a:p>
          <a:p>
            <a:pPr marL="285750" indent="-285750">
              <a:buFont typeface="Arial" pitchFamily="34" charset="0"/>
              <a:buChar char="•"/>
            </a:pPr>
            <a:r>
              <a:rPr lang="en-US" sz="2400" dirty="0" smtClean="0"/>
              <a:t>Add minor neutrals/ions: He</a:t>
            </a:r>
            <a:r>
              <a:rPr lang="en-US" sz="2400" baseline="30000" dirty="0" smtClean="0"/>
              <a:t>+</a:t>
            </a:r>
            <a:r>
              <a:rPr lang="en-US" sz="2400" dirty="0" smtClean="0"/>
              <a:t>, metastable He(2</a:t>
            </a:r>
            <a:r>
              <a:rPr lang="en-US" sz="2400" baseline="30000" dirty="0" smtClean="0"/>
              <a:t>3</a:t>
            </a:r>
            <a:r>
              <a:rPr lang="en-US" sz="2400" dirty="0"/>
              <a:t>S</a:t>
            </a:r>
            <a:r>
              <a:rPr lang="en-US" sz="2400" dirty="0" smtClean="0"/>
              <a:t>), others?</a:t>
            </a:r>
          </a:p>
          <a:p>
            <a:pPr marL="285750" indent="-285750">
              <a:buFont typeface="Arial" pitchFamily="34" charset="0"/>
              <a:buChar char="•"/>
            </a:pPr>
            <a:r>
              <a:rPr lang="en-US" sz="2400" dirty="0" smtClean="0"/>
              <a:t>Add effects of helium to the time-dependent minor species equation </a:t>
            </a:r>
            <a:r>
              <a:rPr lang="en-US" sz="2400" dirty="0"/>
              <a:t>(i.e. N(4S) and NO)</a:t>
            </a:r>
            <a:endParaRPr lang="en-US" sz="2400" dirty="0" smtClean="0"/>
          </a:p>
          <a:p>
            <a:pPr marL="285750" indent="-285750">
              <a:buFont typeface="Arial" pitchFamily="34" charset="0"/>
              <a:buChar char="•"/>
            </a:pPr>
            <a:r>
              <a:rPr lang="en-US" sz="2400" dirty="0"/>
              <a:t>N</a:t>
            </a:r>
            <a:r>
              <a:rPr lang="en-US" sz="2400" baseline="-25000" dirty="0"/>
              <a:t>2</a:t>
            </a:r>
            <a:r>
              <a:rPr lang="en-US" sz="2400" dirty="0"/>
              <a:t> </a:t>
            </a:r>
            <a:r>
              <a:rPr lang="en-US" sz="2400" dirty="0" smtClean="0"/>
              <a:t>near upper boundary suffers </a:t>
            </a:r>
            <a:r>
              <a:rPr lang="en-US" sz="2400" dirty="0"/>
              <a:t>from artificially low values during solstices in vicinity of winter helium </a:t>
            </a:r>
            <a:r>
              <a:rPr lang="en-US" sz="2400" dirty="0" smtClean="0"/>
              <a:t>bulge</a:t>
            </a:r>
          </a:p>
          <a:p>
            <a:pPr marL="285750" indent="-285750">
              <a:buFont typeface="Arial" pitchFamily="34" charset="0"/>
              <a:buChar char="•"/>
            </a:pPr>
            <a:r>
              <a:rPr lang="en-US" sz="2400" dirty="0" smtClean="0"/>
              <a:t>Add ability to use MPI</a:t>
            </a:r>
          </a:p>
          <a:p>
            <a:pPr marL="285750" indent="-285750">
              <a:buFont typeface="Arial" pitchFamily="34" charset="0"/>
              <a:buChar char="•"/>
            </a:pPr>
            <a:r>
              <a:rPr lang="en-US" sz="2400" dirty="0" smtClean="0"/>
              <a:t>Check for compliance with NCAR software standards</a:t>
            </a:r>
          </a:p>
          <a:p>
            <a:pPr marL="285750" indent="-285750">
              <a:buFont typeface="Arial" pitchFamily="34" charset="0"/>
              <a:buChar char="•"/>
            </a:pPr>
            <a:r>
              <a:rPr lang="en-US" sz="2400" dirty="0" smtClean="0"/>
              <a:t>Start branch for TIE-GCM-Helium code</a:t>
            </a:r>
          </a:p>
          <a:p>
            <a:pPr marL="285750" indent="-285750">
              <a:buFont typeface="Arial" pitchFamily="34" charset="0"/>
              <a:buChar char="•"/>
            </a:pPr>
            <a:r>
              <a:rPr lang="en-US" sz="3200" dirty="0" smtClean="0"/>
              <a:t>Validation</a:t>
            </a:r>
            <a:endParaRPr lang="en-US" sz="2800" dirty="0"/>
          </a:p>
        </p:txBody>
      </p:sp>
    </p:spTree>
    <p:extLst>
      <p:ext uri="{BB962C8B-B14F-4D97-AF65-F5344CB8AC3E}">
        <p14:creationId xmlns:p14="http://schemas.microsoft.com/office/powerpoint/2010/main" val="2368690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87623" y="0"/>
            <a:ext cx="6840761" cy="1052736"/>
          </a:xfrm>
          <a:prstGeom prst="rect">
            <a:avLst/>
          </a:prstGeom>
        </p:spPr>
        <p:txBody>
          <a:bodyPr vert="horz" lIns="91440" tIns="45720" rIns="91440" bIns="45720" rtlCol="0" anchor="ctr">
            <a:normAutofit/>
          </a:bodyPr>
          <a:lstStyle/>
          <a:p>
            <a:pPr lvl="0" algn="ctr">
              <a:spcBef>
                <a:spcPct val="0"/>
              </a:spcBef>
              <a:defRPr/>
            </a:pPr>
            <a:r>
              <a:rPr lang="en-US" sz="3200" b="1" dirty="0" smtClean="0">
                <a:latin typeface="Arial" pitchFamily="34" charset="0"/>
                <a:cs typeface="Arial" pitchFamily="34" charset="0"/>
              </a:rPr>
              <a:t>Questions?</a:t>
            </a:r>
            <a:endParaRPr lang="en-US" sz="3200" b="1" dirty="0">
              <a:latin typeface="Arial" pitchFamily="34" charset="0"/>
              <a:cs typeface="Arial" pitchFamily="34" charset="0"/>
            </a:endParaRPr>
          </a:p>
        </p:txBody>
      </p:sp>
      <p:sp>
        <p:nvSpPr>
          <p:cNvPr id="3" name="TextBox 2"/>
          <p:cNvSpPr txBox="1"/>
          <p:nvPr/>
        </p:nvSpPr>
        <p:spPr>
          <a:xfrm>
            <a:off x="2411760" y="2505090"/>
            <a:ext cx="4392489" cy="769441"/>
          </a:xfrm>
          <a:prstGeom prst="rect">
            <a:avLst/>
          </a:prstGeom>
          <a:noFill/>
        </p:spPr>
        <p:txBody>
          <a:bodyPr wrap="square" rtlCol="0">
            <a:spAutoFit/>
          </a:bodyPr>
          <a:lstStyle/>
          <a:p>
            <a:pPr algn="ctr"/>
            <a:r>
              <a:rPr lang="en-US" sz="2200" dirty="0" smtClean="0"/>
              <a:t>Thank you NCAR for the invitation </a:t>
            </a:r>
          </a:p>
          <a:p>
            <a:pPr algn="ctr"/>
            <a:r>
              <a:rPr lang="en-US" sz="2200" dirty="0" smtClean="0"/>
              <a:t>and for a very productive week!</a:t>
            </a:r>
            <a:endParaRPr lang="en-US" sz="2200" dirty="0"/>
          </a:p>
        </p:txBody>
      </p:sp>
    </p:spTree>
    <p:extLst>
      <p:ext uri="{BB962C8B-B14F-4D97-AF65-F5344CB8AC3E}">
        <p14:creationId xmlns:p14="http://schemas.microsoft.com/office/powerpoint/2010/main" val="2918508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p:cNvSpPr txBox="1">
            <a:spLocks/>
          </p:cNvSpPr>
          <p:nvPr/>
        </p:nvSpPr>
        <p:spPr>
          <a:xfrm>
            <a:off x="381000" y="1295400"/>
            <a:ext cx="8382000" cy="4525963"/>
          </a:xfrm>
          <a:prstGeom prst="rect">
            <a:avLst/>
          </a:prstGeom>
        </p:spPr>
        <p:txBody>
          <a:bodyPr vert="horz" lIns="91440" tIns="45720" rIns="91440" bIns="45720" rtlCol="0">
            <a:normAutofit/>
          </a:bodyPr>
          <a:lstStyle/>
          <a:p>
            <a:pPr marL="357188" lvl="0" indent="-179388"/>
            <a:endParaRPr lang="en-US" b="1" dirty="0">
              <a:latin typeface="Arial" pitchFamily="34" charset="0"/>
              <a:cs typeface="Arial" pitchFamily="34" charset="0"/>
            </a:endParaRPr>
          </a:p>
        </p:txBody>
      </p:sp>
      <p:sp>
        <p:nvSpPr>
          <p:cNvPr id="21" name="Rectangle 2"/>
          <p:cNvSpPr txBox="1">
            <a:spLocks noChangeArrowheads="1"/>
          </p:cNvSpPr>
          <p:nvPr/>
        </p:nvSpPr>
        <p:spPr>
          <a:xfrm>
            <a:off x="1004341" y="0"/>
            <a:ext cx="7180290" cy="1052736"/>
          </a:xfrm>
          <a:prstGeom prst="rect">
            <a:avLst/>
          </a:prstGeom>
        </p:spPr>
        <p:txBody>
          <a:bodyPr vert="horz" lIns="91440" tIns="45720" rIns="91440" bIns="45720" rtlCol="0" anchor="ctr">
            <a:normAutofit/>
          </a:bodyPr>
          <a:lstStyle/>
          <a:p>
            <a:pPr lvl="0" algn="ctr">
              <a:spcBef>
                <a:spcPct val="0"/>
              </a:spcBef>
            </a:pPr>
            <a:r>
              <a:rPr lang="en-US" sz="3200" b="1" dirty="0" smtClean="0">
                <a:latin typeface="Arial" pitchFamily="34" charset="0"/>
                <a:cs typeface="Arial" pitchFamily="34" charset="0"/>
              </a:rPr>
              <a:t>Outline</a:t>
            </a:r>
            <a:endParaRPr lang="en-US" sz="4400" b="1" dirty="0" smtClean="0">
              <a:latin typeface="Arial" pitchFamily="34" charset="0"/>
              <a:cs typeface="Arial" pitchFamily="34" charset="0"/>
            </a:endParaRPr>
          </a:p>
        </p:txBody>
      </p:sp>
      <p:sp>
        <p:nvSpPr>
          <p:cNvPr id="3" name="TextBox 2"/>
          <p:cNvSpPr txBox="1"/>
          <p:nvPr/>
        </p:nvSpPr>
        <p:spPr>
          <a:xfrm>
            <a:off x="899592" y="1614279"/>
            <a:ext cx="7416824" cy="3108543"/>
          </a:xfrm>
          <a:prstGeom prst="rect">
            <a:avLst/>
          </a:prstGeom>
          <a:noFill/>
        </p:spPr>
        <p:txBody>
          <a:bodyPr wrap="square" rtlCol="0">
            <a:spAutoFit/>
          </a:bodyPr>
          <a:lstStyle/>
          <a:p>
            <a:pPr marL="285750" indent="-285750">
              <a:buFont typeface="Arial" pitchFamily="34" charset="0"/>
              <a:buChar char="•"/>
            </a:pPr>
            <a:r>
              <a:rPr lang="en-US" sz="2800" dirty="0" smtClean="0"/>
              <a:t>Background </a:t>
            </a:r>
            <a:r>
              <a:rPr lang="en-US" sz="2800" dirty="0"/>
              <a:t>and Motivation</a:t>
            </a:r>
          </a:p>
          <a:p>
            <a:pPr marL="285750" indent="-285750">
              <a:buFont typeface="Arial" pitchFamily="34" charset="0"/>
              <a:buChar char="•"/>
            </a:pPr>
            <a:r>
              <a:rPr lang="en-US" sz="2800" dirty="0" smtClean="0"/>
              <a:t>Past </a:t>
            </a:r>
            <a:r>
              <a:rPr lang="en-US" sz="2800" dirty="0"/>
              <a:t>and Current Implementation of Helium in </a:t>
            </a:r>
            <a:r>
              <a:rPr lang="en-US" sz="2800" dirty="0" smtClean="0"/>
              <a:t>TIE-GCM</a:t>
            </a:r>
          </a:p>
          <a:p>
            <a:pPr marL="285750" indent="-285750">
              <a:buFont typeface="Arial" pitchFamily="34" charset="0"/>
              <a:buChar char="•"/>
            </a:pPr>
            <a:r>
              <a:rPr lang="en-US" sz="2800" dirty="0" smtClean="0"/>
              <a:t>Upper Boundary Conditions</a:t>
            </a:r>
            <a:endParaRPr lang="en-US" sz="2800" dirty="0"/>
          </a:p>
          <a:p>
            <a:pPr marL="285750" indent="-285750">
              <a:buFont typeface="Arial" pitchFamily="34" charset="0"/>
              <a:buChar char="•"/>
            </a:pPr>
            <a:r>
              <a:rPr lang="en-US" sz="2800" dirty="0" smtClean="0"/>
              <a:t>Salient </a:t>
            </a:r>
            <a:r>
              <a:rPr lang="en-US" sz="2800" dirty="0"/>
              <a:t>Features</a:t>
            </a:r>
          </a:p>
          <a:p>
            <a:pPr marL="285750" indent="-285750">
              <a:buFont typeface="Arial" pitchFamily="34" charset="0"/>
              <a:buChar char="•"/>
            </a:pPr>
            <a:r>
              <a:rPr lang="en-US" sz="2800" dirty="0" smtClean="0"/>
              <a:t>Thermodynamic Effects </a:t>
            </a:r>
            <a:r>
              <a:rPr lang="en-US" sz="2800" dirty="0"/>
              <a:t>of </a:t>
            </a:r>
            <a:r>
              <a:rPr lang="en-US" sz="2800" dirty="0" smtClean="0"/>
              <a:t>Helium</a:t>
            </a:r>
          </a:p>
          <a:p>
            <a:pPr marL="285750" indent="-285750">
              <a:buFont typeface="Arial" pitchFamily="34" charset="0"/>
              <a:buChar char="•"/>
            </a:pPr>
            <a:r>
              <a:rPr lang="en-US" sz="2800" dirty="0" smtClean="0"/>
              <a:t>Conclusions and Future Work</a:t>
            </a:r>
            <a:endParaRPr lang="en-US" sz="2800" dirty="0"/>
          </a:p>
        </p:txBody>
      </p:sp>
    </p:spTree>
    <p:extLst>
      <p:ext uri="{BB962C8B-B14F-4D97-AF65-F5344CB8AC3E}">
        <p14:creationId xmlns:p14="http://schemas.microsoft.com/office/powerpoint/2010/main" val="415494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p:cNvSpPr txBox="1">
            <a:spLocks/>
          </p:cNvSpPr>
          <p:nvPr/>
        </p:nvSpPr>
        <p:spPr>
          <a:xfrm>
            <a:off x="381000" y="1295400"/>
            <a:ext cx="8382000" cy="4525963"/>
          </a:xfrm>
          <a:prstGeom prst="rect">
            <a:avLst/>
          </a:prstGeom>
        </p:spPr>
        <p:txBody>
          <a:bodyPr vert="horz" lIns="91440" tIns="45720" rIns="91440" bIns="45720" rtlCol="0">
            <a:normAutofit/>
          </a:bodyPr>
          <a:lstStyle/>
          <a:p>
            <a:pPr marL="357188" lvl="0" indent="-179388"/>
            <a:endParaRPr lang="en-US" b="1" dirty="0">
              <a:latin typeface="Arial" pitchFamily="34" charset="0"/>
              <a:cs typeface="Arial" pitchFamily="34" charset="0"/>
            </a:endParaRPr>
          </a:p>
        </p:txBody>
      </p:sp>
      <p:sp>
        <p:nvSpPr>
          <p:cNvPr id="21" name="Rectangle 2"/>
          <p:cNvSpPr txBox="1">
            <a:spLocks noChangeArrowheads="1"/>
          </p:cNvSpPr>
          <p:nvPr/>
        </p:nvSpPr>
        <p:spPr>
          <a:xfrm>
            <a:off x="1004341" y="0"/>
            <a:ext cx="7180290" cy="1052736"/>
          </a:xfrm>
          <a:prstGeom prst="rect">
            <a:avLst/>
          </a:prstGeom>
        </p:spPr>
        <p:txBody>
          <a:bodyPr vert="horz" lIns="91440" tIns="45720" rIns="91440" bIns="45720" rtlCol="0" anchor="ctr">
            <a:normAutofit/>
          </a:bodyPr>
          <a:lstStyle/>
          <a:p>
            <a:pPr lvl="0" algn="ctr">
              <a:spcBef>
                <a:spcPct val="0"/>
              </a:spcBef>
            </a:pPr>
            <a:r>
              <a:rPr lang="en-US" sz="3200" b="1" dirty="0" smtClean="0">
                <a:latin typeface="Arial" pitchFamily="34" charset="0"/>
                <a:cs typeface="Arial" pitchFamily="34" charset="0"/>
              </a:rPr>
              <a:t>Brief History of Helium</a:t>
            </a:r>
            <a:endParaRPr lang="en-US" sz="4400" b="1" dirty="0" smtClean="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 name="TextBox 1"/>
              <p:cNvSpPr txBox="1"/>
              <p:nvPr/>
            </p:nvSpPr>
            <p:spPr>
              <a:xfrm>
                <a:off x="1475696" y="2636912"/>
                <a:ext cx="2592248" cy="14804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a:rPr>
                          </m:ctrlPr>
                        </m:sSupPr>
                        <m:e>
                          <m:r>
                            <m:rPr>
                              <m:sty m:val="p"/>
                            </m:rPr>
                            <a:rPr lang="en-US" b="0" i="0" smtClean="0">
                              <a:latin typeface="Cambria Math"/>
                            </a:rPr>
                            <m:t>Th</m:t>
                          </m:r>
                        </m:e>
                        <m:sup>
                          <m:r>
                            <a:rPr lang="en-US" b="0" i="1" smtClean="0">
                              <a:latin typeface="Cambria Math"/>
                            </a:rPr>
                            <m:t>232</m:t>
                          </m:r>
                        </m:sup>
                      </m:sSup>
                      <m:r>
                        <a:rPr lang="en-US" b="0" i="1" smtClean="0">
                          <a:latin typeface="Cambria Math"/>
                          <a:ea typeface="Cambria Math"/>
                        </a:rPr>
                        <m:t>→</m:t>
                      </m:r>
                      <m:sSup>
                        <m:sSupPr>
                          <m:ctrlPr>
                            <a:rPr lang="en-US" b="0" i="1" smtClean="0">
                              <a:latin typeface="Cambria Math"/>
                              <a:ea typeface="Cambria Math"/>
                            </a:rPr>
                          </m:ctrlPr>
                        </m:sSupPr>
                        <m:e>
                          <m:r>
                            <m:rPr>
                              <m:sty m:val="p"/>
                            </m:rPr>
                            <a:rPr lang="en-US" b="0" i="0" smtClean="0">
                              <a:latin typeface="Cambria Math"/>
                              <a:ea typeface="Cambria Math"/>
                            </a:rPr>
                            <m:t>Pb</m:t>
                          </m:r>
                        </m:e>
                        <m:sup>
                          <m:r>
                            <a:rPr lang="en-US" b="0" i="1" smtClean="0">
                              <a:latin typeface="Cambria Math"/>
                              <a:ea typeface="Cambria Math"/>
                            </a:rPr>
                            <m:t>208</m:t>
                          </m:r>
                        </m:sup>
                      </m:sSup>
                      <m:r>
                        <a:rPr lang="en-US" b="0" i="1" smtClean="0">
                          <a:latin typeface="Cambria Math"/>
                          <a:ea typeface="Cambria Math"/>
                        </a:rPr>
                        <m:t>+6</m:t>
                      </m:r>
                      <m:sSup>
                        <m:sSupPr>
                          <m:ctrlPr>
                            <a:rPr lang="en-US" b="0" i="1" smtClean="0">
                              <a:latin typeface="Cambria Math"/>
                              <a:ea typeface="Cambria Math"/>
                            </a:rPr>
                          </m:ctrlPr>
                        </m:sSupPr>
                        <m:e>
                          <m:r>
                            <a:rPr lang="en-US" b="0" i="0" smtClean="0">
                              <a:latin typeface="Cambria Math"/>
                              <a:ea typeface="Cambria Math"/>
                            </a:rPr>
                            <m:t> </m:t>
                          </m:r>
                          <m:r>
                            <m:rPr>
                              <m:sty m:val="p"/>
                            </m:rPr>
                            <a:rPr lang="en-US" b="0" i="0" smtClean="0">
                              <a:latin typeface="Cambria Math"/>
                              <a:ea typeface="Cambria Math"/>
                            </a:rPr>
                            <m:t>He</m:t>
                          </m:r>
                        </m:e>
                        <m:sup>
                          <m:r>
                            <a:rPr lang="en-US" b="0" i="1" smtClean="0">
                              <a:latin typeface="Cambria Math"/>
                              <a:ea typeface="Cambria Math"/>
                            </a:rPr>
                            <m:t>4</m:t>
                          </m:r>
                        </m:sup>
                      </m:sSup>
                    </m:oMath>
                  </m:oMathPara>
                </a14:m>
                <a:endParaRPr lang="en-US" b="0" dirty="0" smtClean="0">
                  <a:ea typeface="Cambria Math"/>
                </a:endParaRPr>
              </a:p>
              <a:p>
                <a:pPr/>
                <a14:m>
                  <m:oMathPara xmlns:m="http://schemas.openxmlformats.org/officeDocument/2006/math">
                    <m:oMathParaPr>
                      <m:jc m:val="centerGroup"/>
                    </m:oMathParaPr>
                    <m:oMath xmlns:m="http://schemas.openxmlformats.org/officeDocument/2006/math">
                      <m:sSup>
                        <m:sSupPr>
                          <m:ctrlPr>
                            <a:rPr lang="en-US" i="1">
                              <a:latin typeface="Cambria Math"/>
                            </a:rPr>
                          </m:ctrlPr>
                        </m:sSupPr>
                        <m:e>
                          <m:r>
                            <m:rPr>
                              <m:sty m:val="p"/>
                            </m:rPr>
                            <a:rPr lang="en-US">
                              <a:latin typeface="Cambria Math"/>
                            </a:rPr>
                            <m:t>U</m:t>
                          </m:r>
                        </m:e>
                        <m:sup>
                          <m:r>
                            <a:rPr lang="en-US" i="1">
                              <a:latin typeface="Cambria Math"/>
                            </a:rPr>
                            <m:t>235</m:t>
                          </m:r>
                        </m:sup>
                      </m:sSup>
                      <m:r>
                        <a:rPr lang="en-US" i="1">
                          <a:latin typeface="Cambria Math"/>
                          <a:ea typeface="Cambria Math"/>
                        </a:rPr>
                        <m:t>→</m:t>
                      </m:r>
                      <m:sSup>
                        <m:sSupPr>
                          <m:ctrlPr>
                            <a:rPr lang="en-US" i="1">
                              <a:latin typeface="Cambria Math"/>
                              <a:ea typeface="Cambria Math"/>
                            </a:rPr>
                          </m:ctrlPr>
                        </m:sSupPr>
                        <m:e>
                          <m:r>
                            <m:rPr>
                              <m:sty m:val="p"/>
                            </m:rPr>
                            <a:rPr lang="en-US">
                              <a:latin typeface="Cambria Math"/>
                              <a:ea typeface="Cambria Math"/>
                            </a:rPr>
                            <m:t>Pb</m:t>
                          </m:r>
                        </m:e>
                        <m:sup>
                          <m:r>
                            <a:rPr lang="en-US" i="1">
                              <a:latin typeface="Cambria Math"/>
                              <a:ea typeface="Cambria Math"/>
                            </a:rPr>
                            <m:t>207</m:t>
                          </m:r>
                        </m:sup>
                      </m:sSup>
                      <m:r>
                        <a:rPr lang="en-US" i="1">
                          <a:latin typeface="Cambria Math"/>
                          <a:ea typeface="Cambria Math"/>
                        </a:rPr>
                        <m:t>+7</m:t>
                      </m:r>
                      <m:sSup>
                        <m:sSupPr>
                          <m:ctrlPr>
                            <a:rPr lang="en-US" i="1">
                              <a:latin typeface="Cambria Math"/>
                              <a:ea typeface="Cambria Math"/>
                            </a:rPr>
                          </m:ctrlPr>
                        </m:sSupPr>
                        <m:e>
                          <m:r>
                            <a:rPr lang="en-US">
                              <a:latin typeface="Cambria Math"/>
                              <a:ea typeface="Cambria Math"/>
                            </a:rPr>
                            <m:t> </m:t>
                          </m:r>
                          <m:r>
                            <m:rPr>
                              <m:sty m:val="p"/>
                            </m:rPr>
                            <a:rPr lang="en-US">
                              <a:latin typeface="Cambria Math"/>
                              <a:ea typeface="Cambria Math"/>
                            </a:rPr>
                            <m:t>He</m:t>
                          </m:r>
                        </m:e>
                        <m:sup>
                          <m:r>
                            <a:rPr lang="en-US" i="1">
                              <a:latin typeface="Cambria Math"/>
                              <a:ea typeface="Cambria Math"/>
                            </a:rPr>
                            <m:t>4</m:t>
                          </m:r>
                        </m:sup>
                      </m:sSup>
                    </m:oMath>
                  </m:oMathPara>
                </a14:m>
                <a:endParaRPr lang="en-US" dirty="0" smtClean="0"/>
              </a:p>
              <a:p>
                <a:pPr/>
                <a14:m>
                  <m:oMathPara xmlns:m="http://schemas.openxmlformats.org/officeDocument/2006/math">
                    <m:oMathParaPr>
                      <m:jc m:val="centerGroup"/>
                    </m:oMathParaPr>
                    <m:oMath xmlns:m="http://schemas.openxmlformats.org/officeDocument/2006/math">
                      <m:sSup>
                        <m:sSupPr>
                          <m:ctrlPr>
                            <a:rPr lang="en-US" i="1">
                              <a:latin typeface="Cambria Math"/>
                            </a:rPr>
                          </m:ctrlPr>
                        </m:sSupPr>
                        <m:e>
                          <m:r>
                            <m:rPr>
                              <m:sty m:val="p"/>
                            </m:rPr>
                            <a:rPr lang="en-US">
                              <a:latin typeface="Cambria Math"/>
                            </a:rPr>
                            <m:t>U</m:t>
                          </m:r>
                        </m:e>
                        <m:sup>
                          <m:r>
                            <a:rPr lang="en-US" i="1">
                              <a:latin typeface="Cambria Math"/>
                            </a:rPr>
                            <m:t>238</m:t>
                          </m:r>
                        </m:sup>
                      </m:sSup>
                      <m:r>
                        <a:rPr lang="en-US" i="1">
                          <a:latin typeface="Cambria Math"/>
                          <a:ea typeface="Cambria Math"/>
                        </a:rPr>
                        <m:t>→</m:t>
                      </m:r>
                      <m:sSup>
                        <m:sSupPr>
                          <m:ctrlPr>
                            <a:rPr lang="en-US" i="1">
                              <a:latin typeface="Cambria Math"/>
                              <a:ea typeface="Cambria Math"/>
                            </a:rPr>
                          </m:ctrlPr>
                        </m:sSupPr>
                        <m:e>
                          <m:r>
                            <m:rPr>
                              <m:sty m:val="p"/>
                            </m:rPr>
                            <a:rPr lang="en-US">
                              <a:latin typeface="Cambria Math"/>
                              <a:ea typeface="Cambria Math"/>
                            </a:rPr>
                            <m:t>Pb</m:t>
                          </m:r>
                        </m:e>
                        <m:sup>
                          <m:r>
                            <a:rPr lang="en-US" i="1">
                              <a:latin typeface="Cambria Math"/>
                              <a:ea typeface="Cambria Math"/>
                            </a:rPr>
                            <m:t>206</m:t>
                          </m:r>
                        </m:sup>
                      </m:sSup>
                      <m:r>
                        <a:rPr lang="en-US" i="1">
                          <a:latin typeface="Cambria Math"/>
                          <a:ea typeface="Cambria Math"/>
                        </a:rPr>
                        <m:t>+</m:t>
                      </m:r>
                      <m:sSup>
                        <m:sSupPr>
                          <m:ctrlPr>
                            <a:rPr lang="en-US" i="1">
                              <a:latin typeface="Cambria Math"/>
                              <a:ea typeface="Cambria Math"/>
                            </a:rPr>
                          </m:ctrlPr>
                        </m:sSupPr>
                        <m:e>
                          <m:r>
                            <a:rPr lang="en-US">
                              <a:latin typeface="Cambria Math"/>
                              <a:ea typeface="Cambria Math"/>
                            </a:rPr>
                            <m:t>8 </m:t>
                          </m:r>
                          <m:r>
                            <m:rPr>
                              <m:sty m:val="p"/>
                            </m:rPr>
                            <a:rPr lang="en-US">
                              <a:latin typeface="Cambria Math"/>
                              <a:ea typeface="Cambria Math"/>
                            </a:rPr>
                            <m:t>He</m:t>
                          </m:r>
                        </m:e>
                        <m:sup>
                          <m:r>
                            <a:rPr lang="en-US" i="1">
                              <a:latin typeface="Cambria Math"/>
                              <a:ea typeface="Cambria Math"/>
                            </a:rPr>
                            <m:t>4</m:t>
                          </m:r>
                        </m:sup>
                      </m:sSup>
                    </m:oMath>
                  </m:oMathPara>
                </a14:m>
                <a:endParaRPr lang="en-US" dirty="0"/>
              </a:p>
              <a:p>
                <a:endParaRPr lang="en-US" dirty="0"/>
              </a:p>
              <a:p>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1475696" y="2636912"/>
                <a:ext cx="2592248" cy="1480405"/>
              </a:xfrm>
              <a:prstGeom prst="rect">
                <a:avLst/>
              </a:prstGeom>
              <a:blipFill rotWithShape="1">
                <a:blip r:embed="rId3"/>
                <a:stretch>
                  <a:fillRect/>
                </a:stretch>
              </a:blipFill>
            </p:spPr>
            <p:txBody>
              <a:bodyPr/>
              <a:lstStyle/>
              <a:p>
                <a:r>
                  <a:rPr lang="en-US">
                    <a:noFill/>
                  </a:rPr>
                  <a:t> </a:t>
                </a:r>
              </a:p>
            </p:txBody>
          </p:sp>
        </mc:Fallback>
      </mc:AlternateContent>
      <p:sp>
        <p:nvSpPr>
          <p:cNvPr id="3" name="TextBox 2"/>
          <p:cNvSpPr txBox="1"/>
          <p:nvPr/>
        </p:nvSpPr>
        <p:spPr>
          <a:xfrm>
            <a:off x="395536" y="1762358"/>
            <a:ext cx="8496944" cy="4308872"/>
          </a:xfrm>
          <a:prstGeom prst="rect">
            <a:avLst/>
          </a:prstGeom>
          <a:noFill/>
        </p:spPr>
        <p:txBody>
          <a:bodyPr wrap="square" rtlCol="0">
            <a:spAutoFit/>
          </a:bodyPr>
          <a:lstStyle/>
          <a:p>
            <a:pPr marL="285750" indent="-285750">
              <a:buFont typeface="Arial" pitchFamily="34" charset="0"/>
              <a:buChar char="•"/>
            </a:pPr>
            <a:r>
              <a:rPr lang="en-US" sz="2400" dirty="0" smtClean="0"/>
              <a:t>First </a:t>
            </a:r>
            <a:r>
              <a:rPr lang="en-US" sz="2400" dirty="0"/>
              <a:t>discovered from anomalous Solar emission line (c. </a:t>
            </a:r>
            <a:r>
              <a:rPr lang="en-US" sz="2400" dirty="0" smtClean="0"/>
              <a:t>1868)</a:t>
            </a:r>
          </a:p>
          <a:p>
            <a:pPr marL="285750" indent="-285750">
              <a:buFont typeface="Arial" pitchFamily="34" charset="0"/>
              <a:buChar char="•"/>
            </a:pPr>
            <a:r>
              <a:rPr lang="en-US" sz="2400" dirty="0" smtClean="0"/>
              <a:t>Arises </a:t>
            </a:r>
            <a:r>
              <a:rPr lang="en-US" sz="2400" dirty="0"/>
              <a:t>in Earth’s crust and mantle from radioactive </a:t>
            </a:r>
            <a:r>
              <a:rPr lang="en-US" sz="2400" dirty="0" smtClean="0"/>
              <a:t>decay:</a:t>
            </a:r>
          </a:p>
          <a:p>
            <a:pPr marL="285750" indent="-285750">
              <a:buFont typeface="Arial" pitchFamily="34" charset="0"/>
              <a:buChar char="•"/>
            </a:pPr>
            <a:endParaRPr lang="en-US" sz="2400" dirty="0" smtClean="0"/>
          </a:p>
          <a:p>
            <a:pPr marL="285750" indent="-285750">
              <a:buFont typeface="Arial" pitchFamily="34" charset="0"/>
              <a:buChar char="•"/>
            </a:pPr>
            <a:endParaRPr lang="en-US" sz="2400" dirty="0"/>
          </a:p>
          <a:p>
            <a:pPr marL="285750" indent="-285750">
              <a:buFont typeface="Arial" pitchFamily="34" charset="0"/>
              <a:buChar char="•"/>
            </a:pPr>
            <a:endParaRPr lang="en-US" sz="2400" dirty="0" smtClean="0"/>
          </a:p>
          <a:p>
            <a:pPr marL="285750" indent="-285750">
              <a:buFont typeface="Arial" pitchFamily="34" charset="0"/>
              <a:buChar char="•"/>
            </a:pPr>
            <a:r>
              <a:rPr lang="en-US" sz="2400" dirty="0" smtClean="0"/>
              <a:t>Outgassing </a:t>
            </a:r>
            <a:r>
              <a:rPr lang="en-US" sz="2400" dirty="0"/>
              <a:t>at a rate of 2.5e6 atoms*cm-2s-1 produces atmospheric abundance of ~5.24 </a:t>
            </a:r>
            <a:r>
              <a:rPr lang="en-US" sz="2400" dirty="0" err="1"/>
              <a:t>ppmv</a:t>
            </a:r>
            <a:r>
              <a:rPr lang="en-US" sz="2400" dirty="0"/>
              <a:t> at ground </a:t>
            </a:r>
            <a:r>
              <a:rPr lang="en-US" sz="2400" dirty="0" smtClean="0"/>
              <a:t>levels</a:t>
            </a:r>
          </a:p>
          <a:p>
            <a:pPr marL="285750" indent="-285750">
              <a:buFont typeface="Arial" pitchFamily="34" charset="0"/>
              <a:buChar char="•"/>
            </a:pPr>
            <a:r>
              <a:rPr lang="en-US" sz="2400" dirty="0" smtClean="0"/>
              <a:t>Non-thermal escape at the top of the atmosphere balances in-flux at ground levels, over a certain time scale. He+ outflow is currently thought to be responsible [Lie-</a:t>
            </a:r>
            <a:r>
              <a:rPr lang="en-US" sz="2400" dirty="0" err="1" smtClean="0"/>
              <a:t>Svendsen</a:t>
            </a:r>
            <a:r>
              <a:rPr lang="en-US" sz="2400" dirty="0" smtClean="0"/>
              <a:t> &amp; Rees, 1996]</a:t>
            </a:r>
          </a:p>
          <a:p>
            <a:endParaRPr lang="en-US" sz="1400" dirty="0" smtClean="0"/>
          </a:p>
          <a:p>
            <a:pPr algn="r"/>
            <a:r>
              <a:rPr lang="en-US" sz="2000" dirty="0" smtClean="0"/>
              <a:t>see </a:t>
            </a:r>
            <a:r>
              <a:rPr lang="en-US" sz="2000" dirty="0" err="1" smtClean="0"/>
              <a:t>Kockarts</a:t>
            </a:r>
            <a:r>
              <a:rPr lang="en-US" sz="2000" dirty="0" smtClean="0"/>
              <a:t> </a:t>
            </a:r>
            <a:r>
              <a:rPr lang="en-US" sz="2000" dirty="0"/>
              <a:t>[1973</a:t>
            </a:r>
            <a:r>
              <a:rPr lang="en-US" sz="2000" dirty="0" smtClean="0"/>
              <a:t>]</a:t>
            </a:r>
            <a:endParaRPr lang="en-US" sz="2000" dirty="0"/>
          </a:p>
        </p:txBody>
      </p:sp>
    </p:spTree>
    <p:extLst>
      <p:ext uri="{BB962C8B-B14F-4D97-AF65-F5344CB8AC3E}">
        <p14:creationId xmlns:p14="http://schemas.microsoft.com/office/powerpoint/2010/main" val="2539190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p:cNvSpPr txBox="1">
            <a:spLocks/>
          </p:cNvSpPr>
          <p:nvPr/>
        </p:nvSpPr>
        <p:spPr>
          <a:xfrm>
            <a:off x="381000" y="1295400"/>
            <a:ext cx="8382000" cy="4525963"/>
          </a:xfrm>
          <a:prstGeom prst="rect">
            <a:avLst/>
          </a:prstGeom>
        </p:spPr>
        <p:txBody>
          <a:bodyPr vert="horz" lIns="91440" tIns="45720" rIns="91440" bIns="45720" rtlCol="0">
            <a:normAutofit/>
          </a:bodyPr>
          <a:lstStyle/>
          <a:p>
            <a:pPr marL="357188" lvl="0" indent="-179388"/>
            <a:endParaRPr lang="en-US" b="1" dirty="0">
              <a:latin typeface="Arial" pitchFamily="34" charset="0"/>
              <a:cs typeface="Arial" pitchFamily="34" charset="0"/>
            </a:endParaRPr>
          </a:p>
        </p:txBody>
      </p:sp>
      <p:sp>
        <p:nvSpPr>
          <p:cNvPr id="21" name="Rectangle 2"/>
          <p:cNvSpPr txBox="1">
            <a:spLocks noChangeArrowheads="1"/>
          </p:cNvSpPr>
          <p:nvPr/>
        </p:nvSpPr>
        <p:spPr>
          <a:xfrm>
            <a:off x="1004341" y="0"/>
            <a:ext cx="7180290" cy="1052736"/>
          </a:xfrm>
          <a:prstGeom prst="rect">
            <a:avLst/>
          </a:prstGeom>
        </p:spPr>
        <p:txBody>
          <a:bodyPr vert="horz" lIns="91440" tIns="45720" rIns="91440" bIns="45720" rtlCol="0" anchor="ctr">
            <a:normAutofit lnSpcReduction="10000"/>
          </a:bodyPr>
          <a:lstStyle/>
          <a:p>
            <a:pPr lvl="0" algn="ctr">
              <a:spcBef>
                <a:spcPct val="0"/>
              </a:spcBef>
            </a:pPr>
            <a:r>
              <a:rPr lang="en-US" sz="3200" b="1" dirty="0" smtClean="0">
                <a:latin typeface="Arial" pitchFamily="34" charset="0"/>
                <a:cs typeface="Arial" pitchFamily="34" charset="0"/>
              </a:rPr>
              <a:t>Behavior of Helium in the Upper Atmosphere</a:t>
            </a:r>
            <a:endParaRPr lang="en-US" sz="4400" b="1" dirty="0" smtClean="0">
              <a:latin typeface="Arial" pitchFamily="34" charset="0"/>
              <a:cs typeface="Arial" pitchFamily="34" charset="0"/>
            </a:endParaRPr>
          </a:p>
        </p:txBody>
      </p:sp>
      <p:sp>
        <p:nvSpPr>
          <p:cNvPr id="9" name="Text Placeholder 2"/>
          <p:cNvSpPr txBox="1">
            <a:spLocks/>
          </p:cNvSpPr>
          <p:nvPr/>
        </p:nvSpPr>
        <p:spPr>
          <a:xfrm>
            <a:off x="251519" y="1663824"/>
            <a:ext cx="4608511" cy="4645496"/>
          </a:xfrm>
          <a:prstGeom prst="rect">
            <a:avLst/>
          </a:prstGeom>
        </p:spPr>
        <p:txBody>
          <a:bodyPr vert="horz" lIns="91440" tIns="45720" rIns="91440" bIns="45720" rtlCol="0">
            <a:normAutofit/>
          </a:bodyPr>
          <a:lstStyle/>
          <a:p>
            <a:r>
              <a:rPr lang="en-US" sz="2000" b="1" dirty="0"/>
              <a:t>Behavior in the Thermosphere:</a:t>
            </a:r>
          </a:p>
          <a:p>
            <a:pPr marL="285750" indent="-285750">
              <a:buFont typeface="Arial" pitchFamily="34" charset="0"/>
              <a:buChar char="•"/>
            </a:pPr>
            <a:r>
              <a:rPr lang="en-US" sz="2000" dirty="0" smtClean="0"/>
              <a:t>Helium has very small concentration from ground level thru </a:t>
            </a:r>
            <a:r>
              <a:rPr lang="en-US" sz="2000" dirty="0" err="1" smtClean="0"/>
              <a:t>turbopause</a:t>
            </a:r>
            <a:endParaRPr lang="en-US" sz="2000" dirty="0" smtClean="0"/>
          </a:p>
          <a:p>
            <a:pPr marL="285750" indent="-285750">
              <a:buFont typeface="Arial" pitchFamily="34" charset="0"/>
              <a:buChar char="•"/>
            </a:pPr>
            <a:r>
              <a:rPr lang="en-US" sz="2000" dirty="0" smtClean="0"/>
              <a:t>Diffusive </a:t>
            </a:r>
            <a:r>
              <a:rPr lang="en-US" sz="2000" dirty="0"/>
              <a:t>separation causes the mixing ratio to increase, approaching and exceeding unity in the upper thermosphere</a:t>
            </a:r>
          </a:p>
          <a:p>
            <a:pPr marL="285750" indent="-285750">
              <a:buFont typeface="Arial" pitchFamily="34" charset="0"/>
              <a:buChar char="•"/>
            </a:pPr>
            <a:r>
              <a:rPr lang="en-US" sz="2000" dirty="0" smtClean="0"/>
              <a:t>Seasonal variation termed </a:t>
            </a:r>
            <a:r>
              <a:rPr lang="en-US" sz="2000" dirty="0"/>
              <a:t>“Winter Helium Bulge”</a:t>
            </a:r>
          </a:p>
          <a:p>
            <a:pPr marL="285750" indent="-285750">
              <a:buFont typeface="Arial" pitchFamily="34" charset="0"/>
              <a:buChar char="•"/>
            </a:pPr>
            <a:r>
              <a:rPr lang="en-US" sz="2000" dirty="0"/>
              <a:t>Local Time preference near ~8:00 </a:t>
            </a:r>
            <a:r>
              <a:rPr lang="en-US" sz="2000" dirty="0" smtClean="0"/>
              <a:t>LT</a:t>
            </a:r>
          </a:p>
          <a:p>
            <a:pPr marL="285750" indent="-285750">
              <a:buFont typeface="Arial" pitchFamily="34" charset="0"/>
              <a:buChar char="•"/>
            </a:pPr>
            <a:r>
              <a:rPr lang="en-US" sz="2000" dirty="0" smtClean="0"/>
              <a:t>Helium’s inverse scale height is less sensitive to solar cycle </a:t>
            </a:r>
            <a:r>
              <a:rPr lang="en-US" sz="2000" dirty="0" smtClean="0"/>
              <a:t>variations</a:t>
            </a:r>
            <a:r>
              <a:rPr lang="en-US" sz="2000" dirty="0" smtClean="0"/>
              <a:t> (</a:t>
            </a:r>
            <a:r>
              <a:rPr lang="en-US" sz="2000" dirty="0"/>
              <a:t>i.e</a:t>
            </a:r>
            <a:r>
              <a:rPr lang="en-US" sz="2000" dirty="0" smtClean="0"/>
              <a:t>. </a:t>
            </a:r>
            <a:r>
              <a:rPr lang="en-US" sz="2000" dirty="0" smtClean="0"/>
              <a:t>temperature changes) than </a:t>
            </a:r>
            <a:r>
              <a:rPr lang="en-US" sz="2000" dirty="0" smtClean="0"/>
              <a:t>are other species</a:t>
            </a:r>
            <a:endParaRPr lang="en-US" sz="2000" dirty="0"/>
          </a:p>
        </p:txBody>
      </p:sp>
      <p:grpSp>
        <p:nvGrpSpPr>
          <p:cNvPr id="3" name="Group 2"/>
          <p:cNvGrpSpPr/>
          <p:nvPr/>
        </p:nvGrpSpPr>
        <p:grpSpPr>
          <a:xfrm>
            <a:off x="4860031" y="1212591"/>
            <a:ext cx="3798379" cy="5096729"/>
            <a:chOff x="4554755" y="1124744"/>
            <a:chExt cx="3798379" cy="5096729"/>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700808"/>
              <a:ext cx="3421094" cy="4181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670368" y="1124744"/>
              <a:ext cx="2262158" cy="707886"/>
            </a:xfrm>
            <a:prstGeom prst="rect">
              <a:avLst/>
            </a:prstGeom>
            <a:noFill/>
          </p:spPr>
          <p:txBody>
            <a:bodyPr wrap="none" rtlCol="0">
              <a:spAutoFit/>
            </a:bodyPr>
            <a:lstStyle/>
            <a:p>
              <a:pPr algn="ctr"/>
              <a:r>
                <a:rPr lang="en-US" sz="2000" dirty="0" smtClean="0"/>
                <a:t>Mass Densities</a:t>
              </a:r>
            </a:p>
            <a:p>
              <a:pPr algn="ctr"/>
              <a:r>
                <a:rPr lang="en-US" sz="2000" dirty="0" smtClean="0"/>
                <a:t>(Dec. 2004, 72.5° N)</a:t>
              </a:r>
              <a:endParaRPr lang="en-US" sz="2000" dirty="0"/>
            </a:p>
          </p:txBody>
        </p:sp>
        <p:sp>
          <p:nvSpPr>
            <p:cNvPr id="7" name="TextBox 6"/>
            <p:cNvSpPr txBox="1"/>
            <p:nvPr/>
          </p:nvSpPr>
          <p:spPr>
            <a:xfrm rot="16200000">
              <a:off x="4050514" y="3591681"/>
              <a:ext cx="1408592" cy="400110"/>
            </a:xfrm>
            <a:prstGeom prst="rect">
              <a:avLst/>
            </a:prstGeom>
            <a:noFill/>
          </p:spPr>
          <p:txBody>
            <a:bodyPr wrap="none" rtlCol="0">
              <a:spAutoFit/>
            </a:bodyPr>
            <a:lstStyle/>
            <a:p>
              <a:pPr algn="ctr"/>
              <a:r>
                <a:rPr lang="en-US" sz="2000" dirty="0" smtClean="0"/>
                <a:t>Height (km)</a:t>
              </a:r>
              <a:endParaRPr lang="en-US" sz="2000" dirty="0"/>
            </a:p>
          </p:txBody>
        </p:sp>
        <p:sp>
          <p:nvSpPr>
            <p:cNvPr id="8" name="TextBox 7"/>
            <p:cNvSpPr txBox="1"/>
            <p:nvPr/>
          </p:nvSpPr>
          <p:spPr>
            <a:xfrm>
              <a:off x="5875841" y="5821363"/>
              <a:ext cx="1851212" cy="400110"/>
            </a:xfrm>
            <a:prstGeom prst="rect">
              <a:avLst/>
            </a:prstGeom>
            <a:noFill/>
          </p:spPr>
          <p:txBody>
            <a:bodyPr wrap="none" rtlCol="0">
              <a:spAutoFit/>
            </a:bodyPr>
            <a:lstStyle/>
            <a:p>
              <a:pPr algn="ctr"/>
              <a:r>
                <a:rPr lang="en-US" sz="2000" dirty="0" smtClean="0"/>
                <a:t>Density (g/cm</a:t>
              </a:r>
              <a:r>
                <a:rPr lang="en-US" sz="2000" baseline="30000" dirty="0" smtClean="0"/>
                <a:t>3</a:t>
              </a:r>
              <a:r>
                <a:rPr lang="en-US" sz="2000" dirty="0" smtClean="0"/>
                <a:t>)</a:t>
              </a:r>
              <a:endParaRPr lang="en-US" sz="2000" dirty="0"/>
            </a:p>
          </p:txBody>
        </p:sp>
      </p:grpSp>
    </p:spTree>
    <p:extLst>
      <p:ext uri="{BB962C8B-B14F-4D97-AF65-F5344CB8AC3E}">
        <p14:creationId xmlns:p14="http://schemas.microsoft.com/office/powerpoint/2010/main" val="3040622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p:cNvSpPr txBox="1">
            <a:spLocks/>
          </p:cNvSpPr>
          <p:nvPr/>
        </p:nvSpPr>
        <p:spPr>
          <a:xfrm>
            <a:off x="381000" y="1295400"/>
            <a:ext cx="8382000" cy="4525963"/>
          </a:xfrm>
          <a:prstGeom prst="rect">
            <a:avLst/>
          </a:prstGeom>
        </p:spPr>
        <p:txBody>
          <a:bodyPr vert="horz" lIns="91440" tIns="45720" rIns="91440" bIns="45720" rtlCol="0">
            <a:normAutofit/>
          </a:bodyPr>
          <a:lstStyle/>
          <a:p>
            <a:pPr marL="357188" lvl="0" indent="-179388"/>
            <a:endParaRPr lang="en-US" b="1" dirty="0">
              <a:latin typeface="Arial" pitchFamily="34" charset="0"/>
              <a:cs typeface="Arial" pitchFamily="34" charset="0"/>
            </a:endParaRPr>
          </a:p>
        </p:txBody>
      </p:sp>
      <p:sp>
        <p:nvSpPr>
          <p:cNvPr id="21" name="Rectangle 2"/>
          <p:cNvSpPr txBox="1">
            <a:spLocks noChangeArrowheads="1"/>
          </p:cNvSpPr>
          <p:nvPr/>
        </p:nvSpPr>
        <p:spPr>
          <a:xfrm>
            <a:off x="1004341" y="0"/>
            <a:ext cx="7180290" cy="1052736"/>
          </a:xfrm>
          <a:prstGeom prst="rect">
            <a:avLst/>
          </a:prstGeom>
        </p:spPr>
        <p:txBody>
          <a:bodyPr vert="horz" lIns="91440" tIns="45720" rIns="91440" bIns="45720" rtlCol="0" anchor="ctr">
            <a:normAutofit/>
          </a:bodyPr>
          <a:lstStyle/>
          <a:p>
            <a:pPr lvl="0" algn="ctr">
              <a:spcBef>
                <a:spcPct val="0"/>
              </a:spcBef>
            </a:pPr>
            <a:r>
              <a:rPr lang="en-US" sz="3200" b="1" dirty="0" smtClean="0">
                <a:latin typeface="Arial" pitchFamily="34" charset="0"/>
                <a:cs typeface="Arial" pitchFamily="34" charset="0"/>
              </a:rPr>
              <a:t>Behavior in Empirical </a:t>
            </a:r>
            <a:r>
              <a:rPr lang="en-US" sz="3200" b="1" dirty="0" smtClean="0">
                <a:latin typeface="Arial" pitchFamily="34" charset="0"/>
                <a:cs typeface="Arial" pitchFamily="34" charset="0"/>
              </a:rPr>
              <a:t>Models</a:t>
            </a:r>
          </a:p>
          <a:p>
            <a:pPr lvl="0" algn="ctr">
              <a:spcBef>
                <a:spcPct val="0"/>
              </a:spcBef>
            </a:pPr>
            <a:r>
              <a:rPr lang="en-US" sz="2400" dirty="0" smtClean="0">
                <a:latin typeface="Arial" pitchFamily="34" charset="0"/>
                <a:cs typeface="Arial" pitchFamily="34" charset="0"/>
              </a:rPr>
              <a:t>Helium Mass Densities</a:t>
            </a:r>
            <a:endParaRPr lang="en-US" sz="3600" dirty="0" smtClean="0">
              <a:latin typeface="Arial" pitchFamily="34" charset="0"/>
              <a:cs typeface="Arial"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5187" y="1761363"/>
            <a:ext cx="2943225"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4212" y="1755968"/>
            <a:ext cx="2928938"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4712" y="4093426"/>
            <a:ext cx="293370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4211" y="4137627"/>
            <a:ext cx="2928938"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rot="16200000">
            <a:off x="1613286" y="2692822"/>
            <a:ext cx="2088232" cy="369332"/>
          </a:xfrm>
          <a:prstGeom prst="rect">
            <a:avLst/>
          </a:prstGeom>
          <a:noFill/>
        </p:spPr>
        <p:txBody>
          <a:bodyPr wrap="square" rtlCol="0">
            <a:spAutoFit/>
          </a:bodyPr>
          <a:lstStyle/>
          <a:p>
            <a:pPr algn="ctr"/>
            <a:r>
              <a:rPr lang="en-US" dirty="0" smtClean="0">
                <a:latin typeface="Cambria Math"/>
                <a:ea typeface="Cambria Math"/>
              </a:rPr>
              <a:t>Equinox</a:t>
            </a:r>
            <a:endParaRPr lang="en-US" dirty="0"/>
          </a:p>
        </p:txBody>
      </p:sp>
      <p:sp>
        <p:nvSpPr>
          <p:cNvPr id="11" name="TextBox 10"/>
          <p:cNvSpPr txBox="1"/>
          <p:nvPr/>
        </p:nvSpPr>
        <p:spPr>
          <a:xfrm rot="16200000">
            <a:off x="1618802" y="4930586"/>
            <a:ext cx="2088232" cy="646331"/>
          </a:xfrm>
          <a:prstGeom prst="rect">
            <a:avLst/>
          </a:prstGeom>
          <a:noFill/>
        </p:spPr>
        <p:txBody>
          <a:bodyPr wrap="square" rtlCol="0">
            <a:spAutoFit/>
          </a:bodyPr>
          <a:lstStyle/>
          <a:p>
            <a:pPr algn="ctr"/>
            <a:r>
              <a:rPr lang="en-US" dirty="0" smtClean="0">
                <a:latin typeface="Cambria Math"/>
                <a:ea typeface="Cambria Math"/>
              </a:rPr>
              <a:t>Solstice</a:t>
            </a:r>
          </a:p>
          <a:p>
            <a:pPr algn="ctr"/>
            <a:r>
              <a:rPr lang="en-US" dirty="0" smtClean="0">
                <a:latin typeface="Cambria Math"/>
                <a:ea typeface="Cambria Math"/>
              </a:rPr>
              <a:t>NH Winter</a:t>
            </a:r>
            <a:endParaRPr lang="en-US" dirty="0"/>
          </a:p>
        </p:txBody>
      </p:sp>
      <p:sp>
        <p:nvSpPr>
          <p:cNvPr id="12" name="TextBox 11"/>
          <p:cNvSpPr txBox="1"/>
          <p:nvPr/>
        </p:nvSpPr>
        <p:spPr>
          <a:xfrm>
            <a:off x="3346124" y="1401323"/>
            <a:ext cx="2088232" cy="369332"/>
          </a:xfrm>
          <a:prstGeom prst="rect">
            <a:avLst/>
          </a:prstGeom>
          <a:noFill/>
        </p:spPr>
        <p:txBody>
          <a:bodyPr wrap="square" rtlCol="0">
            <a:spAutoFit/>
          </a:bodyPr>
          <a:lstStyle/>
          <a:p>
            <a:pPr algn="ctr"/>
            <a:r>
              <a:rPr lang="en-US" dirty="0" smtClean="0">
                <a:latin typeface="Cambria Math"/>
                <a:ea typeface="Cambria Math"/>
              </a:rPr>
              <a:t>MSIS</a:t>
            </a:r>
            <a:endParaRPr lang="en-US" dirty="0"/>
          </a:p>
        </p:txBody>
      </p:sp>
      <p:sp>
        <p:nvSpPr>
          <p:cNvPr id="13" name="TextBox 12"/>
          <p:cNvSpPr txBox="1"/>
          <p:nvPr/>
        </p:nvSpPr>
        <p:spPr>
          <a:xfrm>
            <a:off x="6370460" y="1401323"/>
            <a:ext cx="2088232" cy="369332"/>
          </a:xfrm>
          <a:prstGeom prst="rect">
            <a:avLst/>
          </a:prstGeom>
          <a:noFill/>
        </p:spPr>
        <p:txBody>
          <a:bodyPr wrap="square" rtlCol="0">
            <a:spAutoFit/>
          </a:bodyPr>
          <a:lstStyle/>
          <a:p>
            <a:pPr algn="ctr"/>
            <a:r>
              <a:rPr lang="en-US" dirty="0" smtClean="0">
                <a:latin typeface="Cambria Math"/>
                <a:ea typeface="Cambria Math"/>
              </a:rPr>
              <a:t>JB08</a:t>
            </a:r>
            <a:endParaRPr lang="en-US" dirty="0"/>
          </a:p>
        </p:txBody>
      </p:sp>
      <p:sp>
        <p:nvSpPr>
          <p:cNvPr id="2" name="TextBox 1"/>
          <p:cNvSpPr txBox="1"/>
          <p:nvPr/>
        </p:nvSpPr>
        <p:spPr>
          <a:xfrm>
            <a:off x="107504" y="1340768"/>
            <a:ext cx="2365232" cy="4524315"/>
          </a:xfrm>
          <a:prstGeom prst="rect">
            <a:avLst/>
          </a:prstGeom>
          <a:noFill/>
        </p:spPr>
        <p:txBody>
          <a:bodyPr wrap="square" rtlCol="0">
            <a:spAutoFit/>
          </a:bodyPr>
          <a:lstStyle/>
          <a:p>
            <a:r>
              <a:rPr lang="en-US" dirty="0" err="1" smtClean="0"/>
              <a:t>Jacchia</a:t>
            </a:r>
            <a:r>
              <a:rPr lang="en-US" dirty="0" smtClean="0"/>
              <a:t>-Bowman (right) model is currently the operational Sat. Drag model used by the Air Force</a:t>
            </a:r>
          </a:p>
          <a:p>
            <a:endParaRPr lang="en-US" dirty="0"/>
          </a:p>
          <a:p>
            <a:r>
              <a:rPr lang="en-US" dirty="0" smtClean="0"/>
              <a:t>MSIS is driven by mass spectrometer data</a:t>
            </a:r>
          </a:p>
          <a:p>
            <a:pPr marL="285750" indent="-285750">
              <a:buFont typeface="Wingdings" pitchFamily="2" charset="2"/>
              <a:buChar char="Ø"/>
            </a:pPr>
            <a:r>
              <a:rPr lang="en-US" dirty="0" smtClean="0"/>
              <a:t>i.e. MSIS </a:t>
            </a:r>
            <a:r>
              <a:rPr lang="en-US" dirty="0" smtClean="0"/>
              <a:t>should </a:t>
            </a:r>
            <a:r>
              <a:rPr lang="en-US" dirty="0" smtClean="0"/>
              <a:t>be reasonably accurate</a:t>
            </a:r>
          </a:p>
          <a:p>
            <a:pPr marL="285750" indent="-285750">
              <a:buFont typeface="Wingdings" pitchFamily="2" charset="2"/>
              <a:buChar char="Ø"/>
            </a:pPr>
            <a:endParaRPr lang="en-US" dirty="0"/>
          </a:p>
          <a:p>
            <a:r>
              <a:rPr lang="en-US" dirty="0" err="1" smtClean="0"/>
              <a:t>Jacchia</a:t>
            </a:r>
            <a:r>
              <a:rPr lang="en-US" dirty="0" smtClean="0"/>
              <a:t> Models are based on satellite drag data, ignoring Mass Spec. data and winter helium bulge</a:t>
            </a:r>
          </a:p>
        </p:txBody>
      </p:sp>
      <p:cxnSp>
        <p:nvCxnSpPr>
          <p:cNvPr id="15" name="Straight Connector 14"/>
          <p:cNvCxnSpPr/>
          <p:nvPr/>
        </p:nvCxnSpPr>
        <p:spPr>
          <a:xfrm>
            <a:off x="2411760" y="1545339"/>
            <a:ext cx="0" cy="4980005"/>
          </a:xfrm>
          <a:prstGeom prst="line">
            <a:avLst/>
          </a:prstGeom>
          <a:ln w="25400">
            <a:solidFill>
              <a:srgbClr val="034B9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47864" y="1124744"/>
            <a:ext cx="5040560" cy="369332"/>
          </a:xfrm>
          <a:prstGeom prst="rect">
            <a:avLst/>
          </a:prstGeom>
          <a:noFill/>
        </p:spPr>
        <p:txBody>
          <a:bodyPr wrap="square" rtlCol="0">
            <a:spAutoFit/>
          </a:bodyPr>
          <a:lstStyle/>
          <a:p>
            <a:pPr algn="ctr"/>
            <a:r>
              <a:rPr lang="en-US" dirty="0" smtClean="0">
                <a:latin typeface="Cambria Math"/>
                <a:ea typeface="Cambria Math"/>
              </a:rPr>
              <a:t>Models Run @ 400 km with F10.7=80</a:t>
            </a:r>
            <a:endParaRPr lang="en-US" dirty="0"/>
          </a:p>
        </p:txBody>
      </p:sp>
    </p:spTree>
    <p:extLst>
      <p:ext uri="{BB962C8B-B14F-4D97-AF65-F5344CB8AC3E}">
        <p14:creationId xmlns:p14="http://schemas.microsoft.com/office/powerpoint/2010/main" val="1898374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txBox="1">
            <a:spLocks noChangeArrowheads="1"/>
          </p:cNvSpPr>
          <p:nvPr/>
        </p:nvSpPr>
        <p:spPr>
          <a:xfrm>
            <a:off x="1004341" y="0"/>
            <a:ext cx="7180290" cy="1052736"/>
          </a:xfrm>
          <a:prstGeom prst="rect">
            <a:avLst/>
          </a:prstGeom>
        </p:spPr>
        <p:txBody>
          <a:bodyPr vert="horz" lIns="91440" tIns="45720" rIns="91440" bIns="45720" rtlCol="0" anchor="ctr">
            <a:normAutofit/>
          </a:bodyPr>
          <a:lstStyle/>
          <a:p>
            <a:pPr lvl="0" algn="ctr">
              <a:spcBef>
                <a:spcPct val="0"/>
              </a:spcBef>
            </a:pPr>
            <a:r>
              <a:rPr lang="en-US" sz="3200" b="1" dirty="0" smtClean="0">
                <a:latin typeface="Arial" pitchFamily="34" charset="0"/>
                <a:cs typeface="Arial" pitchFamily="34" charset="0"/>
              </a:rPr>
              <a:t>Helium in T*-GCM</a:t>
            </a:r>
            <a:endParaRPr lang="en-US" sz="4400" b="1" dirty="0" smtClean="0">
              <a:latin typeface="Arial" pitchFamily="34" charset="0"/>
              <a:cs typeface="Arial" pitchFamily="34" charset="0"/>
            </a:endParaRPr>
          </a:p>
        </p:txBody>
      </p:sp>
      <p:sp>
        <p:nvSpPr>
          <p:cNvPr id="5" name="TextBox 4"/>
          <p:cNvSpPr txBox="1"/>
          <p:nvPr/>
        </p:nvSpPr>
        <p:spPr>
          <a:xfrm>
            <a:off x="698104" y="1196752"/>
            <a:ext cx="7618312" cy="5262979"/>
          </a:xfrm>
          <a:prstGeom prst="rect">
            <a:avLst/>
          </a:prstGeom>
          <a:noFill/>
        </p:spPr>
        <p:txBody>
          <a:bodyPr wrap="square" rtlCol="0">
            <a:spAutoFit/>
          </a:bodyPr>
          <a:lstStyle/>
          <a:p>
            <a:r>
              <a:rPr lang="en-US" sz="2400" dirty="0" smtClean="0"/>
              <a:t>Helium was initially </a:t>
            </a:r>
            <a:r>
              <a:rPr lang="en-US" sz="2400" b="1" dirty="0" smtClean="0"/>
              <a:t>solved as a minor constituent </a:t>
            </a:r>
            <a:r>
              <a:rPr lang="en-US" sz="2400" dirty="0" smtClean="0"/>
              <a:t>in various versions of T*GCMs [Roble et al., 1988; Richmond et al., 1992; Roble and Ridley, 1994]:</a:t>
            </a:r>
          </a:p>
          <a:p>
            <a:pPr marL="285750" indent="-285750">
              <a:buFont typeface="Arial" pitchFamily="34" charset="0"/>
              <a:buChar char="•"/>
            </a:pPr>
            <a:r>
              <a:rPr lang="en-US" sz="2400" dirty="0" smtClean="0"/>
              <a:t>E. C. Ridley developed the framework to solve for helium as a minor species using an iterative (implicit) solver to include the non-escaping helium flux</a:t>
            </a:r>
          </a:p>
          <a:p>
            <a:endParaRPr lang="en-US" sz="2400" dirty="0"/>
          </a:p>
          <a:p>
            <a:r>
              <a:rPr lang="en-US" sz="2400" dirty="0" smtClean="0"/>
              <a:t>It’s my understanding that:</a:t>
            </a:r>
          </a:p>
          <a:p>
            <a:pPr marL="285750" indent="-285750">
              <a:buFont typeface="Arial" pitchFamily="34" charset="0"/>
              <a:buChar char="•"/>
            </a:pPr>
            <a:r>
              <a:rPr lang="en-US" sz="2400" dirty="0" smtClean="0"/>
              <a:t>At some point, a switch in software libraries caused the minor He code to stop working</a:t>
            </a:r>
          </a:p>
          <a:p>
            <a:pPr marL="285750" indent="-285750">
              <a:buFont typeface="Arial" pitchFamily="34" charset="0"/>
              <a:buChar char="•"/>
            </a:pPr>
            <a:r>
              <a:rPr lang="en-US" sz="2400" dirty="0" smtClean="0"/>
              <a:t>The upper boundary of T*GCM was raised from </a:t>
            </a:r>
            <a:r>
              <a:rPr lang="en-US" sz="2400" dirty="0" err="1" smtClean="0"/>
              <a:t>zp</a:t>
            </a:r>
            <a:r>
              <a:rPr lang="en-US" sz="2400" dirty="0" smtClean="0"/>
              <a:t>=5 to </a:t>
            </a:r>
            <a:r>
              <a:rPr lang="en-US" sz="2400" dirty="0" err="1" smtClean="0"/>
              <a:t>zp</a:t>
            </a:r>
            <a:r>
              <a:rPr lang="en-US" sz="2400" dirty="0" smtClean="0"/>
              <a:t>=7</a:t>
            </a:r>
          </a:p>
          <a:p>
            <a:pPr marL="285750" indent="-285750">
              <a:buFont typeface="Arial" pitchFamily="34" charset="0"/>
              <a:buChar char="•"/>
            </a:pPr>
            <a:r>
              <a:rPr lang="en-US" sz="2400" dirty="0" smtClean="0"/>
              <a:t>Afterward, Helium has been difficult to re-implement as a minor species</a:t>
            </a:r>
            <a:endParaRPr lang="en-US" sz="2400" dirty="0"/>
          </a:p>
        </p:txBody>
      </p:sp>
    </p:spTree>
    <p:extLst>
      <p:ext uri="{BB962C8B-B14F-4D97-AF65-F5344CB8AC3E}">
        <p14:creationId xmlns:p14="http://schemas.microsoft.com/office/powerpoint/2010/main" val="3095400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txBox="1">
            <a:spLocks noChangeArrowheads="1"/>
          </p:cNvSpPr>
          <p:nvPr/>
        </p:nvSpPr>
        <p:spPr>
          <a:xfrm>
            <a:off x="1004341" y="0"/>
            <a:ext cx="7180290" cy="1052736"/>
          </a:xfrm>
          <a:prstGeom prst="rect">
            <a:avLst/>
          </a:prstGeom>
        </p:spPr>
        <p:txBody>
          <a:bodyPr vert="horz" lIns="91440" tIns="45720" rIns="91440" bIns="45720" rtlCol="0" anchor="ctr">
            <a:normAutofit lnSpcReduction="10000"/>
          </a:bodyPr>
          <a:lstStyle/>
          <a:p>
            <a:pPr lvl="0" algn="ctr">
              <a:spcBef>
                <a:spcPct val="0"/>
              </a:spcBef>
            </a:pPr>
            <a:r>
              <a:rPr lang="en-US" sz="3200" b="1" dirty="0" smtClean="0">
                <a:latin typeface="Arial" pitchFamily="34" charset="0"/>
                <a:cs typeface="Arial" pitchFamily="34" charset="0"/>
              </a:rPr>
              <a:t>Major Species </a:t>
            </a:r>
          </a:p>
          <a:p>
            <a:pPr lvl="0" algn="ctr">
              <a:spcBef>
                <a:spcPct val="0"/>
              </a:spcBef>
            </a:pPr>
            <a:r>
              <a:rPr lang="en-US" sz="3200" b="1" dirty="0" smtClean="0">
                <a:latin typeface="Arial" pitchFamily="34" charset="0"/>
                <a:cs typeface="Arial" pitchFamily="34" charset="0"/>
              </a:rPr>
              <a:t>Composition Equation</a:t>
            </a:r>
            <a:endParaRPr lang="en-US" sz="4400" b="1" dirty="0" smtClean="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 name="TextBox 1"/>
              <p:cNvSpPr txBox="1"/>
              <p:nvPr/>
            </p:nvSpPr>
            <p:spPr>
              <a:xfrm>
                <a:off x="1029072" y="1556792"/>
                <a:ext cx="7791400" cy="115320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US" i="1" smtClean="0">
                              <a:latin typeface="Cambria Math"/>
                            </a:rPr>
                          </m:ctrlPr>
                        </m:fPr>
                        <m:num>
                          <m:r>
                            <a:rPr lang="en-US" i="1">
                              <a:latin typeface="Cambria Math"/>
                              <a:ea typeface="Cambria Math"/>
                            </a:rPr>
                            <m:t>𝜕</m:t>
                          </m:r>
                          <m:r>
                            <a:rPr lang="el-GR" b="1" i="1" smtClean="0">
                              <a:latin typeface="Cambria Math"/>
                              <a:ea typeface="Cambria Math"/>
                            </a:rPr>
                            <m:t>𝜳</m:t>
                          </m:r>
                        </m:num>
                        <m:den>
                          <m:r>
                            <a:rPr lang="en-US" i="1">
                              <a:latin typeface="Cambria Math"/>
                              <a:ea typeface="Cambria Math"/>
                            </a:rPr>
                            <m:t>𝜕</m:t>
                          </m:r>
                          <m:r>
                            <a:rPr lang="en-US" b="0" i="1" smtClean="0">
                              <a:latin typeface="Cambria Math"/>
                              <a:ea typeface="Cambria Math"/>
                            </a:rPr>
                            <m:t>𝑡</m:t>
                          </m:r>
                        </m:den>
                      </m:f>
                      <m:r>
                        <a:rPr lang="en-US" b="0" i="1" smtClean="0">
                          <a:latin typeface="Cambria Math"/>
                        </a:rPr>
                        <m:t>=−</m:t>
                      </m:r>
                      <m:sSup>
                        <m:sSupPr>
                          <m:ctrlPr>
                            <a:rPr lang="en-US" b="0" i="1" smtClean="0">
                              <a:latin typeface="Cambria Math"/>
                            </a:rPr>
                          </m:ctrlPr>
                        </m:sSupPr>
                        <m:e>
                          <m:r>
                            <a:rPr lang="en-US" b="0" i="1" smtClean="0">
                              <a:latin typeface="Cambria Math"/>
                            </a:rPr>
                            <m:t>𝑒</m:t>
                          </m:r>
                        </m:e>
                        <m:sup>
                          <m:r>
                            <a:rPr lang="en-US" b="0" i="1" smtClean="0">
                              <a:latin typeface="Cambria Math"/>
                            </a:rPr>
                            <m:t>𝑧</m:t>
                          </m:r>
                        </m:sup>
                      </m:sSup>
                      <m:sSup>
                        <m:sSupPr>
                          <m:ctrlPr>
                            <a:rPr lang="en-US" b="0" i="1" smtClean="0">
                              <a:latin typeface="Cambria Math"/>
                            </a:rPr>
                          </m:ctrlPr>
                        </m:sSupPr>
                        <m:e>
                          <m:r>
                            <a:rPr lang="en-US" b="0" i="1" smtClean="0">
                              <a:latin typeface="Cambria Math"/>
                              <a:ea typeface="Cambria Math"/>
                            </a:rPr>
                            <m:t>𝜏</m:t>
                          </m:r>
                        </m:e>
                        <m:sup>
                          <m:r>
                            <a:rPr lang="en-US" b="0" i="1" smtClean="0">
                              <a:latin typeface="Cambria Math"/>
                            </a:rPr>
                            <m:t>−1</m:t>
                          </m:r>
                        </m:sup>
                      </m:sSup>
                      <m:f>
                        <m:fPr>
                          <m:ctrlPr>
                            <a:rPr lang="en-US" i="1">
                              <a:latin typeface="Cambria Math"/>
                            </a:rPr>
                          </m:ctrlPr>
                        </m:fPr>
                        <m:num>
                          <m:r>
                            <a:rPr lang="en-US" i="1">
                              <a:latin typeface="Cambria Math"/>
                              <a:ea typeface="Cambria Math"/>
                            </a:rPr>
                            <m:t>𝜕</m:t>
                          </m:r>
                        </m:num>
                        <m:den>
                          <m:r>
                            <a:rPr lang="en-US" i="1">
                              <a:latin typeface="Cambria Math"/>
                              <a:ea typeface="Cambria Math"/>
                            </a:rPr>
                            <m:t>𝜕</m:t>
                          </m:r>
                          <m:r>
                            <a:rPr lang="en-US" b="0" i="1" smtClean="0">
                              <a:latin typeface="Cambria Math"/>
                              <a:ea typeface="Cambria Math"/>
                            </a:rPr>
                            <m:t>𝑧</m:t>
                          </m:r>
                        </m:den>
                      </m:f>
                      <m:d>
                        <m:dPr>
                          <m:begChr m:val="["/>
                          <m:endChr m:val="]"/>
                          <m:ctrlPr>
                            <a:rPr lang="en-US" i="1" smtClean="0">
                              <a:latin typeface="Cambria Math"/>
                              <a:ea typeface="Cambria Math"/>
                            </a:rPr>
                          </m:ctrlPr>
                        </m:dPr>
                        <m:e>
                          <m:f>
                            <m:fPr>
                              <m:ctrlPr>
                                <a:rPr lang="en-US" i="1" smtClean="0">
                                  <a:latin typeface="Cambria Math"/>
                                  <a:ea typeface="Cambria Math"/>
                                </a:rPr>
                              </m:ctrlPr>
                            </m:fPr>
                            <m:num>
                              <m:bar>
                                <m:barPr>
                                  <m:pos m:val="top"/>
                                  <m:ctrlPr>
                                    <a:rPr lang="en-US" i="1" smtClean="0">
                                      <a:latin typeface="Cambria Math"/>
                                      <a:ea typeface="Cambria Math"/>
                                    </a:rPr>
                                  </m:ctrlPr>
                                </m:barPr>
                                <m:e>
                                  <m:r>
                                    <a:rPr lang="en-US" b="0" i="1" smtClean="0">
                                      <a:latin typeface="Cambria Math"/>
                                      <a:ea typeface="Cambria Math"/>
                                    </a:rPr>
                                    <m:t>𝑚</m:t>
                                  </m:r>
                                </m:e>
                              </m:bar>
                            </m:num>
                            <m:den>
                              <m:sSub>
                                <m:sSubPr>
                                  <m:ctrlPr>
                                    <a:rPr lang="en-US" i="1" smtClean="0">
                                      <a:latin typeface="Cambria Math"/>
                                      <a:ea typeface="Cambria Math"/>
                                    </a:rPr>
                                  </m:ctrlPr>
                                </m:sSubPr>
                                <m:e>
                                  <m:r>
                                    <a:rPr lang="en-US" b="0" i="1" smtClean="0">
                                      <a:latin typeface="Cambria Math"/>
                                      <a:ea typeface="Cambria Math"/>
                                    </a:rPr>
                                    <m:t>𝑚</m:t>
                                  </m:r>
                                </m:e>
                                <m:sub>
                                  <m:r>
                                    <a:rPr lang="en-US" b="0" i="1" smtClean="0">
                                      <a:latin typeface="Cambria Math"/>
                                      <a:ea typeface="Cambria Math"/>
                                    </a:rPr>
                                    <m:t>𝑁</m:t>
                                  </m:r>
                                  <m:r>
                                    <a:rPr lang="en-US" b="0" i="1" smtClean="0">
                                      <a:latin typeface="Cambria Math"/>
                                      <a:ea typeface="Cambria Math"/>
                                    </a:rPr>
                                    <m:t>2</m:t>
                                  </m:r>
                                </m:sub>
                              </m:sSub>
                            </m:den>
                          </m:f>
                          <m:sSup>
                            <m:sSupPr>
                              <m:ctrlPr>
                                <a:rPr lang="en-US" i="1" smtClean="0">
                                  <a:latin typeface="Cambria Math"/>
                                  <a:ea typeface="Cambria Math"/>
                                </a:rPr>
                              </m:ctrlPr>
                            </m:sSupPr>
                            <m:e>
                              <m:d>
                                <m:dPr>
                                  <m:ctrlPr>
                                    <a:rPr lang="en-US" i="1">
                                      <a:latin typeface="Cambria Math"/>
                                      <a:ea typeface="Cambria Math"/>
                                    </a:rPr>
                                  </m:ctrlPr>
                                </m:dPr>
                                <m:e>
                                  <m:f>
                                    <m:fPr>
                                      <m:ctrlPr>
                                        <a:rPr lang="en-US" i="1">
                                          <a:latin typeface="Cambria Math"/>
                                          <a:ea typeface="Cambria Math"/>
                                        </a:rPr>
                                      </m:ctrlPr>
                                    </m:fPr>
                                    <m:num>
                                      <m:sSub>
                                        <m:sSubPr>
                                          <m:ctrlPr>
                                            <a:rPr lang="en-US" i="1">
                                              <a:latin typeface="Cambria Math"/>
                                              <a:ea typeface="Cambria Math"/>
                                            </a:rPr>
                                          </m:ctrlPr>
                                        </m:sSubPr>
                                        <m:e>
                                          <m:r>
                                            <a:rPr lang="en-US" i="1">
                                              <a:latin typeface="Cambria Math"/>
                                              <a:ea typeface="Cambria Math"/>
                                            </a:rPr>
                                            <m:t>𝑇</m:t>
                                          </m:r>
                                        </m:e>
                                        <m:sub>
                                          <m:r>
                                            <a:rPr lang="en-US" i="1">
                                              <a:latin typeface="Cambria Math"/>
                                              <a:ea typeface="Cambria Math"/>
                                            </a:rPr>
                                            <m:t>00</m:t>
                                          </m:r>
                                        </m:sub>
                                      </m:sSub>
                                    </m:num>
                                    <m:den>
                                      <m:r>
                                        <a:rPr lang="en-US" i="1">
                                          <a:latin typeface="Cambria Math"/>
                                          <a:ea typeface="Cambria Math"/>
                                        </a:rPr>
                                        <m:t>𝑇</m:t>
                                      </m:r>
                                    </m:den>
                                  </m:f>
                                </m:e>
                              </m:d>
                            </m:e>
                            <m:sup>
                              <m:r>
                                <a:rPr lang="en-US" b="0" i="1" smtClean="0">
                                  <a:latin typeface="Cambria Math"/>
                                  <a:ea typeface="Cambria Math"/>
                                </a:rPr>
                                <m:t>0.25</m:t>
                              </m:r>
                            </m:sup>
                          </m:sSup>
                          <m:sSup>
                            <m:sSupPr>
                              <m:ctrlPr>
                                <a:rPr lang="en-US" i="1" smtClean="0">
                                  <a:latin typeface="Cambria Math"/>
                                  <a:ea typeface="Cambria Math"/>
                                </a:rPr>
                              </m:ctrlPr>
                            </m:sSupPr>
                            <m:e>
                              <m:r>
                                <a:rPr lang="en-US" b="1" i="1">
                                  <a:latin typeface="Cambria Math"/>
                                  <a:ea typeface="Cambria Math"/>
                                </a:rPr>
                                <m:t>𝜶</m:t>
                              </m:r>
                            </m:e>
                            <m:sup>
                              <m:r>
                                <a:rPr lang="en-US" b="0" i="1" smtClean="0">
                                  <a:latin typeface="Cambria Math"/>
                                  <a:ea typeface="Cambria Math"/>
                                </a:rPr>
                                <m:t>−1</m:t>
                              </m:r>
                            </m:sup>
                          </m:sSup>
                          <m:r>
                            <a:rPr lang="en-US" b="1" i="1" smtClean="0">
                              <a:latin typeface="Cambria Math"/>
                              <a:ea typeface="Cambria Math"/>
                            </a:rPr>
                            <m:t>𝑳</m:t>
                          </m:r>
                          <m:r>
                            <a:rPr lang="el-GR" b="1" i="1">
                              <a:latin typeface="Cambria Math"/>
                              <a:ea typeface="Cambria Math"/>
                            </a:rPr>
                            <m:t>𝜳</m:t>
                          </m:r>
                        </m:e>
                      </m:d>
                    </m:oMath>
                  </m:oMathPara>
                </a14:m>
                <a:endParaRPr lang="en-US" i="1" dirty="0" smtClean="0">
                  <a:latin typeface="Cambria Math"/>
                  <a:ea typeface="Cambria Math"/>
                </a:endParaRPr>
              </a:p>
              <a:p>
                <a:r>
                  <a:rPr lang="en-US" b="0" dirty="0" smtClean="0">
                    <a:ea typeface="Cambria Math"/>
                  </a:rPr>
                  <a:t>	</a:t>
                </a:r>
                <a14:m>
                  <m:oMath xmlns:m="http://schemas.openxmlformats.org/officeDocument/2006/math">
                    <m:r>
                      <a:rPr lang="en-US" b="0" i="1" smtClean="0">
                        <a:latin typeface="Cambria Math"/>
                        <a:ea typeface="Cambria Math"/>
                      </a:rPr>
                      <m:t>+</m:t>
                    </m:r>
                    <m:sSup>
                      <m:sSupPr>
                        <m:ctrlPr>
                          <a:rPr lang="en-US" i="1">
                            <a:latin typeface="Cambria Math"/>
                          </a:rPr>
                        </m:ctrlPr>
                      </m:sSupPr>
                      <m:e>
                        <m:r>
                          <a:rPr lang="en-US" i="1">
                            <a:latin typeface="Cambria Math"/>
                          </a:rPr>
                          <m:t>𝑒</m:t>
                        </m:r>
                      </m:e>
                      <m:sup>
                        <m:r>
                          <a:rPr lang="en-US" i="1" smtClean="0">
                            <a:latin typeface="Cambria Math"/>
                          </a:rPr>
                          <m:t>𝑧</m:t>
                        </m:r>
                      </m:sup>
                    </m:sSup>
                    <m:f>
                      <m:fPr>
                        <m:ctrlPr>
                          <a:rPr lang="en-US" i="1">
                            <a:latin typeface="Cambria Math"/>
                          </a:rPr>
                        </m:ctrlPr>
                      </m:fPr>
                      <m:num>
                        <m:r>
                          <a:rPr lang="en-US" i="1">
                            <a:latin typeface="Cambria Math"/>
                            <a:ea typeface="Cambria Math"/>
                          </a:rPr>
                          <m:t>𝜕</m:t>
                        </m:r>
                      </m:num>
                      <m:den>
                        <m:r>
                          <a:rPr lang="en-US" i="1">
                            <a:latin typeface="Cambria Math"/>
                            <a:ea typeface="Cambria Math"/>
                          </a:rPr>
                          <m:t>𝜕</m:t>
                        </m:r>
                        <m:r>
                          <a:rPr lang="en-US" b="0" i="1" smtClean="0">
                            <a:latin typeface="Cambria Math"/>
                            <a:ea typeface="Cambria Math"/>
                          </a:rPr>
                          <m:t>𝑧</m:t>
                        </m:r>
                      </m:den>
                    </m:f>
                    <m:d>
                      <m:dPr>
                        <m:ctrlPr>
                          <a:rPr lang="en-US" i="1" smtClean="0">
                            <a:latin typeface="Cambria Math"/>
                            <a:ea typeface="Cambria Math"/>
                          </a:rPr>
                        </m:ctrlPr>
                      </m:dPr>
                      <m:e>
                        <m:r>
                          <a:rPr lang="en-US" b="0" i="1" smtClean="0">
                            <a:latin typeface="Cambria Math"/>
                            <a:ea typeface="Cambria Math"/>
                          </a:rPr>
                          <m:t>𝐾</m:t>
                        </m:r>
                        <m:d>
                          <m:dPr>
                            <m:ctrlPr>
                              <a:rPr lang="en-US" b="0" i="1" smtClean="0">
                                <a:latin typeface="Cambria Math"/>
                                <a:ea typeface="Cambria Math"/>
                              </a:rPr>
                            </m:ctrlPr>
                          </m:dPr>
                          <m:e>
                            <m:r>
                              <a:rPr lang="en-US" b="0" i="1" smtClean="0">
                                <a:latin typeface="Cambria Math"/>
                                <a:ea typeface="Cambria Math"/>
                              </a:rPr>
                              <m:t>𝑧</m:t>
                            </m:r>
                          </m:e>
                        </m:d>
                        <m:sSup>
                          <m:sSupPr>
                            <m:ctrlPr>
                              <a:rPr lang="en-US" i="1">
                                <a:latin typeface="Cambria Math"/>
                              </a:rPr>
                            </m:ctrlPr>
                          </m:sSupPr>
                          <m:e>
                            <m:r>
                              <a:rPr lang="en-US" i="1">
                                <a:latin typeface="Cambria Math"/>
                              </a:rPr>
                              <m:t>𝑒</m:t>
                            </m:r>
                          </m:e>
                          <m:sup>
                            <m:r>
                              <a:rPr lang="en-US" b="0" i="1" smtClean="0">
                                <a:latin typeface="Cambria Math"/>
                              </a:rPr>
                              <m:t>−</m:t>
                            </m:r>
                            <m:r>
                              <a:rPr lang="en-US" i="1">
                                <a:latin typeface="Cambria Math"/>
                              </a:rPr>
                              <m:t>𝑧</m:t>
                            </m:r>
                          </m:sup>
                        </m:sSup>
                        <m:d>
                          <m:dPr>
                            <m:ctrlPr>
                              <a:rPr lang="en-US" i="1" smtClean="0">
                                <a:latin typeface="Cambria Math"/>
                              </a:rPr>
                            </m:ctrlPr>
                          </m:dPr>
                          <m:e>
                            <m:f>
                              <m:fPr>
                                <m:ctrlPr>
                                  <a:rPr lang="en-US" i="1">
                                    <a:latin typeface="Cambria Math"/>
                                  </a:rPr>
                                </m:ctrlPr>
                              </m:fPr>
                              <m:num>
                                <m:r>
                                  <a:rPr lang="en-US" i="1">
                                    <a:latin typeface="Cambria Math"/>
                                    <a:ea typeface="Cambria Math"/>
                                  </a:rPr>
                                  <m:t>𝜕</m:t>
                                </m:r>
                              </m:num>
                              <m:den>
                                <m:r>
                                  <a:rPr lang="en-US" i="1">
                                    <a:latin typeface="Cambria Math"/>
                                    <a:ea typeface="Cambria Math"/>
                                  </a:rPr>
                                  <m:t>𝜕</m:t>
                                </m:r>
                                <m:r>
                                  <a:rPr lang="en-US" i="1">
                                    <a:latin typeface="Cambria Math"/>
                                    <a:ea typeface="Cambria Math"/>
                                  </a:rPr>
                                  <m:t>𝑧</m:t>
                                </m:r>
                              </m:den>
                            </m:f>
                            <m:r>
                              <a:rPr lang="en-US" b="0"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1</m:t>
                                </m:r>
                              </m:num>
                              <m:den>
                                <m:acc>
                                  <m:accPr>
                                    <m:chr m:val="̅"/>
                                    <m:ctrlPr>
                                      <a:rPr lang="en-US" i="1">
                                        <a:latin typeface="Cambria Math"/>
                                        <a:ea typeface="Cambria Math"/>
                                      </a:rPr>
                                    </m:ctrlPr>
                                  </m:accPr>
                                  <m:e>
                                    <m:r>
                                      <a:rPr lang="en-US" i="1">
                                        <a:latin typeface="Cambria Math"/>
                                        <a:ea typeface="Cambria Math"/>
                                      </a:rPr>
                                      <m:t>𝑚</m:t>
                                    </m:r>
                                  </m:e>
                                </m:acc>
                              </m:den>
                            </m:f>
                            <m:f>
                              <m:fPr>
                                <m:ctrlPr>
                                  <a:rPr lang="en-US" i="1">
                                    <a:latin typeface="Cambria Math"/>
                                  </a:rPr>
                                </m:ctrlPr>
                              </m:fPr>
                              <m:num>
                                <m:r>
                                  <a:rPr lang="en-US" i="1">
                                    <a:latin typeface="Cambria Math"/>
                                    <a:ea typeface="Cambria Math"/>
                                  </a:rPr>
                                  <m:t>𝜕</m:t>
                                </m:r>
                                <m:acc>
                                  <m:accPr>
                                    <m:chr m:val="̅"/>
                                    <m:ctrlPr>
                                      <a:rPr lang="en-US" b="0" i="1" smtClean="0">
                                        <a:latin typeface="Cambria Math"/>
                                        <a:ea typeface="Cambria Math"/>
                                      </a:rPr>
                                    </m:ctrlPr>
                                  </m:accPr>
                                  <m:e>
                                    <m:r>
                                      <a:rPr lang="en-US" b="0" i="1" smtClean="0">
                                        <a:latin typeface="Cambria Math"/>
                                        <a:ea typeface="Cambria Math"/>
                                      </a:rPr>
                                      <m:t>𝑚</m:t>
                                    </m:r>
                                  </m:e>
                                </m:acc>
                              </m:num>
                              <m:den>
                                <m:r>
                                  <a:rPr lang="en-US" i="1">
                                    <a:latin typeface="Cambria Math"/>
                                    <a:ea typeface="Cambria Math"/>
                                  </a:rPr>
                                  <m:t>𝜕</m:t>
                                </m:r>
                                <m:r>
                                  <a:rPr lang="en-US" i="1">
                                    <a:latin typeface="Cambria Math"/>
                                    <a:ea typeface="Cambria Math"/>
                                  </a:rPr>
                                  <m:t>𝑧</m:t>
                                </m:r>
                              </m:den>
                            </m:f>
                          </m:e>
                        </m:d>
                        <m:r>
                          <a:rPr lang="el-GR" b="1" i="1">
                            <a:latin typeface="Cambria Math"/>
                            <a:ea typeface="Cambria Math"/>
                          </a:rPr>
                          <m:t>𝜳</m:t>
                        </m:r>
                      </m:e>
                    </m:d>
                    <m:r>
                      <a:rPr lang="en-US" b="0" i="1" smtClean="0">
                        <a:latin typeface="Cambria Math"/>
                        <a:ea typeface="Cambria Math"/>
                      </a:rPr>
                      <m:t>−</m:t>
                    </m:r>
                    <m:d>
                      <m:dPr>
                        <m:ctrlPr>
                          <a:rPr lang="en-US" b="0" i="1" smtClean="0">
                            <a:latin typeface="Cambria Math"/>
                            <a:ea typeface="Cambria Math"/>
                          </a:rPr>
                        </m:ctrlPr>
                      </m:dPr>
                      <m:e>
                        <m:r>
                          <a:rPr lang="en-US" b="1" i="1" smtClean="0">
                            <a:latin typeface="Cambria Math"/>
                            <a:ea typeface="Cambria Math"/>
                          </a:rPr>
                          <m:t>𝒗</m:t>
                        </m:r>
                        <m:r>
                          <a:rPr lang="en-US" b="1" i="1" smtClean="0">
                            <a:latin typeface="Cambria Math"/>
                            <a:ea typeface="Cambria Math"/>
                          </a:rPr>
                          <m:t>∙</m:t>
                        </m:r>
                        <m:r>
                          <a:rPr lang="en-US" b="1" i="1" smtClean="0">
                            <a:latin typeface="Cambria Math"/>
                            <a:ea typeface="Cambria Math"/>
                          </a:rPr>
                          <m:t>𝛁</m:t>
                        </m:r>
                        <m:r>
                          <a:rPr lang="el-GR" b="1" i="1">
                            <a:latin typeface="Cambria Math"/>
                            <a:ea typeface="Cambria Math"/>
                          </a:rPr>
                          <m:t>𝜳</m:t>
                        </m:r>
                        <m:r>
                          <a:rPr lang="en-US" b="0" i="1" smtClean="0">
                            <a:latin typeface="Cambria Math"/>
                            <a:ea typeface="Cambria Math"/>
                          </a:rPr>
                          <m:t>+</m:t>
                        </m:r>
                        <m:r>
                          <a:rPr lang="en-US" b="0" i="1" smtClean="0">
                            <a:latin typeface="Cambria Math"/>
                            <a:ea typeface="Cambria Math"/>
                          </a:rPr>
                          <m:t>𝑤</m:t>
                        </m:r>
                        <m:f>
                          <m:fPr>
                            <m:ctrlPr>
                              <a:rPr lang="en-US" i="1">
                                <a:latin typeface="Cambria Math"/>
                              </a:rPr>
                            </m:ctrlPr>
                          </m:fPr>
                          <m:num>
                            <m:r>
                              <a:rPr lang="en-US" i="1">
                                <a:latin typeface="Cambria Math"/>
                                <a:ea typeface="Cambria Math"/>
                              </a:rPr>
                              <m:t>𝜕</m:t>
                            </m:r>
                            <m:r>
                              <a:rPr lang="el-GR" b="1" i="1">
                                <a:latin typeface="Cambria Math"/>
                                <a:ea typeface="Cambria Math"/>
                              </a:rPr>
                              <m:t>𝜳</m:t>
                            </m:r>
                          </m:num>
                          <m:den>
                            <m:r>
                              <a:rPr lang="en-US" i="1">
                                <a:latin typeface="Cambria Math"/>
                                <a:ea typeface="Cambria Math"/>
                              </a:rPr>
                              <m:t>𝜕</m:t>
                            </m:r>
                            <m:r>
                              <a:rPr lang="en-US" i="1">
                                <a:latin typeface="Cambria Math"/>
                                <a:ea typeface="Cambria Math"/>
                              </a:rPr>
                              <m:t>𝑧</m:t>
                            </m:r>
                          </m:den>
                        </m:f>
                      </m:e>
                    </m:d>
                    <m:r>
                      <a:rPr lang="en-US" b="0" i="1" smtClean="0">
                        <a:latin typeface="Cambria Math"/>
                        <a:ea typeface="Cambria Math"/>
                      </a:rPr>
                      <m:t>+</m:t>
                    </m:r>
                    <m:r>
                      <a:rPr lang="en-US" b="1" i="1" smtClean="0">
                        <a:latin typeface="Cambria Math"/>
                        <a:ea typeface="Cambria Math"/>
                      </a:rPr>
                      <m:t>𝑺</m:t>
                    </m:r>
                    <m:r>
                      <a:rPr lang="en-US" b="0" i="1" smtClean="0">
                        <a:latin typeface="Cambria Math"/>
                        <a:ea typeface="Cambria Math"/>
                      </a:rPr>
                      <m:t>−</m:t>
                    </m:r>
                    <m:r>
                      <a:rPr lang="en-US" b="1" i="1" smtClean="0">
                        <a:latin typeface="Cambria Math"/>
                        <a:ea typeface="Cambria Math"/>
                      </a:rPr>
                      <m:t>𝑹</m:t>
                    </m:r>
                  </m:oMath>
                </a14:m>
                <a:endParaRPr lang="en-US" b="1" dirty="0"/>
              </a:p>
            </p:txBody>
          </p:sp>
        </mc:Choice>
        <mc:Fallback xmlns="">
          <p:sp>
            <p:nvSpPr>
              <p:cNvPr id="2" name="TextBox 1"/>
              <p:cNvSpPr txBox="1">
                <a:spLocks noRot="1" noChangeAspect="1" noMove="1" noResize="1" noEditPoints="1" noAdjustHandles="1" noChangeArrowheads="1" noChangeShapeType="1" noTextEdit="1"/>
              </p:cNvSpPr>
              <p:nvPr/>
            </p:nvSpPr>
            <p:spPr>
              <a:xfrm>
                <a:off x="1029072" y="1556792"/>
                <a:ext cx="7791400" cy="1153201"/>
              </a:xfrm>
              <a:prstGeom prst="rect">
                <a:avLst/>
              </a:prstGeom>
              <a:blipFill rotWithShape="1">
                <a:blip r:embed="rId3"/>
                <a:stretch>
                  <a:fillRect/>
                </a:stretch>
              </a:blipFill>
            </p:spPr>
            <p:txBody>
              <a:bodyPr/>
              <a:lstStyle/>
              <a:p>
                <a:r>
                  <a:rPr lang="en-US">
                    <a:noFill/>
                  </a:rPr>
                  <a:t> </a:t>
                </a:r>
              </a:p>
            </p:txBody>
          </p:sp>
        </mc:Fallback>
      </mc:AlternateContent>
      <p:sp>
        <p:nvSpPr>
          <p:cNvPr id="5" name="TextBox 4"/>
          <p:cNvSpPr txBox="1"/>
          <p:nvPr/>
        </p:nvSpPr>
        <p:spPr>
          <a:xfrm>
            <a:off x="698104" y="1196752"/>
            <a:ext cx="3403570" cy="369332"/>
          </a:xfrm>
          <a:prstGeom prst="rect">
            <a:avLst/>
          </a:prstGeom>
          <a:noFill/>
        </p:spPr>
        <p:txBody>
          <a:bodyPr wrap="square" rtlCol="0">
            <a:spAutoFit/>
          </a:bodyPr>
          <a:lstStyle/>
          <a:p>
            <a:r>
              <a:rPr lang="en-US" dirty="0" smtClean="0"/>
              <a:t>Dickinson et al., [1984]:</a:t>
            </a:r>
            <a:endParaRPr lang="en-US" dirty="0"/>
          </a:p>
        </p:txBody>
      </p:sp>
      <mc:AlternateContent xmlns:mc="http://schemas.openxmlformats.org/markup-compatibility/2006" xmlns:a14="http://schemas.microsoft.com/office/drawing/2010/main">
        <mc:Choice Requires="a14">
          <p:sp>
            <p:nvSpPr>
              <p:cNvPr id="9" name="TextBox 8"/>
              <p:cNvSpPr txBox="1"/>
              <p:nvPr/>
            </p:nvSpPr>
            <p:spPr>
              <a:xfrm>
                <a:off x="539552" y="3573016"/>
                <a:ext cx="3562122" cy="77328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i="1" smtClean="0">
                          <a:latin typeface="Cambria Math"/>
                          <a:ea typeface="Cambria Math"/>
                        </a:rPr>
                        <m:t>𝜏</m:t>
                      </m:r>
                      <m:f>
                        <m:fPr>
                          <m:ctrlPr>
                            <a:rPr lang="en-US" i="1" smtClean="0">
                              <a:latin typeface="Cambria Math"/>
                              <a:ea typeface="Cambria Math"/>
                            </a:rPr>
                          </m:ctrlPr>
                        </m:fPr>
                        <m:num>
                          <m:r>
                            <a:rPr lang="en-US" b="0" i="1" smtClean="0">
                              <a:latin typeface="Cambria Math"/>
                              <a:ea typeface="Cambria Math"/>
                            </a:rPr>
                            <m:t>𝑔</m:t>
                          </m:r>
                          <m:r>
                            <a:rPr lang="en-US" b="0" i="1" smtClean="0">
                              <a:latin typeface="Cambria Math"/>
                              <a:ea typeface="Cambria Math"/>
                            </a:rPr>
                            <m:t> </m:t>
                          </m:r>
                          <m:sSub>
                            <m:sSubPr>
                              <m:ctrlPr>
                                <a:rPr lang="en-US" b="0" i="1" smtClean="0">
                                  <a:latin typeface="Cambria Math"/>
                                  <a:ea typeface="Cambria Math"/>
                                </a:rPr>
                              </m:ctrlPr>
                            </m:sSubPr>
                            <m:e>
                              <m:r>
                                <a:rPr lang="en-US" b="0" i="1" smtClean="0">
                                  <a:latin typeface="Cambria Math"/>
                                  <a:ea typeface="Cambria Math"/>
                                </a:rPr>
                                <m:t>𝑚</m:t>
                              </m:r>
                            </m:e>
                            <m:sub>
                              <m:r>
                                <a:rPr lang="en-US" b="0" i="1" smtClean="0">
                                  <a:latin typeface="Cambria Math"/>
                                  <a:ea typeface="Cambria Math"/>
                                </a:rPr>
                                <m:t>𝑁</m:t>
                              </m:r>
                              <m:r>
                                <a:rPr lang="en-US" b="0" i="1" smtClean="0">
                                  <a:latin typeface="Cambria Math"/>
                                  <a:ea typeface="Cambria Math"/>
                                </a:rPr>
                                <m:t>2</m:t>
                              </m:r>
                            </m:sub>
                          </m:sSub>
                        </m:num>
                        <m:den>
                          <m:sSub>
                            <m:sSubPr>
                              <m:ctrlPr>
                                <a:rPr lang="en-US" i="1" smtClean="0">
                                  <a:latin typeface="Cambria Math"/>
                                  <a:ea typeface="Cambria Math"/>
                                </a:rPr>
                              </m:ctrlPr>
                            </m:sSubPr>
                            <m:e>
                              <m:r>
                                <a:rPr lang="en-US" b="0" i="1" smtClean="0">
                                  <a:latin typeface="Cambria Math"/>
                                  <a:ea typeface="Cambria Math"/>
                                </a:rPr>
                                <m:t>𝑝</m:t>
                              </m:r>
                            </m:e>
                            <m:sub>
                              <m:r>
                                <a:rPr lang="en-US" b="0" i="1" smtClean="0">
                                  <a:latin typeface="Cambria Math"/>
                                  <a:ea typeface="Cambria Math"/>
                                </a:rPr>
                                <m:t>0</m:t>
                              </m:r>
                            </m:sub>
                          </m:sSub>
                          <m:r>
                            <a:rPr lang="en-US" b="0" i="1" smtClean="0">
                              <a:latin typeface="Cambria Math"/>
                              <a:ea typeface="Cambria Math"/>
                            </a:rPr>
                            <m:t> </m:t>
                          </m:r>
                          <m:acc>
                            <m:accPr>
                              <m:chr m:val="̅"/>
                              <m:ctrlPr>
                                <a:rPr lang="en-US" b="0" i="1" smtClean="0">
                                  <a:latin typeface="Cambria Math"/>
                                  <a:ea typeface="Cambria Math"/>
                                </a:rPr>
                              </m:ctrlPr>
                            </m:accPr>
                            <m:e>
                              <m:r>
                                <a:rPr lang="en-US" b="0" i="1" smtClean="0">
                                  <a:latin typeface="Cambria Math"/>
                                  <a:ea typeface="Cambria Math"/>
                                </a:rPr>
                                <m:t>𝑚</m:t>
                              </m:r>
                            </m:e>
                          </m:acc>
                        </m:den>
                      </m:f>
                      <m:sSup>
                        <m:sSupPr>
                          <m:ctrlPr>
                            <a:rPr lang="en-US" i="1">
                              <a:latin typeface="Cambria Math"/>
                              <a:ea typeface="Cambria Math"/>
                            </a:rPr>
                          </m:ctrlPr>
                        </m:sSupPr>
                        <m:e>
                          <m:d>
                            <m:dPr>
                              <m:ctrlPr>
                                <a:rPr lang="en-US" i="1">
                                  <a:latin typeface="Cambria Math"/>
                                  <a:ea typeface="Cambria Math"/>
                                </a:rPr>
                              </m:ctrlPr>
                            </m:dPr>
                            <m:e>
                              <m:f>
                                <m:fPr>
                                  <m:ctrlPr>
                                    <a:rPr lang="en-US" i="1">
                                      <a:latin typeface="Cambria Math"/>
                                      <a:ea typeface="Cambria Math"/>
                                    </a:rPr>
                                  </m:ctrlPr>
                                </m:fPr>
                                <m:num>
                                  <m:r>
                                    <a:rPr lang="en-US" i="1">
                                      <a:latin typeface="Cambria Math"/>
                                      <a:ea typeface="Cambria Math"/>
                                    </a:rPr>
                                    <m:t>𝑇</m:t>
                                  </m:r>
                                </m:num>
                                <m:den>
                                  <m:sSub>
                                    <m:sSubPr>
                                      <m:ctrlPr>
                                        <a:rPr lang="en-US" i="1">
                                          <a:latin typeface="Cambria Math"/>
                                          <a:ea typeface="Cambria Math"/>
                                        </a:rPr>
                                      </m:ctrlPr>
                                    </m:sSubPr>
                                    <m:e>
                                      <m:r>
                                        <a:rPr lang="en-US" i="1">
                                          <a:latin typeface="Cambria Math"/>
                                          <a:ea typeface="Cambria Math"/>
                                        </a:rPr>
                                        <m:t>𝑇</m:t>
                                      </m:r>
                                    </m:e>
                                    <m:sub>
                                      <m:r>
                                        <a:rPr lang="en-US" i="1">
                                          <a:latin typeface="Cambria Math"/>
                                          <a:ea typeface="Cambria Math"/>
                                        </a:rPr>
                                        <m:t>00</m:t>
                                      </m:r>
                                    </m:sub>
                                  </m:sSub>
                                </m:den>
                              </m:f>
                            </m:e>
                          </m:d>
                        </m:e>
                        <m:sup>
                          <m:r>
                            <a:rPr lang="en-US" i="1">
                              <a:latin typeface="Cambria Math"/>
                              <a:ea typeface="Cambria Math"/>
                            </a:rPr>
                            <m:t>0.25</m:t>
                          </m:r>
                        </m:sup>
                      </m:sSup>
                      <m:r>
                        <a:rPr lang="en-US" b="1" i="1">
                          <a:latin typeface="Cambria Math"/>
                          <a:ea typeface="Cambria Math"/>
                        </a:rPr>
                        <m:t>𝜶</m:t>
                      </m:r>
                      <m:r>
                        <a:rPr lang="en-US" b="1" i="1" smtClean="0">
                          <a:latin typeface="Cambria Math"/>
                        </a:rPr>
                        <m:t>𝑾</m:t>
                      </m:r>
                      <m:r>
                        <a:rPr lang="en-US" b="0" i="1" smtClean="0">
                          <a:latin typeface="Cambria Math"/>
                        </a:rPr>
                        <m:t>=</m:t>
                      </m:r>
                      <m:r>
                        <a:rPr lang="en-US" b="1" i="1">
                          <a:latin typeface="Cambria Math"/>
                          <a:ea typeface="Cambria Math"/>
                        </a:rPr>
                        <m:t>𝑳</m:t>
                      </m:r>
                      <m:r>
                        <a:rPr lang="el-GR" b="1" i="1">
                          <a:latin typeface="Cambria Math"/>
                          <a:ea typeface="Cambria Math"/>
                        </a:rPr>
                        <m:t>𝜳</m:t>
                      </m:r>
                    </m:oMath>
                  </m:oMathPara>
                </a14:m>
                <a:endParaRPr lang="en-US" b="1" dirty="0"/>
              </a:p>
            </p:txBody>
          </p:sp>
        </mc:Choice>
        <mc:Fallback xmlns="">
          <p:sp>
            <p:nvSpPr>
              <p:cNvPr id="9" name="TextBox 8"/>
              <p:cNvSpPr txBox="1">
                <a:spLocks noRot="1" noChangeAspect="1" noMove="1" noResize="1" noEditPoints="1" noAdjustHandles="1" noChangeArrowheads="1" noChangeShapeType="1" noTextEdit="1"/>
              </p:cNvSpPr>
              <p:nvPr/>
            </p:nvSpPr>
            <p:spPr>
              <a:xfrm>
                <a:off x="539552" y="3573016"/>
                <a:ext cx="3562122" cy="773289"/>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851920" y="3573016"/>
                <a:ext cx="4968552" cy="71468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US" i="1" smtClean="0">
                              <a:latin typeface="Cambria Math"/>
                            </a:rPr>
                          </m:ctrlPr>
                        </m:fPr>
                        <m:num>
                          <m:r>
                            <a:rPr lang="en-US" i="1">
                              <a:latin typeface="Cambria Math"/>
                              <a:ea typeface="Cambria Math"/>
                            </a:rPr>
                            <m:t>𝜕</m:t>
                          </m:r>
                          <m:r>
                            <a:rPr lang="el-GR" b="1" i="1" smtClean="0">
                              <a:latin typeface="Cambria Math"/>
                              <a:ea typeface="Cambria Math"/>
                            </a:rPr>
                            <m:t>𝜳</m:t>
                          </m:r>
                        </m:num>
                        <m:den>
                          <m:r>
                            <a:rPr lang="en-US" i="1">
                              <a:latin typeface="Cambria Math"/>
                              <a:ea typeface="Cambria Math"/>
                            </a:rPr>
                            <m:t>𝜕</m:t>
                          </m:r>
                          <m:r>
                            <a:rPr lang="en-US" b="0" i="1" smtClean="0">
                              <a:latin typeface="Cambria Math"/>
                              <a:ea typeface="Cambria Math"/>
                            </a:rPr>
                            <m:t>𝑡</m:t>
                          </m:r>
                        </m:den>
                      </m:f>
                      <m:r>
                        <a:rPr lang="en-US" b="0" i="1" smtClean="0">
                          <a:latin typeface="Cambria Math"/>
                        </a:rPr>
                        <m:t>=−</m:t>
                      </m:r>
                      <m:sSup>
                        <m:sSupPr>
                          <m:ctrlPr>
                            <a:rPr lang="en-US" i="1">
                              <a:latin typeface="Cambria Math"/>
                            </a:rPr>
                          </m:ctrlPr>
                        </m:sSupPr>
                        <m:e>
                          <m:r>
                            <a:rPr lang="en-US" i="1">
                              <a:latin typeface="Cambria Math"/>
                            </a:rPr>
                            <m:t>𝑒</m:t>
                          </m:r>
                        </m:e>
                        <m:sup>
                          <m:r>
                            <a:rPr lang="en-US" i="1">
                              <a:latin typeface="Cambria Math"/>
                            </a:rPr>
                            <m:t>𝑧</m:t>
                          </m:r>
                        </m:sup>
                      </m:sSup>
                      <m:f>
                        <m:fPr>
                          <m:ctrlPr>
                            <a:rPr lang="en-US" b="0" i="1" smtClean="0">
                              <a:latin typeface="Cambria Math"/>
                            </a:rPr>
                          </m:ctrlPr>
                        </m:fPr>
                        <m:num>
                          <m:r>
                            <a:rPr lang="en-US" b="0" i="1" smtClean="0">
                              <a:latin typeface="Cambria Math"/>
                            </a:rPr>
                            <m:t>𝑔</m:t>
                          </m:r>
                        </m:num>
                        <m:den>
                          <m:sSub>
                            <m:sSubPr>
                              <m:ctrlPr>
                                <a:rPr lang="en-US" b="0" i="1" smtClean="0">
                                  <a:latin typeface="Cambria Math"/>
                                </a:rPr>
                              </m:ctrlPr>
                            </m:sSubPr>
                            <m:e>
                              <m:r>
                                <a:rPr lang="en-US" b="0" i="1" smtClean="0">
                                  <a:latin typeface="Cambria Math"/>
                                </a:rPr>
                                <m:t>𝑝</m:t>
                              </m:r>
                            </m:e>
                            <m:sub>
                              <m:r>
                                <a:rPr lang="en-US" b="0" i="1" smtClean="0">
                                  <a:latin typeface="Cambria Math"/>
                                </a:rPr>
                                <m:t>0</m:t>
                              </m:r>
                            </m:sub>
                          </m:sSub>
                        </m:den>
                      </m:f>
                      <m:f>
                        <m:fPr>
                          <m:ctrlPr>
                            <a:rPr lang="en-US" i="1">
                              <a:latin typeface="Cambria Math"/>
                            </a:rPr>
                          </m:ctrlPr>
                        </m:fPr>
                        <m:num>
                          <m:r>
                            <a:rPr lang="en-US" i="1">
                              <a:latin typeface="Cambria Math"/>
                              <a:ea typeface="Cambria Math"/>
                            </a:rPr>
                            <m:t>𝜕</m:t>
                          </m:r>
                        </m:num>
                        <m:den>
                          <m:r>
                            <a:rPr lang="en-US" i="1">
                              <a:latin typeface="Cambria Math"/>
                              <a:ea typeface="Cambria Math"/>
                            </a:rPr>
                            <m:t>𝜕</m:t>
                          </m:r>
                          <m:r>
                            <a:rPr lang="en-US" b="0" i="1" smtClean="0">
                              <a:latin typeface="Cambria Math"/>
                              <a:ea typeface="Cambria Math"/>
                            </a:rPr>
                            <m:t>𝑧</m:t>
                          </m:r>
                        </m:den>
                      </m:f>
                      <m:r>
                        <a:rPr lang="en-US" b="1" i="1" smtClean="0">
                          <a:latin typeface="Cambria Math"/>
                          <a:ea typeface="Cambria Math"/>
                        </a:rPr>
                        <m:t>𝑾</m:t>
                      </m:r>
                      <m:r>
                        <a:rPr lang="en-US" b="0" i="1" smtClean="0">
                          <a:latin typeface="Cambria Math"/>
                          <a:ea typeface="Cambria Math"/>
                        </a:rPr>
                        <m:t>−</m:t>
                      </m:r>
                      <m:d>
                        <m:dPr>
                          <m:ctrlPr>
                            <a:rPr lang="en-US" b="0" i="1" smtClean="0">
                              <a:latin typeface="Cambria Math"/>
                              <a:ea typeface="Cambria Math"/>
                            </a:rPr>
                          </m:ctrlPr>
                        </m:dPr>
                        <m:e>
                          <m:r>
                            <a:rPr lang="en-US" b="1" i="1" smtClean="0">
                              <a:latin typeface="Cambria Math"/>
                              <a:ea typeface="Cambria Math"/>
                            </a:rPr>
                            <m:t>𝒗</m:t>
                          </m:r>
                          <m:r>
                            <a:rPr lang="en-US" b="1" i="1" smtClean="0">
                              <a:latin typeface="Cambria Math"/>
                              <a:ea typeface="Cambria Math"/>
                            </a:rPr>
                            <m:t>∙</m:t>
                          </m:r>
                          <m:r>
                            <a:rPr lang="en-US" b="1" i="1" smtClean="0">
                              <a:latin typeface="Cambria Math"/>
                              <a:ea typeface="Cambria Math"/>
                            </a:rPr>
                            <m:t>𝛁</m:t>
                          </m:r>
                          <m:r>
                            <a:rPr lang="el-GR" b="1" i="1">
                              <a:latin typeface="Cambria Math"/>
                              <a:ea typeface="Cambria Math"/>
                            </a:rPr>
                            <m:t>𝜳</m:t>
                          </m:r>
                          <m:r>
                            <a:rPr lang="en-US" b="0" i="1" smtClean="0">
                              <a:latin typeface="Cambria Math"/>
                              <a:ea typeface="Cambria Math"/>
                            </a:rPr>
                            <m:t>+</m:t>
                          </m:r>
                          <m:r>
                            <a:rPr lang="en-US" b="0" i="1" smtClean="0">
                              <a:latin typeface="Cambria Math"/>
                              <a:ea typeface="Cambria Math"/>
                            </a:rPr>
                            <m:t>𝑤</m:t>
                          </m:r>
                          <m:f>
                            <m:fPr>
                              <m:ctrlPr>
                                <a:rPr lang="en-US" i="1">
                                  <a:latin typeface="Cambria Math"/>
                                </a:rPr>
                              </m:ctrlPr>
                            </m:fPr>
                            <m:num>
                              <m:r>
                                <a:rPr lang="en-US" i="1">
                                  <a:latin typeface="Cambria Math"/>
                                  <a:ea typeface="Cambria Math"/>
                                </a:rPr>
                                <m:t>𝜕</m:t>
                              </m:r>
                              <m:r>
                                <a:rPr lang="el-GR" b="1" i="1">
                                  <a:latin typeface="Cambria Math"/>
                                  <a:ea typeface="Cambria Math"/>
                                </a:rPr>
                                <m:t>𝜳</m:t>
                              </m:r>
                            </m:num>
                            <m:den>
                              <m:r>
                                <a:rPr lang="en-US" i="1">
                                  <a:latin typeface="Cambria Math"/>
                                  <a:ea typeface="Cambria Math"/>
                                </a:rPr>
                                <m:t>𝜕</m:t>
                              </m:r>
                              <m:r>
                                <a:rPr lang="en-US" i="1">
                                  <a:latin typeface="Cambria Math"/>
                                  <a:ea typeface="Cambria Math"/>
                                </a:rPr>
                                <m:t>𝑧</m:t>
                              </m:r>
                            </m:den>
                          </m:f>
                        </m:e>
                      </m:d>
                      <m:r>
                        <a:rPr lang="en-US" b="0" i="1" smtClean="0">
                          <a:latin typeface="Cambria Math"/>
                          <a:ea typeface="Cambria Math"/>
                        </a:rPr>
                        <m:t>+</m:t>
                      </m:r>
                      <m:r>
                        <a:rPr lang="en-US" b="1" i="1" smtClean="0">
                          <a:latin typeface="Cambria Math"/>
                          <a:ea typeface="Cambria Math"/>
                        </a:rPr>
                        <m:t>𝑺</m:t>
                      </m:r>
                      <m:r>
                        <a:rPr lang="en-US" b="0" i="1" smtClean="0">
                          <a:latin typeface="Cambria Math"/>
                          <a:ea typeface="Cambria Math"/>
                        </a:rPr>
                        <m:t>−</m:t>
                      </m:r>
                      <m:r>
                        <a:rPr lang="en-US" b="1" i="1" smtClean="0">
                          <a:latin typeface="Cambria Math"/>
                          <a:ea typeface="Cambria Math"/>
                        </a:rPr>
                        <m:t>𝑹</m:t>
                      </m:r>
                    </m:oMath>
                  </m:oMathPara>
                </a14:m>
                <a:endParaRPr lang="en-US" b="1" dirty="0"/>
              </a:p>
            </p:txBody>
          </p:sp>
        </mc:Choice>
        <mc:Fallback xmlns="">
          <p:sp>
            <p:nvSpPr>
              <p:cNvPr id="10" name="TextBox 9"/>
              <p:cNvSpPr txBox="1">
                <a:spLocks noRot="1" noChangeAspect="1" noMove="1" noResize="1" noEditPoints="1" noAdjustHandles="1" noChangeArrowheads="1" noChangeShapeType="1" noTextEdit="1"/>
              </p:cNvSpPr>
              <p:nvPr/>
            </p:nvSpPr>
            <p:spPr>
              <a:xfrm>
                <a:off x="3851920" y="3573016"/>
                <a:ext cx="4968552" cy="714683"/>
              </a:xfrm>
              <a:prstGeom prst="rect">
                <a:avLst/>
              </a:prstGeom>
              <a:blipFill rotWithShape="1">
                <a:blip r:embed="rId5"/>
                <a:stretch>
                  <a:fillRect/>
                </a:stretch>
              </a:blipFill>
            </p:spPr>
            <p:txBody>
              <a:bodyPr/>
              <a:lstStyle/>
              <a:p>
                <a:r>
                  <a:rPr lang="en-US">
                    <a:noFill/>
                  </a:rPr>
                  <a:t> </a:t>
                </a:r>
              </a:p>
            </p:txBody>
          </p:sp>
        </mc:Fallback>
      </mc:AlternateContent>
      <p:cxnSp>
        <p:nvCxnSpPr>
          <p:cNvPr id="11" name="Straight Connector 10"/>
          <p:cNvCxnSpPr/>
          <p:nvPr/>
        </p:nvCxnSpPr>
        <p:spPr>
          <a:xfrm>
            <a:off x="467544" y="2996952"/>
            <a:ext cx="8248916" cy="0"/>
          </a:xfrm>
          <a:prstGeom prst="line">
            <a:avLst/>
          </a:prstGeom>
          <a:ln w="25400">
            <a:solidFill>
              <a:srgbClr val="034B9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707904" y="2996952"/>
            <a:ext cx="0" cy="1436761"/>
          </a:xfrm>
          <a:prstGeom prst="line">
            <a:avLst/>
          </a:prstGeom>
          <a:ln w="25400">
            <a:solidFill>
              <a:srgbClr val="034B9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39552" y="3144252"/>
            <a:ext cx="2966864" cy="369332"/>
          </a:xfrm>
          <a:prstGeom prst="rect">
            <a:avLst/>
          </a:prstGeom>
          <a:noFill/>
        </p:spPr>
        <p:txBody>
          <a:bodyPr wrap="square" rtlCol="0">
            <a:spAutoFit/>
          </a:bodyPr>
          <a:lstStyle/>
          <a:p>
            <a:pPr algn="ctr"/>
            <a:r>
              <a:rPr lang="en-US" dirty="0" smtClean="0"/>
              <a:t>Vector Diffusion Equation:</a:t>
            </a:r>
            <a:endParaRPr lang="en-US" dirty="0"/>
          </a:p>
        </p:txBody>
      </p:sp>
      <p:sp>
        <p:nvSpPr>
          <p:cNvPr id="15" name="TextBox 14"/>
          <p:cNvSpPr txBox="1"/>
          <p:nvPr/>
        </p:nvSpPr>
        <p:spPr>
          <a:xfrm>
            <a:off x="4644008" y="3140968"/>
            <a:ext cx="2769797" cy="369332"/>
          </a:xfrm>
          <a:prstGeom prst="rect">
            <a:avLst/>
          </a:prstGeom>
          <a:noFill/>
        </p:spPr>
        <p:txBody>
          <a:bodyPr wrap="none" rtlCol="0">
            <a:spAutoFit/>
          </a:bodyPr>
          <a:lstStyle/>
          <a:p>
            <a:pPr algn="ctr"/>
            <a:r>
              <a:rPr lang="en-US" dirty="0" smtClean="0"/>
              <a:t>Vector Continuity Equation:</a:t>
            </a:r>
            <a:endParaRPr lang="en-US" dirty="0"/>
          </a:p>
        </p:txBody>
      </p:sp>
      <mc:AlternateContent xmlns:mc="http://schemas.openxmlformats.org/markup-compatibility/2006" xmlns:a14="http://schemas.microsoft.com/office/drawing/2010/main">
        <mc:Choice Requires="a14">
          <p:sp>
            <p:nvSpPr>
              <p:cNvPr id="16" name="Rectangle 15"/>
              <p:cNvSpPr/>
              <p:nvPr/>
            </p:nvSpPr>
            <p:spPr>
              <a:xfrm>
                <a:off x="467544" y="5031852"/>
                <a:ext cx="4689104" cy="613566"/>
              </a:xfrm>
              <a:prstGeom prst="rect">
                <a:avLst/>
              </a:prstGeom>
            </p:spPr>
            <p:txBody>
              <a:bodyPr wrap="none">
                <a:spAutoFit/>
              </a:bodyPr>
              <a:lstStyle/>
              <a:p>
                <a14:m>
                  <m:oMath xmlns:m="http://schemas.openxmlformats.org/officeDocument/2006/math">
                    <m:r>
                      <a:rPr lang="el-GR" b="1" i="1">
                        <a:latin typeface="Cambria Math"/>
                        <a:ea typeface="Cambria Math"/>
                      </a:rPr>
                      <m:t>𝜳</m:t>
                    </m:r>
                    <m:r>
                      <a:rPr lang="en-US" i="1">
                        <a:latin typeface="Cambria Math"/>
                        <a:ea typeface="Cambria Math"/>
                      </a:rPr>
                      <m:t>=</m:t>
                    </m:r>
                    <m:d>
                      <m:dPr>
                        <m:begChr m:val="["/>
                        <m:endChr m:val="]"/>
                        <m:ctrlPr>
                          <a:rPr lang="en-US" i="1">
                            <a:latin typeface="Cambria Math"/>
                            <a:ea typeface="Cambria Math"/>
                          </a:rPr>
                        </m:ctrlPr>
                      </m:dPr>
                      <m:e>
                        <m:m>
                          <m:mPr>
                            <m:mcs>
                              <m:mc>
                                <m:mcPr>
                                  <m:count m:val="1"/>
                                  <m:mcJc m:val="center"/>
                                </m:mcPr>
                              </m:mc>
                            </m:mcs>
                            <m:ctrlPr>
                              <a:rPr lang="en-US" i="1">
                                <a:latin typeface="Cambria Math"/>
                                <a:ea typeface="Cambria Math"/>
                              </a:rPr>
                            </m:ctrlPr>
                          </m:mPr>
                          <m:mr>
                            <m:e>
                              <m:sSub>
                                <m:sSubPr>
                                  <m:ctrlPr>
                                    <a:rPr lang="en-US" i="1">
                                      <a:latin typeface="Cambria Math"/>
                                      <a:ea typeface="Cambria Math"/>
                                    </a:rPr>
                                  </m:ctrlPr>
                                </m:sSubPr>
                                <m:e>
                                  <m:r>
                                    <m:rPr>
                                      <m:brk m:alnAt="7"/>
                                    </m:rPr>
                                    <a:rPr lang="en-US" i="1">
                                      <a:latin typeface="Cambria Math"/>
                                      <a:ea typeface="Cambria Math"/>
                                    </a:rPr>
                                    <m:t>𝜓</m:t>
                                  </m:r>
                                </m:e>
                                <m:sub>
                                  <m:r>
                                    <a:rPr lang="en-US" i="1">
                                      <a:latin typeface="Cambria Math"/>
                                      <a:ea typeface="Cambria Math"/>
                                    </a:rPr>
                                    <m:t>𝑂</m:t>
                                  </m:r>
                                  <m:r>
                                    <a:rPr lang="en-US" i="1">
                                      <a:latin typeface="Cambria Math"/>
                                      <a:ea typeface="Cambria Math"/>
                                    </a:rPr>
                                    <m:t>2</m:t>
                                  </m:r>
                                </m:sub>
                              </m:sSub>
                            </m:e>
                          </m:mr>
                          <m:mr>
                            <m:e>
                              <m:sSub>
                                <m:sSubPr>
                                  <m:ctrlPr>
                                    <a:rPr lang="en-US" i="1">
                                      <a:latin typeface="Cambria Math"/>
                                      <a:ea typeface="Cambria Math"/>
                                    </a:rPr>
                                  </m:ctrlPr>
                                </m:sSubPr>
                                <m:e>
                                  <m:r>
                                    <m:rPr>
                                      <m:brk m:alnAt="7"/>
                                    </m:rPr>
                                    <a:rPr lang="en-US" i="1">
                                      <a:latin typeface="Cambria Math"/>
                                      <a:ea typeface="Cambria Math"/>
                                    </a:rPr>
                                    <m:t>𝜓</m:t>
                                  </m:r>
                                </m:e>
                                <m:sub>
                                  <m:r>
                                    <a:rPr lang="en-US" i="1">
                                      <a:latin typeface="Cambria Math"/>
                                      <a:ea typeface="Cambria Math"/>
                                    </a:rPr>
                                    <m:t>𝑂</m:t>
                                  </m:r>
                                  <m:r>
                                    <a:rPr lang="en-US" i="1">
                                      <a:latin typeface="Cambria Math"/>
                                      <a:ea typeface="Cambria Math"/>
                                    </a:rPr>
                                    <m:t>1</m:t>
                                  </m:r>
                                </m:sub>
                              </m:sSub>
                            </m:e>
                          </m:mr>
                        </m:m>
                      </m:e>
                    </m:d>
                  </m:oMath>
                </a14:m>
                <a:r>
                  <a:rPr lang="en-US" dirty="0" smtClean="0"/>
                  <a:t>   is the vector of mass mixing ratios</a:t>
                </a:r>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467544" y="5031852"/>
                <a:ext cx="4689104" cy="613566"/>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p:cNvSpPr txBox="1"/>
              <p:nvPr/>
            </p:nvSpPr>
            <p:spPr>
              <a:xfrm>
                <a:off x="470746" y="5573410"/>
                <a:ext cx="8316957" cy="796885"/>
              </a:xfrm>
              <a:prstGeom prst="rect">
                <a:avLst/>
              </a:prstGeom>
              <a:noFill/>
            </p:spPr>
            <p:txBody>
              <a:bodyPr wrap="none" rtlCol="0">
                <a:spAutoFit/>
              </a:bodyPr>
              <a:lstStyle/>
              <a:p>
                <a14:m>
                  <m:oMath xmlns:m="http://schemas.openxmlformats.org/officeDocument/2006/math">
                    <m:r>
                      <a:rPr lang="en-US" b="1" i="1" smtClean="0">
                        <a:latin typeface="Cambria Math"/>
                      </a:rPr>
                      <m:t>𝑳</m:t>
                    </m:r>
                    <m:r>
                      <a:rPr lang="en-US" b="0" i="1" smtClean="0">
                        <a:latin typeface="Cambria Math"/>
                      </a:rPr>
                      <m:t>=</m:t>
                    </m:r>
                    <m:r>
                      <a:rPr lang="en-US" b="0" i="1" smtClean="0">
                        <a:latin typeface="Cambria Math"/>
                      </a:rPr>
                      <m:t>𝑑𝑖𝑎𝑔</m:t>
                    </m:r>
                    <m:d>
                      <m:dPr>
                        <m:ctrlPr>
                          <a:rPr lang="en-US" b="0" i="1" smtClean="0">
                            <a:latin typeface="Cambria Math"/>
                          </a:rPr>
                        </m:ctrlPr>
                      </m:dPr>
                      <m:e>
                        <m:f>
                          <m:fPr>
                            <m:ctrlPr>
                              <a:rPr lang="en-US" i="1">
                                <a:latin typeface="Cambria Math"/>
                              </a:rPr>
                            </m:ctrlPr>
                          </m:fPr>
                          <m:num>
                            <m:r>
                              <a:rPr lang="en-US" i="1">
                                <a:latin typeface="Cambria Math"/>
                                <a:ea typeface="Cambria Math"/>
                              </a:rPr>
                              <m:t>𝜕</m:t>
                            </m:r>
                          </m:num>
                          <m:den>
                            <m:r>
                              <a:rPr lang="en-US" i="1">
                                <a:latin typeface="Cambria Math"/>
                                <a:ea typeface="Cambria Math"/>
                              </a:rPr>
                              <m:t>𝜕</m:t>
                            </m:r>
                            <m:r>
                              <a:rPr lang="en-US" i="1">
                                <a:latin typeface="Cambria Math"/>
                                <a:ea typeface="Cambria Math"/>
                              </a:rPr>
                              <m:t>𝑧</m:t>
                            </m:r>
                          </m:den>
                        </m:f>
                        <m:r>
                          <a:rPr lang="en-US" b="0" i="1" smtClean="0">
                            <a:latin typeface="Cambria Math"/>
                            <a:ea typeface="Cambria Math"/>
                          </a:rPr>
                          <m:t>−1+</m:t>
                        </m:r>
                        <m:f>
                          <m:fPr>
                            <m:ctrlPr>
                              <a:rPr lang="en-US" b="0" i="1" smtClean="0">
                                <a:latin typeface="Cambria Math"/>
                                <a:ea typeface="Cambria Math"/>
                              </a:rPr>
                            </m:ctrlPr>
                          </m:fPr>
                          <m:num>
                            <m:sSub>
                              <m:sSubPr>
                                <m:ctrlPr>
                                  <a:rPr lang="en-US" b="0" i="1" smtClean="0">
                                    <a:latin typeface="Cambria Math"/>
                                    <a:ea typeface="Cambria Math"/>
                                  </a:rPr>
                                </m:ctrlPr>
                              </m:sSubPr>
                              <m:e>
                                <m:r>
                                  <a:rPr lang="en-US" b="0" i="1" smtClean="0">
                                    <a:latin typeface="Cambria Math"/>
                                    <a:ea typeface="Cambria Math"/>
                                  </a:rPr>
                                  <m:t>𝑚</m:t>
                                </m:r>
                              </m:e>
                              <m:sub>
                                <m:r>
                                  <a:rPr lang="en-US" b="0" i="1" smtClean="0">
                                    <a:latin typeface="Cambria Math"/>
                                    <a:ea typeface="Cambria Math"/>
                                  </a:rPr>
                                  <m:t>𝑖</m:t>
                                </m:r>
                              </m:sub>
                            </m:sSub>
                          </m:num>
                          <m:den>
                            <m:bar>
                              <m:barPr>
                                <m:pos m:val="top"/>
                                <m:ctrlPr>
                                  <a:rPr lang="en-US" b="0" i="1" smtClean="0">
                                    <a:latin typeface="Cambria Math"/>
                                    <a:ea typeface="Cambria Math"/>
                                  </a:rPr>
                                </m:ctrlPr>
                              </m:barPr>
                              <m:e>
                                <m:r>
                                  <a:rPr lang="en-US" b="0" i="1" smtClean="0">
                                    <a:latin typeface="Cambria Math"/>
                                    <a:ea typeface="Cambria Math"/>
                                  </a:rPr>
                                  <m:t>𝑚</m:t>
                                </m:r>
                              </m:e>
                            </m:bar>
                          </m:den>
                        </m:f>
                        <m:r>
                          <a:rPr lang="en-US" b="0"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1</m:t>
                            </m:r>
                          </m:num>
                          <m:den>
                            <m:bar>
                              <m:barPr>
                                <m:pos m:val="top"/>
                                <m:ctrlPr>
                                  <a:rPr lang="en-US" b="0" i="1" smtClean="0">
                                    <a:latin typeface="Cambria Math"/>
                                    <a:ea typeface="Cambria Math"/>
                                  </a:rPr>
                                </m:ctrlPr>
                              </m:barPr>
                              <m:e>
                                <m:r>
                                  <a:rPr lang="en-US" b="0" i="1" smtClean="0">
                                    <a:latin typeface="Cambria Math"/>
                                    <a:ea typeface="Cambria Math"/>
                                  </a:rPr>
                                  <m:t>𝑚</m:t>
                                </m:r>
                              </m:e>
                            </m:bar>
                          </m:den>
                        </m:f>
                        <m:f>
                          <m:fPr>
                            <m:ctrlPr>
                              <a:rPr lang="en-US" i="1">
                                <a:latin typeface="Cambria Math"/>
                              </a:rPr>
                            </m:ctrlPr>
                          </m:fPr>
                          <m:num>
                            <m:r>
                              <a:rPr lang="en-US" i="1">
                                <a:latin typeface="Cambria Math"/>
                                <a:ea typeface="Cambria Math"/>
                              </a:rPr>
                              <m:t>𝜕</m:t>
                            </m:r>
                            <m:bar>
                              <m:barPr>
                                <m:pos m:val="top"/>
                                <m:ctrlPr>
                                  <a:rPr lang="en-US" i="1" smtClean="0">
                                    <a:latin typeface="Cambria Math"/>
                                    <a:ea typeface="Cambria Math"/>
                                  </a:rPr>
                                </m:ctrlPr>
                              </m:barPr>
                              <m:e>
                                <m:r>
                                  <a:rPr lang="en-US" b="0" i="1" smtClean="0">
                                    <a:latin typeface="Cambria Math"/>
                                    <a:ea typeface="Cambria Math"/>
                                  </a:rPr>
                                  <m:t>𝑚</m:t>
                                </m:r>
                              </m:e>
                            </m:bar>
                          </m:num>
                          <m:den>
                            <m:r>
                              <a:rPr lang="en-US" i="1">
                                <a:latin typeface="Cambria Math"/>
                                <a:ea typeface="Cambria Math"/>
                              </a:rPr>
                              <m:t>𝜕</m:t>
                            </m:r>
                            <m:r>
                              <a:rPr lang="en-US" i="1">
                                <a:latin typeface="Cambria Math"/>
                                <a:ea typeface="Cambria Math"/>
                              </a:rPr>
                              <m:t>𝑧</m:t>
                            </m:r>
                          </m:den>
                        </m:f>
                      </m:e>
                    </m:d>
                  </m:oMath>
                </a14:m>
                <a:r>
                  <a:rPr lang="en-US" dirty="0" smtClean="0"/>
                  <a:t>  is the </a:t>
                </a:r>
                <a:r>
                  <a:rPr lang="en-US" dirty="0" smtClean="0"/>
                  <a:t>diagonal matrix differential operator specifying </a:t>
                </a:r>
              </a:p>
              <a:p>
                <a:r>
                  <a:rPr lang="en-US" dirty="0" smtClean="0"/>
                  <a:t>			</a:t>
                </a:r>
                <a:r>
                  <a:rPr lang="en-US" dirty="0"/>
                  <a:t> </a:t>
                </a:r>
                <a:r>
                  <a:rPr lang="en-US" dirty="0" smtClean="0"/>
                  <a:t>      </a:t>
                </a:r>
                <a:r>
                  <a:rPr lang="en-US" dirty="0" smtClean="0"/>
                  <a:t>normalized </a:t>
                </a:r>
                <a:r>
                  <a:rPr lang="en-US" dirty="0" smtClean="0"/>
                  <a:t>pressure</a:t>
                </a:r>
                <a:endParaRPr lang="en-US" dirty="0"/>
              </a:p>
            </p:txBody>
          </p:sp>
        </mc:Choice>
        <mc:Fallback>
          <p:sp>
            <p:nvSpPr>
              <p:cNvPr id="18" name="TextBox 17"/>
              <p:cNvSpPr txBox="1">
                <a:spLocks noRot="1" noChangeAspect="1" noMove="1" noResize="1" noEditPoints="1" noAdjustHandles="1" noChangeArrowheads="1" noChangeShapeType="1" noTextEdit="1"/>
              </p:cNvSpPr>
              <p:nvPr/>
            </p:nvSpPr>
            <p:spPr>
              <a:xfrm>
                <a:off x="470746" y="5573410"/>
                <a:ext cx="8316957" cy="796885"/>
              </a:xfrm>
              <a:prstGeom prst="rect">
                <a:avLst/>
              </a:prstGeom>
              <a:blipFill rotWithShape="1">
                <a:blip r:embed="rId7"/>
                <a:stretch>
                  <a:fillRect b="-114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467544" y="4529839"/>
                <a:ext cx="5556458" cy="555345"/>
              </a:xfrm>
              <a:prstGeom prst="rect">
                <a:avLst/>
              </a:prstGeom>
            </p:spPr>
            <p:txBody>
              <a:bodyPr wrap="none">
                <a:spAutoFit/>
              </a:bodyPr>
              <a:lstStyle/>
              <a:p>
                <a14:m>
                  <m:oMath xmlns:m="http://schemas.openxmlformats.org/officeDocument/2006/math">
                    <m:r>
                      <a:rPr lang="en-US" b="1" i="1" smtClean="0">
                        <a:latin typeface="Cambria Math"/>
                        <a:ea typeface="Cambria Math"/>
                      </a:rPr>
                      <m:t>𝑾</m:t>
                    </m:r>
                    <m:r>
                      <a:rPr lang="en-US" i="1">
                        <a:latin typeface="Cambria Math"/>
                        <a:ea typeface="Cambria Math"/>
                      </a:rPr>
                      <m:t>=</m:t>
                    </m:r>
                    <m:d>
                      <m:dPr>
                        <m:begChr m:val="["/>
                        <m:endChr m:val="]"/>
                        <m:ctrlPr>
                          <a:rPr lang="en-US" i="1">
                            <a:latin typeface="Cambria Math"/>
                            <a:ea typeface="Cambria Math"/>
                          </a:rPr>
                        </m:ctrlPr>
                      </m:dPr>
                      <m:e>
                        <m:m>
                          <m:mPr>
                            <m:mcs>
                              <m:mc>
                                <m:mcPr>
                                  <m:count m:val="1"/>
                                  <m:mcJc m:val="center"/>
                                </m:mcPr>
                              </m:mc>
                            </m:mcs>
                            <m:ctrlPr>
                              <a:rPr lang="en-US" i="1">
                                <a:latin typeface="Cambria Math"/>
                                <a:ea typeface="Cambria Math"/>
                              </a:rPr>
                            </m:ctrlPr>
                          </m:mPr>
                          <m:mr>
                            <m:e>
                              <m:sSub>
                                <m:sSubPr>
                                  <m:ctrlPr>
                                    <a:rPr lang="en-US" i="1">
                                      <a:latin typeface="Cambria Math"/>
                                      <a:ea typeface="Cambria Math"/>
                                    </a:rPr>
                                  </m:ctrlPr>
                                </m:sSubPr>
                                <m:e>
                                  <m:r>
                                    <a:rPr lang="en-US" b="0" i="1" smtClean="0">
                                      <a:latin typeface="Cambria Math"/>
                                      <a:ea typeface="Cambria Math"/>
                                    </a:rPr>
                                    <m:t>𝑛</m:t>
                                  </m:r>
                                </m:e>
                                <m:sub>
                                  <m:r>
                                    <a:rPr lang="en-US" i="1">
                                      <a:latin typeface="Cambria Math"/>
                                      <a:ea typeface="Cambria Math"/>
                                    </a:rPr>
                                    <m:t>𝑂</m:t>
                                  </m:r>
                                  <m:r>
                                    <a:rPr lang="en-US" i="1">
                                      <a:latin typeface="Cambria Math"/>
                                      <a:ea typeface="Cambria Math"/>
                                    </a:rPr>
                                    <m:t>2</m:t>
                                  </m:r>
                                </m:sub>
                              </m:sSub>
                              <m:sSub>
                                <m:sSubPr>
                                  <m:ctrlPr>
                                    <a:rPr lang="en-US" i="1">
                                      <a:latin typeface="Cambria Math"/>
                                      <a:ea typeface="Cambria Math"/>
                                    </a:rPr>
                                  </m:ctrlPr>
                                </m:sSubPr>
                                <m:e>
                                  <m:r>
                                    <a:rPr lang="en-US" b="0" i="1" smtClean="0">
                                      <a:latin typeface="Cambria Math"/>
                                      <a:ea typeface="Cambria Math"/>
                                    </a:rPr>
                                    <m:t>𝑚</m:t>
                                  </m:r>
                                </m:e>
                                <m:sub>
                                  <m:r>
                                    <a:rPr lang="en-US" i="1">
                                      <a:latin typeface="Cambria Math"/>
                                      <a:ea typeface="Cambria Math"/>
                                    </a:rPr>
                                    <m:t>𝑂</m:t>
                                  </m:r>
                                  <m:r>
                                    <a:rPr lang="en-US" i="1">
                                      <a:latin typeface="Cambria Math"/>
                                      <a:ea typeface="Cambria Math"/>
                                    </a:rPr>
                                    <m:t>2</m:t>
                                  </m:r>
                                </m:sub>
                              </m:sSub>
                              <m:sSub>
                                <m:sSubPr>
                                  <m:ctrlPr>
                                    <a:rPr lang="en-US" i="1">
                                      <a:latin typeface="Cambria Math"/>
                                      <a:ea typeface="Cambria Math"/>
                                    </a:rPr>
                                  </m:ctrlPr>
                                </m:sSubPr>
                                <m:e>
                                  <m:r>
                                    <a:rPr lang="en-US" b="0" i="1" smtClean="0">
                                      <a:latin typeface="Cambria Math"/>
                                      <a:ea typeface="Cambria Math"/>
                                    </a:rPr>
                                    <m:t>𝑤</m:t>
                                  </m:r>
                                </m:e>
                                <m:sub>
                                  <m:r>
                                    <a:rPr lang="en-US" i="1">
                                      <a:latin typeface="Cambria Math"/>
                                      <a:ea typeface="Cambria Math"/>
                                    </a:rPr>
                                    <m:t>𝑂</m:t>
                                  </m:r>
                                  <m:r>
                                    <a:rPr lang="en-US" i="1">
                                      <a:latin typeface="Cambria Math"/>
                                      <a:ea typeface="Cambria Math"/>
                                    </a:rPr>
                                    <m:t>2</m:t>
                                  </m:r>
                                </m:sub>
                              </m:sSub>
                            </m:e>
                          </m:mr>
                          <m:mr>
                            <m:e>
                              <m:sSub>
                                <m:sSubPr>
                                  <m:ctrlPr>
                                    <a:rPr lang="en-US" i="1">
                                      <a:latin typeface="Cambria Math"/>
                                      <a:ea typeface="Cambria Math"/>
                                    </a:rPr>
                                  </m:ctrlPr>
                                </m:sSubPr>
                                <m:e>
                                  <m:r>
                                    <a:rPr lang="en-US" b="0" i="1" smtClean="0">
                                      <a:latin typeface="Cambria Math"/>
                                      <a:ea typeface="Cambria Math"/>
                                    </a:rPr>
                                    <m:t>𝑛</m:t>
                                  </m:r>
                                </m:e>
                                <m:sub>
                                  <m:r>
                                    <a:rPr lang="en-US" i="1">
                                      <a:latin typeface="Cambria Math"/>
                                      <a:ea typeface="Cambria Math"/>
                                    </a:rPr>
                                    <m:t>𝑂</m:t>
                                  </m:r>
                                  <m:r>
                                    <a:rPr lang="en-US" i="1">
                                      <a:latin typeface="Cambria Math"/>
                                      <a:ea typeface="Cambria Math"/>
                                    </a:rPr>
                                    <m:t>1</m:t>
                                  </m:r>
                                </m:sub>
                              </m:sSub>
                              <m:sSub>
                                <m:sSubPr>
                                  <m:ctrlPr>
                                    <a:rPr lang="en-US" i="1">
                                      <a:latin typeface="Cambria Math"/>
                                      <a:ea typeface="Cambria Math"/>
                                    </a:rPr>
                                  </m:ctrlPr>
                                </m:sSubPr>
                                <m:e>
                                  <m:r>
                                    <a:rPr lang="en-US" b="0" i="1" smtClean="0">
                                      <a:latin typeface="Cambria Math"/>
                                      <a:ea typeface="Cambria Math"/>
                                    </a:rPr>
                                    <m:t>𝑚</m:t>
                                  </m:r>
                                </m:e>
                                <m:sub>
                                  <m:r>
                                    <a:rPr lang="en-US" i="1">
                                      <a:latin typeface="Cambria Math"/>
                                      <a:ea typeface="Cambria Math"/>
                                    </a:rPr>
                                    <m:t>𝑂</m:t>
                                  </m:r>
                                  <m:r>
                                    <a:rPr lang="en-US" i="1">
                                      <a:latin typeface="Cambria Math"/>
                                      <a:ea typeface="Cambria Math"/>
                                    </a:rPr>
                                    <m:t>1</m:t>
                                  </m:r>
                                </m:sub>
                              </m:sSub>
                              <m:sSub>
                                <m:sSubPr>
                                  <m:ctrlPr>
                                    <a:rPr lang="en-US" i="1">
                                      <a:latin typeface="Cambria Math"/>
                                      <a:ea typeface="Cambria Math"/>
                                    </a:rPr>
                                  </m:ctrlPr>
                                </m:sSubPr>
                                <m:e>
                                  <m:r>
                                    <a:rPr lang="en-US" b="0" i="1" smtClean="0">
                                      <a:latin typeface="Cambria Math"/>
                                      <a:ea typeface="Cambria Math"/>
                                    </a:rPr>
                                    <m:t>𝑤</m:t>
                                  </m:r>
                                </m:e>
                                <m:sub>
                                  <m:r>
                                    <a:rPr lang="en-US" i="1">
                                      <a:latin typeface="Cambria Math"/>
                                      <a:ea typeface="Cambria Math"/>
                                    </a:rPr>
                                    <m:t>𝑂</m:t>
                                  </m:r>
                                  <m:r>
                                    <a:rPr lang="en-US" i="1">
                                      <a:latin typeface="Cambria Math"/>
                                      <a:ea typeface="Cambria Math"/>
                                    </a:rPr>
                                    <m:t>1</m:t>
                                  </m:r>
                                </m:sub>
                              </m:sSub>
                            </m:e>
                          </m:mr>
                        </m:m>
                      </m:e>
                    </m:d>
                  </m:oMath>
                </a14:m>
                <a:r>
                  <a:rPr lang="en-US" dirty="0" smtClean="0"/>
                  <a:t>   is the vector of vertical mass fluxes</a:t>
                </a:r>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467544" y="4529839"/>
                <a:ext cx="5556458" cy="555345"/>
              </a:xfrm>
              <a:prstGeom prst="rect">
                <a:avLst/>
              </a:prstGeom>
              <a:blipFill rotWithShape="1">
                <a:blip r:embed="rId8"/>
                <a:stretch>
                  <a:fillRect b="-1099"/>
                </a:stretch>
              </a:blipFill>
            </p:spPr>
            <p:txBody>
              <a:bodyPr/>
              <a:lstStyle/>
              <a:p>
                <a:r>
                  <a:rPr lang="en-US">
                    <a:noFill/>
                  </a:rPr>
                  <a:t> </a:t>
                </a:r>
              </a:p>
            </p:txBody>
          </p:sp>
        </mc:Fallback>
      </mc:AlternateContent>
      <p:sp>
        <p:nvSpPr>
          <p:cNvPr id="20" name="TextBox 19"/>
          <p:cNvSpPr txBox="1"/>
          <p:nvPr/>
        </p:nvSpPr>
        <p:spPr>
          <a:xfrm>
            <a:off x="938629" y="6300028"/>
            <a:ext cx="6592895" cy="338554"/>
          </a:xfrm>
          <a:prstGeom prst="rect">
            <a:avLst/>
          </a:prstGeom>
          <a:noFill/>
        </p:spPr>
        <p:txBody>
          <a:bodyPr wrap="none" rtlCol="0">
            <a:spAutoFit/>
          </a:bodyPr>
          <a:lstStyle/>
          <a:p>
            <a:r>
              <a:rPr lang="en-US" sz="1600" dirty="0" smtClean="0"/>
              <a:t>Note: Eddy diffusion is neglected in the above Vector Diffusion Eq. for brevity</a:t>
            </a:r>
            <a:endParaRPr lang="en-US" sz="1600" dirty="0"/>
          </a:p>
        </p:txBody>
      </p:sp>
    </p:spTree>
    <p:extLst>
      <p:ext uri="{BB962C8B-B14F-4D97-AF65-F5344CB8AC3E}">
        <p14:creationId xmlns:p14="http://schemas.microsoft.com/office/powerpoint/2010/main" val="3515978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0112" y="2708920"/>
            <a:ext cx="6754216" cy="369332"/>
          </a:xfrm>
          <a:prstGeom prst="rect">
            <a:avLst/>
          </a:prstGeom>
          <a:noFill/>
        </p:spPr>
        <p:txBody>
          <a:bodyPr wrap="square" rtlCol="0">
            <a:spAutoFit/>
          </a:bodyPr>
          <a:lstStyle/>
          <a:p>
            <a:r>
              <a:rPr lang="en-US" dirty="0" smtClean="0"/>
              <a:t>The alpha </a:t>
            </a:r>
            <a:r>
              <a:rPr lang="en-US" dirty="0"/>
              <a:t>m</a:t>
            </a:r>
            <a:r>
              <a:rPr lang="en-US" dirty="0" smtClean="0"/>
              <a:t>atrix after inclusion of Helium as a major species:</a:t>
            </a:r>
            <a:endParaRPr lang="en-US" dirty="0"/>
          </a:p>
        </p:txBody>
      </p:sp>
      <p:sp>
        <p:nvSpPr>
          <p:cNvPr id="5" name="TextBox 4"/>
          <p:cNvSpPr txBox="1"/>
          <p:nvPr/>
        </p:nvSpPr>
        <p:spPr>
          <a:xfrm>
            <a:off x="698104" y="1196752"/>
            <a:ext cx="5098032" cy="369332"/>
          </a:xfrm>
          <a:prstGeom prst="rect">
            <a:avLst/>
          </a:prstGeom>
          <a:noFill/>
        </p:spPr>
        <p:txBody>
          <a:bodyPr wrap="square" rtlCol="0">
            <a:spAutoFit/>
          </a:bodyPr>
          <a:lstStyle/>
          <a:p>
            <a:r>
              <a:rPr lang="en-US" dirty="0" smtClean="0"/>
              <a:t>The alpha matrix from Dickinson et al., [1984]:</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84331" y="3212976"/>
                <a:ext cx="9336851" cy="18003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a:ea typeface="Cambria Math"/>
                        </a:rPr>
                        <m:t>𝛼</m:t>
                      </m:r>
                      <m:r>
                        <a:rPr lang="en-US" sz="1400" b="0" i="1" smtClean="0">
                          <a:latin typeface="Cambria Math"/>
                          <a:ea typeface="Cambria Math"/>
                        </a:rPr>
                        <m:t>=−</m:t>
                      </m:r>
                      <m:d>
                        <m:dPr>
                          <m:begChr m:val="["/>
                          <m:endChr m:val="]"/>
                          <m:ctrlPr>
                            <a:rPr lang="en-US" sz="1400" b="0" i="1" smtClean="0">
                              <a:latin typeface="Cambria Math"/>
                              <a:ea typeface="Cambria Math"/>
                            </a:rPr>
                          </m:ctrlPr>
                        </m:dPr>
                        <m:e>
                          <m:m>
                            <m:mPr>
                              <m:mcs>
                                <m:mc>
                                  <m:mcPr>
                                    <m:count m:val="3"/>
                                    <m:mcJc m:val="center"/>
                                  </m:mcPr>
                                </m:mc>
                              </m:mcs>
                              <m:ctrlPr>
                                <a:rPr lang="en-US" sz="1400" i="1">
                                  <a:latin typeface="Cambria Math"/>
                                  <a:ea typeface="Cambria Math"/>
                                </a:rPr>
                              </m:ctrlPr>
                            </m:mPr>
                            <m:mr>
                              <m:e>
                                <m:sSub>
                                  <m:sSubPr>
                                    <m:ctrlPr>
                                      <a:rPr lang="en-US" sz="1400" i="1">
                                        <a:latin typeface="Cambria Math"/>
                                        <a:ea typeface="Cambria Math"/>
                                      </a:rPr>
                                    </m:ctrlPr>
                                  </m:sSubPr>
                                  <m:e>
                                    <m:r>
                                      <a:rPr lang="en-US" sz="1400" i="1">
                                        <a:latin typeface="Cambria Math"/>
                                        <a:ea typeface="Cambria Math"/>
                                      </a:rPr>
                                      <m:t>𝜙</m:t>
                                    </m:r>
                                  </m:e>
                                  <m:sub>
                                    <m:sSub>
                                      <m:sSubPr>
                                        <m:ctrlPr>
                                          <a:rPr lang="en-US" sz="1400" i="1">
                                            <a:latin typeface="Cambria Math"/>
                                            <a:ea typeface="Cambria Math"/>
                                          </a:rPr>
                                        </m:ctrlPr>
                                      </m:sSubPr>
                                      <m:e>
                                        <m:r>
                                          <a:rPr lang="en-US" sz="1400" i="1">
                                            <a:latin typeface="Cambria Math"/>
                                            <a:ea typeface="Cambria Math"/>
                                          </a:rPr>
                                          <m:t>𝑂</m:t>
                                        </m:r>
                                      </m:e>
                                      <m:sub>
                                        <m:r>
                                          <a:rPr lang="en-US" sz="1400" i="1">
                                            <a:latin typeface="Cambria Math"/>
                                            <a:ea typeface="Cambria Math"/>
                                          </a:rPr>
                                          <m:t>2</m:t>
                                        </m:r>
                                      </m:sub>
                                    </m:sSub>
                                    <m:r>
                                      <a:rPr lang="en-US" sz="1400" i="1">
                                        <a:latin typeface="Cambria Math"/>
                                        <a:ea typeface="Cambria Math"/>
                                      </a:rPr>
                                      <m:t>,</m:t>
                                    </m:r>
                                    <m:sSub>
                                      <m:sSubPr>
                                        <m:ctrlPr>
                                          <a:rPr lang="en-US" sz="1400" i="1">
                                            <a:latin typeface="Cambria Math"/>
                                            <a:ea typeface="Cambria Math"/>
                                          </a:rPr>
                                        </m:ctrlPr>
                                      </m:sSubPr>
                                      <m:e>
                                        <m:r>
                                          <a:rPr lang="en-US" sz="1400" i="1">
                                            <a:latin typeface="Cambria Math"/>
                                            <a:ea typeface="Cambria Math"/>
                                          </a:rPr>
                                          <m:t>𝑁</m:t>
                                        </m:r>
                                      </m:e>
                                      <m:sub>
                                        <m:r>
                                          <a:rPr lang="en-US" sz="1400" i="1">
                                            <a:latin typeface="Cambria Math"/>
                                            <a:ea typeface="Cambria Math"/>
                                          </a:rPr>
                                          <m:t>2</m:t>
                                        </m:r>
                                      </m:sub>
                                    </m:sSub>
                                  </m:sub>
                                </m:sSub>
                                <m:r>
                                  <a:rPr lang="en-US" sz="1400" i="1">
                                    <a:latin typeface="Cambria Math"/>
                                    <a:ea typeface="Cambria Math"/>
                                  </a:rPr>
                                  <m:t>+</m:t>
                                </m:r>
                                <m:nary>
                                  <m:naryPr>
                                    <m:chr m:val="∑"/>
                                    <m:supHide m:val="on"/>
                                    <m:ctrlPr>
                                      <a:rPr lang="en-US" sz="1400" i="1">
                                        <a:latin typeface="Cambria Math"/>
                                        <a:ea typeface="Cambria Math"/>
                                      </a:rPr>
                                    </m:ctrlPr>
                                  </m:naryPr>
                                  <m:sub>
                                    <m:r>
                                      <m:rPr>
                                        <m:brk m:alnAt="7"/>
                                      </m:rPr>
                                      <a:rPr lang="en-US" sz="1400" i="1">
                                        <a:latin typeface="Cambria Math"/>
                                        <a:ea typeface="Cambria Math"/>
                                      </a:rPr>
                                      <m:t>𝑘</m:t>
                                    </m:r>
                                    <m:r>
                                      <a:rPr lang="en-US" sz="1400" i="1">
                                        <a:latin typeface="Cambria Math"/>
                                        <a:ea typeface="Cambria Math"/>
                                      </a:rPr>
                                      <m:t>=</m:t>
                                    </m:r>
                                    <m:d>
                                      <m:dPr>
                                        <m:begChr m:val="{"/>
                                        <m:endChr m:val="}"/>
                                        <m:ctrlPr>
                                          <a:rPr lang="en-US" sz="1400" i="1">
                                            <a:latin typeface="Cambria Math"/>
                                            <a:ea typeface="Cambria Math"/>
                                          </a:rPr>
                                        </m:ctrlPr>
                                      </m:dPr>
                                      <m:e>
                                        <m:r>
                                          <a:rPr lang="en-US" sz="1400" i="1">
                                            <a:latin typeface="Cambria Math"/>
                                            <a:ea typeface="Cambria Math"/>
                                          </a:rPr>
                                          <m:t>𝑂</m:t>
                                        </m:r>
                                        <m:r>
                                          <a:rPr lang="en-US" sz="1400" i="1">
                                            <a:latin typeface="Cambria Math"/>
                                            <a:ea typeface="Cambria Math"/>
                                          </a:rPr>
                                          <m:t>,</m:t>
                                        </m:r>
                                        <m:r>
                                          <a:rPr lang="en-US" sz="1400" i="1">
                                            <a:latin typeface="Cambria Math"/>
                                            <a:ea typeface="Cambria Math"/>
                                          </a:rPr>
                                          <m:t>𝐻𝑒</m:t>
                                        </m:r>
                                      </m:e>
                                    </m:d>
                                  </m:sub>
                                  <m:sup/>
                                  <m:e>
                                    <m:d>
                                      <m:dPr>
                                        <m:ctrlPr>
                                          <a:rPr lang="en-US" sz="1400" i="1">
                                            <a:latin typeface="Cambria Math"/>
                                            <a:ea typeface="Cambria Math"/>
                                          </a:rPr>
                                        </m:ctrlPr>
                                      </m:dPr>
                                      <m:e>
                                        <m:sSub>
                                          <m:sSubPr>
                                            <m:ctrlPr>
                                              <a:rPr lang="en-US" sz="1400" i="1">
                                                <a:latin typeface="Cambria Math"/>
                                                <a:ea typeface="Cambria Math"/>
                                              </a:rPr>
                                            </m:ctrlPr>
                                          </m:sSubPr>
                                          <m:e>
                                            <m:r>
                                              <a:rPr lang="en-US" sz="1400" i="1">
                                                <a:latin typeface="Cambria Math"/>
                                                <a:ea typeface="Cambria Math"/>
                                              </a:rPr>
                                              <m:t>𝜙</m:t>
                                            </m:r>
                                          </m:e>
                                          <m:sub>
                                            <m:sSub>
                                              <m:sSubPr>
                                                <m:ctrlPr>
                                                  <a:rPr lang="en-US" sz="1400" i="1">
                                                    <a:latin typeface="Cambria Math"/>
                                                    <a:ea typeface="Cambria Math"/>
                                                  </a:rPr>
                                                </m:ctrlPr>
                                              </m:sSubPr>
                                              <m:e>
                                                <m:r>
                                                  <a:rPr lang="en-US" sz="1400" i="1">
                                                    <a:latin typeface="Cambria Math"/>
                                                    <a:ea typeface="Cambria Math"/>
                                                  </a:rPr>
                                                  <m:t>𝑂</m:t>
                                                </m:r>
                                              </m:e>
                                              <m:sub>
                                                <m:r>
                                                  <a:rPr lang="en-US" sz="1400" i="1">
                                                    <a:latin typeface="Cambria Math"/>
                                                    <a:ea typeface="Cambria Math"/>
                                                  </a:rPr>
                                                  <m:t>2</m:t>
                                                </m:r>
                                              </m:sub>
                                            </m:sSub>
                                            <m:r>
                                              <a:rPr lang="en-US" sz="1400" i="1">
                                                <a:latin typeface="Cambria Math"/>
                                                <a:ea typeface="Cambria Math"/>
                                              </a:rPr>
                                              <m:t>,</m:t>
                                            </m:r>
                                            <m:r>
                                              <a:rPr lang="en-US" sz="1400" i="1">
                                                <a:latin typeface="Cambria Math"/>
                                                <a:ea typeface="Cambria Math"/>
                                              </a:rPr>
                                              <m:t>𝑘</m:t>
                                            </m:r>
                                          </m:sub>
                                        </m:sSub>
                                        <m:r>
                                          <a:rPr lang="en-US" sz="1400" i="1">
                                            <a:latin typeface="Cambria Math"/>
                                            <a:ea typeface="Cambria Math"/>
                                          </a:rPr>
                                          <m:t>−</m:t>
                                        </m:r>
                                        <m:sSub>
                                          <m:sSubPr>
                                            <m:ctrlPr>
                                              <a:rPr lang="en-US" sz="1400" i="1">
                                                <a:latin typeface="Cambria Math"/>
                                                <a:ea typeface="Cambria Math"/>
                                              </a:rPr>
                                            </m:ctrlPr>
                                          </m:sSubPr>
                                          <m:e>
                                            <m:r>
                                              <a:rPr lang="en-US" sz="1400" i="1">
                                                <a:latin typeface="Cambria Math"/>
                                                <a:ea typeface="Cambria Math"/>
                                              </a:rPr>
                                              <m:t>𝜙</m:t>
                                            </m:r>
                                          </m:e>
                                          <m:sub>
                                            <m:sSub>
                                              <m:sSubPr>
                                                <m:ctrlPr>
                                                  <a:rPr lang="en-US" sz="1400" i="1">
                                                    <a:latin typeface="Cambria Math"/>
                                                    <a:ea typeface="Cambria Math"/>
                                                  </a:rPr>
                                                </m:ctrlPr>
                                              </m:sSubPr>
                                              <m:e>
                                                <m:r>
                                                  <a:rPr lang="en-US" sz="1400" i="1">
                                                    <a:latin typeface="Cambria Math"/>
                                                    <a:ea typeface="Cambria Math"/>
                                                  </a:rPr>
                                                  <m:t>𝑂</m:t>
                                                </m:r>
                                              </m:e>
                                              <m:sub>
                                                <m:r>
                                                  <a:rPr lang="en-US" sz="1400" i="1">
                                                    <a:latin typeface="Cambria Math"/>
                                                    <a:ea typeface="Cambria Math"/>
                                                  </a:rPr>
                                                  <m:t>2</m:t>
                                                </m:r>
                                              </m:sub>
                                            </m:sSub>
                                            <m:r>
                                              <a:rPr lang="en-US" sz="1400" i="1">
                                                <a:latin typeface="Cambria Math"/>
                                                <a:ea typeface="Cambria Math"/>
                                              </a:rPr>
                                              <m:t>,</m:t>
                                            </m:r>
                                            <m:sSub>
                                              <m:sSubPr>
                                                <m:ctrlPr>
                                                  <a:rPr lang="en-US" sz="1400" i="1">
                                                    <a:latin typeface="Cambria Math"/>
                                                    <a:ea typeface="Cambria Math"/>
                                                  </a:rPr>
                                                </m:ctrlPr>
                                              </m:sSubPr>
                                              <m:e>
                                                <m:r>
                                                  <a:rPr lang="en-US" sz="1400" i="1">
                                                    <a:latin typeface="Cambria Math"/>
                                                    <a:ea typeface="Cambria Math"/>
                                                  </a:rPr>
                                                  <m:t>𝑁</m:t>
                                                </m:r>
                                              </m:e>
                                              <m:sub>
                                                <m:r>
                                                  <a:rPr lang="en-US" sz="1400" i="1">
                                                    <a:latin typeface="Cambria Math"/>
                                                    <a:ea typeface="Cambria Math"/>
                                                  </a:rPr>
                                                  <m:t>2</m:t>
                                                </m:r>
                                              </m:sub>
                                            </m:sSub>
                                          </m:sub>
                                        </m:sSub>
                                      </m:e>
                                    </m:d>
                                    <m:sSub>
                                      <m:sSubPr>
                                        <m:ctrlPr>
                                          <a:rPr lang="en-US" sz="1400" i="1">
                                            <a:latin typeface="Cambria Math"/>
                                            <a:ea typeface="Cambria Math"/>
                                          </a:rPr>
                                        </m:ctrlPr>
                                      </m:sSubPr>
                                      <m:e>
                                        <m:r>
                                          <a:rPr lang="en-US" sz="1400" i="1">
                                            <a:latin typeface="Cambria Math"/>
                                            <a:ea typeface="Cambria Math"/>
                                          </a:rPr>
                                          <m:t>𝜓</m:t>
                                        </m:r>
                                      </m:e>
                                      <m:sub>
                                        <m:r>
                                          <a:rPr lang="en-US" sz="1400" i="1">
                                            <a:latin typeface="Cambria Math"/>
                                            <a:ea typeface="Cambria Math"/>
                                          </a:rPr>
                                          <m:t>𝑘</m:t>
                                        </m:r>
                                      </m:sub>
                                    </m:sSub>
                                  </m:e>
                                </m:nary>
                              </m:e>
                              <m:e>
                                <m:d>
                                  <m:dPr>
                                    <m:ctrlPr>
                                      <a:rPr lang="en-US" sz="1400" i="1">
                                        <a:latin typeface="Cambria Math"/>
                                        <a:ea typeface="Cambria Math"/>
                                      </a:rPr>
                                    </m:ctrlPr>
                                  </m:dPr>
                                  <m:e>
                                    <m:sSub>
                                      <m:sSubPr>
                                        <m:ctrlPr>
                                          <a:rPr lang="en-US" sz="1400" i="1">
                                            <a:latin typeface="Cambria Math"/>
                                            <a:ea typeface="Cambria Math"/>
                                          </a:rPr>
                                        </m:ctrlPr>
                                      </m:sSubPr>
                                      <m:e>
                                        <m:r>
                                          <a:rPr lang="en-US" sz="1400" i="1">
                                            <a:latin typeface="Cambria Math"/>
                                            <a:ea typeface="Cambria Math"/>
                                          </a:rPr>
                                          <m:t>𝜙</m:t>
                                        </m:r>
                                      </m:e>
                                      <m:sub>
                                        <m:sSub>
                                          <m:sSubPr>
                                            <m:ctrlPr>
                                              <a:rPr lang="en-US" sz="1400" i="1">
                                                <a:latin typeface="Cambria Math"/>
                                                <a:ea typeface="Cambria Math"/>
                                              </a:rPr>
                                            </m:ctrlPr>
                                          </m:sSubPr>
                                          <m:e>
                                            <m:r>
                                              <a:rPr lang="en-US" sz="1400" i="1">
                                                <a:latin typeface="Cambria Math"/>
                                                <a:ea typeface="Cambria Math"/>
                                              </a:rPr>
                                              <m:t>𝑂</m:t>
                                            </m:r>
                                          </m:e>
                                          <m:sub>
                                            <m:r>
                                              <a:rPr lang="en-US" sz="1400" i="1">
                                                <a:latin typeface="Cambria Math"/>
                                                <a:ea typeface="Cambria Math"/>
                                              </a:rPr>
                                              <m:t>2</m:t>
                                            </m:r>
                                          </m:sub>
                                        </m:sSub>
                                        <m:r>
                                          <a:rPr lang="en-US" sz="1400" i="1">
                                            <a:latin typeface="Cambria Math"/>
                                            <a:ea typeface="Cambria Math"/>
                                          </a:rPr>
                                          <m:t>,</m:t>
                                        </m:r>
                                        <m:sSub>
                                          <m:sSubPr>
                                            <m:ctrlPr>
                                              <a:rPr lang="en-US" sz="1400" i="1">
                                                <a:latin typeface="Cambria Math"/>
                                                <a:ea typeface="Cambria Math"/>
                                              </a:rPr>
                                            </m:ctrlPr>
                                          </m:sSubPr>
                                          <m:e>
                                            <m:r>
                                              <a:rPr lang="en-US" sz="1400" i="1">
                                                <a:latin typeface="Cambria Math"/>
                                                <a:ea typeface="Cambria Math"/>
                                              </a:rPr>
                                              <m:t>𝑁</m:t>
                                            </m:r>
                                          </m:e>
                                          <m:sub>
                                            <m:r>
                                              <a:rPr lang="en-US" sz="1400" i="1">
                                                <a:latin typeface="Cambria Math"/>
                                                <a:ea typeface="Cambria Math"/>
                                              </a:rPr>
                                              <m:t>2</m:t>
                                            </m:r>
                                          </m:sub>
                                        </m:sSub>
                                      </m:sub>
                                    </m:sSub>
                                    <m:r>
                                      <a:rPr lang="en-US" sz="1400" i="1">
                                        <a:latin typeface="Cambria Math"/>
                                        <a:ea typeface="Cambria Math"/>
                                      </a:rPr>
                                      <m:t>−</m:t>
                                    </m:r>
                                    <m:sSub>
                                      <m:sSubPr>
                                        <m:ctrlPr>
                                          <a:rPr lang="en-US" sz="1400" i="1">
                                            <a:latin typeface="Cambria Math"/>
                                            <a:ea typeface="Cambria Math"/>
                                          </a:rPr>
                                        </m:ctrlPr>
                                      </m:sSubPr>
                                      <m:e>
                                        <m:r>
                                          <a:rPr lang="en-US" sz="1400" i="1">
                                            <a:latin typeface="Cambria Math"/>
                                            <a:ea typeface="Cambria Math"/>
                                          </a:rPr>
                                          <m:t>𝜙</m:t>
                                        </m:r>
                                      </m:e>
                                      <m:sub>
                                        <m:sSub>
                                          <m:sSubPr>
                                            <m:ctrlPr>
                                              <a:rPr lang="en-US" sz="1400" i="1">
                                                <a:latin typeface="Cambria Math"/>
                                                <a:ea typeface="Cambria Math"/>
                                              </a:rPr>
                                            </m:ctrlPr>
                                          </m:sSubPr>
                                          <m:e>
                                            <m:r>
                                              <a:rPr lang="en-US" sz="1400" i="1">
                                                <a:latin typeface="Cambria Math"/>
                                                <a:ea typeface="Cambria Math"/>
                                              </a:rPr>
                                              <m:t>𝑂</m:t>
                                            </m:r>
                                          </m:e>
                                          <m:sub>
                                            <m:r>
                                              <a:rPr lang="en-US" sz="1400" i="1">
                                                <a:latin typeface="Cambria Math"/>
                                                <a:ea typeface="Cambria Math"/>
                                              </a:rPr>
                                              <m:t>2</m:t>
                                            </m:r>
                                          </m:sub>
                                        </m:sSub>
                                        <m:r>
                                          <a:rPr lang="en-US" sz="1400" i="1">
                                            <a:latin typeface="Cambria Math"/>
                                            <a:ea typeface="Cambria Math"/>
                                          </a:rPr>
                                          <m:t>,</m:t>
                                        </m:r>
                                        <m:r>
                                          <a:rPr lang="en-US" sz="1400" b="0" i="1" smtClean="0">
                                            <a:latin typeface="Cambria Math"/>
                                            <a:ea typeface="Cambria Math"/>
                                          </a:rPr>
                                          <m:t>𝑂</m:t>
                                        </m:r>
                                        <m:r>
                                          <a:rPr lang="en-US" sz="1400" i="1" smtClean="0">
                                            <a:latin typeface="Cambria Math"/>
                                            <a:ea typeface="Cambria Math"/>
                                          </a:rPr>
                                          <m:t> </m:t>
                                        </m:r>
                                      </m:sub>
                                    </m:sSub>
                                  </m:e>
                                </m:d>
                                <m:sSub>
                                  <m:sSubPr>
                                    <m:ctrlPr>
                                      <a:rPr lang="en-US" sz="1400" i="1">
                                        <a:latin typeface="Cambria Math"/>
                                        <a:ea typeface="Cambria Math"/>
                                      </a:rPr>
                                    </m:ctrlPr>
                                  </m:sSubPr>
                                  <m:e>
                                    <m:r>
                                      <a:rPr lang="en-US" sz="1400" i="1">
                                        <a:latin typeface="Cambria Math"/>
                                        <a:ea typeface="Cambria Math"/>
                                      </a:rPr>
                                      <m:t>𝜓</m:t>
                                    </m:r>
                                  </m:e>
                                  <m:sub>
                                    <m:sSub>
                                      <m:sSubPr>
                                        <m:ctrlPr>
                                          <a:rPr lang="en-US" sz="1400" i="1">
                                            <a:latin typeface="Cambria Math"/>
                                            <a:ea typeface="Cambria Math"/>
                                          </a:rPr>
                                        </m:ctrlPr>
                                      </m:sSubPr>
                                      <m:e>
                                        <m:r>
                                          <a:rPr lang="en-US" sz="1400" i="1">
                                            <a:latin typeface="Cambria Math"/>
                                            <a:ea typeface="Cambria Math"/>
                                          </a:rPr>
                                          <m:t>𝑂</m:t>
                                        </m:r>
                                      </m:e>
                                      <m:sub>
                                        <m:r>
                                          <a:rPr lang="en-US" sz="1400" i="1">
                                            <a:latin typeface="Cambria Math"/>
                                            <a:ea typeface="Cambria Math"/>
                                          </a:rPr>
                                          <m:t>2</m:t>
                                        </m:r>
                                      </m:sub>
                                    </m:sSub>
                                  </m:sub>
                                </m:sSub>
                              </m:e>
                              <m:e>
                                <m:d>
                                  <m:dPr>
                                    <m:ctrlPr>
                                      <a:rPr lang="en-US" sz="1400" i="1">
                                        <a:latin typeface="Cambria Math"/>
                                        <a:ea typeface="Cambria Math"/>
                                      </a:rPr>
                                    </m:ctrlPr>
                                  </m:dPr>
                                  <m:e>
                                    <m:sSub>
                                      <m:sSubPr>
                                        <m:ctrlPr>
                                          <a:rPr lang="en-US" sz="1400" i="1">
                                            <a:latin typeface="Cambria Math"/>
                                            <a:ea typeface="Cambria Math"/>
                                          </a:rPr>
                                        </m:ctrlPr>
                                      </m:sSubPr>
                                      <m:e>
                                        <m:r>
                                          <a:rPr lang="en-US" sz="1400" i="1">
                                            <a:latin typeface="Cambria Math"/>
                                            <a:ea typeface="Cambria Math"/>
                                          </a:rPr>
                                          <m:t>𝜙</m:t>
                                        </m:r>
                                      </m:e>
                                      <m:sub>
                                        <m:sSub>
                                          <m:sSubPr>
                                            <m:ctrlPr>
                                              <a:rPr lang="en-US" sz="1400" i="1">
                                                <a:latin typeface="Cambria Math"/>
                                                <a:ea typeface="Cambria Math"/>
                                              </a:rPr>
                                            </m:ctrlPr>
                                          </m:sSubPr>
                                          <m:e>
                                            <m:r>
                                              <a:rPr lang="en-US" sz="1400" i="1">
                                                <a:latin typeface="Cambria Math"/>
                                                <a:ea typeface="Cambria Math"/>
                                              </a:rPr>
                                              <m:t>𝑂</m:t>
                                            </m:r>
                                          </m:e>
                                          <m:sub>
                                            <m:r>
                                              <a:rPr lang="en-US" sz="1400" i="1">
                                                <a:latin typeface="Cambria Math"/>
                                                <a:ea typeface="Cambria Math"/>
                                              </a:rPr>
                                              <m:t>2</m:t>
                                            </m:r>
                                          </m:sub>
                                        </m:sSub>
                                        <m:r>
                                          <a:rPr lang="en-US" sz="1400" i="1">
                                            <a:latin typeface="Cambria Math"/>
                                            <a:ea typeface="Cambria Math"/>
                                          </a:rPr>
                                          <m:t>,</m:t>
                                        </m:r>
                                        <m:sSub>
                                          <m:sSubPr>
                                            <m:ctrlPr>
                                              <a:rPr lang="en-US" sz="1400" i="1">
                                                <a:latin typeface="Cambria Math"/>
                                                <a:ea typeface="Cambria Math"/>
                                              </a:rPr>
                                            </m:ctrlPr>
                                          </m:sSubPr>
                                          <m:e>
                                            <m:r>
                                              <a:rPr lang="en-US" sz="1400" i="1">
                                                <a:latin typeface="Cambria Math"/>
                                                <a:ea typeface="Cambria Math"/>
                                              </a:rPr>
                                              <m:t>𝑁</m:t>
                                            </m:r>
                                          </m:e>
                                          <m:sub>
                                            <m:r>
                                              <a:rPr lang="en-US" sz="1400" i="1">
                                                <a:latin typeface="Cambria Math"/>
                                                <a:ea typeface="Cambria Math"/>
                                              </a:rPr>
                                              <m:t>2</m:t>
                                            </m:r>
                                          </m:sub>
                                        </m:sSub>
                                      </m:sub>
                                    </m:sSub>
                                    <m:r>
                                      <a:rPr lang="en-US" sz="1400" i="1">
                                        <a:latin typeface="Cambria Math"/>
                                        <a:ea typeface="Cambria Math"/>
                                      </a:rPr>
                                      <m:t>−</m:t>
                                    </m:r>
                                    <m:sSub>
                                      <m:sSubPr>
                                        <m:ctrlPr>
                                          <a:rPr lang="en-US" sz="1400" i="1">
                                            <a:latin typeface="Cambria Math"/>
                                            <a:ea typeface="Cambria Math"/>
                                          </a:rPr>
                                        </m:ctrlPr>
                                      </m:sSubPr>
                                      <m:e>
                                        <m:r>
                                          <a:rPr lang="en-US" sz="1400" i="1">
                                            <a:latin typeface="Cambria Math"/>
                                            <a:ea typeface="Cambria Math"/>
                                          </a:rPr>
                                          <m:t>𝜙</m:t>
                                        </m:r>
                                      </m:e>
                                      <m:sub>
                                        <m:sSub>
                                          <m:sSubPr>
                                            <m:ctrlPr>
                                              <a:rPr lang="en-US" sz="1400" i="1">
                                                <a:latin typeface="Cambria Math"/>
                                                <a:ea typeface="Cambria Math"/>
                                              </a:rPr>
                                            </m:ctrlPr>
                                          </m:sSubPr>
                                          <m:e>
                                            <m:r>
                                              <a:rPr lang="en-US" sz="1400" i="1">
                                                <a:latin typeface="Cambria Math"/>
                                                <a:ea typeface="Cambria Math"/>
                                              </a:rPr>
                                              <m:t>𝑂</m:t>
                                            </m:r>
                                          </m:e>
                                          <m:sub>
                                            <m:r>
                                              <a:rPr lang="en-US" sz="1400" i="1">
                                                <a:latin typeface="Cambria Math"/>
                                                <a:ea typeface="Cambria Math"/>
                                              </a:rPr>
                                              <m:t>2</m:t>
                                            </m:r>
                                          </m:sub>
                                        </m:sSub>
                                        <m:r>
                                          <a:rPr lang="en-US" sz="1400" i="1">
                                            <a:latin typeface="Cambria Math"/>
                                            <a:ea typeface="Cambria Math"/>
                                          </a:rPr>
                                          <m:t>,</m:t>
                                        </m:r>
                                        <m:r>
                                          <a:rPr lang="en-US" sz="1400" b="0" i="1" smtClean="0">
                                            <a:latin typeface="Cambria Math"/>
                                            <a:ea typeface="Cambria Math"/>
                                          </a:rPr>
                                          <m:t>𝐻𝑒</m:t>
                                        </m:r>
                                        <m:r>
                                          <a:rPr lang="en-US" sz="1400" i="1" smtClean="0">
                                            <a:latin typeface="Cambria Math"/>
                                            <a:ea typeface="Cambria Math"/>
                                          </a:rPr>
                                          <m:t> </m:t>
                                        </m:r>
                                      </m:sub>
                                    </m:sSub>
                                  </m:e>
                                </m:d>
                                <m:sSub>
                                  <m:sSubPr>
                                    <m:ctrlPr>
                                      <a:rPr lang="en-US" sz="1400" i="1">
                                        <a:latin typeface="Cambria Math"/>
                                        <a:ea typeface="Cambria Math"/>
                                      </a:rPr>
                                    </m:ctrlPr>
                                  </m:sSubPr>
                                  <m:e>
                                    <m:r>
                                      <a:rPr lang="en-US" sz="1400" i="1">
                                        <a:latin typeface="Cambria Math"/>
                                        <a:ea typeface="Cambria Math"/>
                                      </a:rPr>
                                      <m:t>𝜓</m:t>
                                    </m:r>
                                  </m:e>
                                  <m:sub>
                                    <m:sSub>
                                      <m:sSubPr>
                                        <m:ctrlPr>
                                          <a:rPr lang="en-US" sz="1400" i="1">
                                            <a:latin typeface="Cambria Math"/>
                                            <a:ea typeface="Cambria Math"/>
                                          </a:rPr>
                                        </m:ctrlPr>
                                      </m:sSubPr>
                                      <m:e>
                                        <m:r>
                                          <a:rPr lang="en-US" sz="1400" i="1">
                                            <a:latin typeface="Cambria Math"/>
                                            <a:ea typeface="Cambria Math"/>
                                          </a:rPr>
                                          <m:t>𝑂</m:t>
                                        </m:r>
                                      </m:e>
                                      <m:sub>
                                        <m:r>
                                          <a:rPr lang="en-US" sz="1400" i="1">
                                            <a:latin typeface="Cambria Math"/>
                                            <a:ea typeface="Cambria Math"/>
                                          </a:rPr>
                                          <m:t>2</m:t>
                                        </m:r>
                                      </m:sub>
                                    </m:sSub>
                                  </m:sub>
                                </m:sSub>
                              </m:e>
                            </m:mr>
                            <m:mr>
                              <m:e>
                                <m:d>
                                  <m:dPr>
                                    <m:ctrlPr>
                                      <a:rPr lang="en-US" sz="1400" i="1">
                                        <a:latin typeface="Cambria Math"/>
                                        <a:ea typeface="Cambria Math"/>
                                      </a:rPr>
                                    </m:ctrlPr>
                                  </m:dPr>
                                  <m:e>
                                    <m:sSub>
                                      <m:sSubPr>
                                        <m:ctrlPr>
                                          <a:rPr lang="en-US" sz="1400" i="1">
                                            <a:latin typeface="Cambria Math"/>
                                            <a:ea typeface="Cambria Math"/>
                                          </a:rPr>
                                        </m:ctrlPr>
                                      </m:sSubPr>
                                      <m:e>
                                        <m:r>
                                          <a:rPr lang="en-US" sz="1400" i="1">
                                            <a:latin typeface="Cambria Math"/>
                                            <a:ea typeface="Cambria Math"/>
                                          </a:rPr>
                                          <m:t>𝜙</m:t>
                                        </m:r>
                                      </m:e>
                                      <m:sub>
                                        <m:sSub>
                                          <m:sSubPr>
                                            <m:ctrlPr>
                                              <a:rPr lang="en-US" sz="1400" i="1">
                                                <a:latin typeface="Cambria Math"/>
                                                <a:ea typeface="Cambria Math"/>
                                              </a:rPr>
                                            </m:ctrlPr>
                                          </m:sSubPr>
                                          <m:e>
                                            <m:r>
                                              <a:rPr lang="en-US" sz="1400" i="1">
                                                <a:latin typeface="Cambria Math"/>
                                                <a:ea typeface="Cambria Math"/>
                                              </a:rPr>
                                              <m:t>𝑂</m:t>
                                            </m:r>
                                            <m:r>
                                              <a:rPr lang="en-US" sz="1400" i="1">
                                                <a:latin typeface="Cambria Math"/>
                                                <a:ea typeface="Cambria Math"/>
                                              </a:rPr>
                                              <m:t>,</m:t>
                                            </m:r>
                                            <m:r>
                                              <a:rPr lang="en-US" sz="1400" b="0" i="1" smtClean="0">
                                                <a:latin typeface="Cambria Math"/>
                                                <a:ea typeface="Cambria Math"/>
                                              </a:rPr>
                                              <m:t>𝑁</m:t>
                                            </m:r>
                                          </m:e>
                                          <m:sub>
                                            <m:r>
                                              <a:rPr lang="en-US" sz="1400" i="1">
                                                <a:latin typeface="Cambria Math"/>
                                                <a:ea typeface="Cambria Math"/>
                                              </a:rPr>
                                              <m:t>2</m:t>
                                            </m:r>
                                          </m:sub>
                                        </m:sSub>
                                      </m:sub>
                                    </m:sSub>
                                    <m:r>
                                      <a:rPr lang="en-US" sz="1400" i="1">
                                        <a:latin typeface="Cambria Math"/>
                                        <a:ea typeface="Cambria Math"/>
                                      </a:rPr>
                                      <m:t>−</m:t>
                                    </m:r>
                                    <m:sSub>
                                      <m:sSubPr>
                                        <m:ctrlPr>
                                          <a:rPr lang="en-US" sz="1400" i="1">
                                            <a:latin typeface="Cambria Math"/>
                                            <a:ea typeface="Cambria Math"/>
                                          </a:rPr>
                                        </m:ctrlPr>
                                      </m:sSubPr>
                                      <m:e>
                                        <m:r>
                                          <a:rPr lang="en-US" sz="1400" i="1">
                                            <a:latin typeface="Cambria Math"/>
                                            <a:ea typeface="Cambria Math"/>
                                          </a:rPr>
                                          <m:t>𝜙</m:t>
                                        </m:r>
                                      </m:e>
                                      <m:sub>
                                        <m:r>
                                          <a:rPr lang="en-US" sz="1400" i="1">
                                            <a:latin typeface="Cambria Math"/>
                                            <a:ea typeface="Cambria Math"/>
                                          </a:rPr>
                                          <m:t>𝑂</m:t>
                                        </m:r>
                                        <m:r>
                                          <a:rPr lang="en-US" sz="1400" i="1">
                                            <a:latin typeface="Cambria Math"/>
                                            <a:ea typeface="Cambria Math"/>
                                          </a:rPr>
                                          <m:t>,</m:t>
                                        </m:r>
                                        <m:sSub>
                                          <m:sSubPr>
                                            <m:ctrlPr>
                                              <a:rPr lang="en-US" sz="1400" i="1">
                                                <a:latin typeface="Cambria Math"/>
                                                <a:ea typeface="Cambria Math"/>
                                              </a:rPr>
                                            </m:ctrlPr>
                                          </m:sSubPr>
                                          <m:e>
                                            <m:r>
                                              <a:rPr lang="en-US" sz="1400" b="0" i="1" smtClean="0">
                                                <a:latin typeface="Cambria Math"/>
                                                <a:ea typeface="Cambria Math"/>
                                              </a:rPr>
                                              <m:t>𝑂</m:t>
                                            </m:r>
                                          </m:e>
                                          <m:sub>
                                            <m:r>
                                              <a:rPr lang="en-US" sz="1400" i="1">
                                                <a:latin typeface="Cambria Math"/>
                                                <a:ea typeface="Cambria Math"/>
                                              </a:rPr>
                                              <m:t>2</m:t>
                                            </m:r>
                                          </m:sub>
                                        </m:sSub>
                                      </m:sub>
                                    </m:sSub>
                                  </m:e>
                                </m:d>
                                <m:sSub>
                                  <m:sSubPr>
                                    <m:ctrlPr>
                                      <a:rPr lang="en-US" sz="1400" i="1">
                                        <a:latin typeface="Cambria Math"/>
                                        <a:ea typeface="Cambria Math"/>
                                      </a:rPr>
                                    </m:ctrlPr>
                                  </m:sSubPr>
                                  <m:e>
                                    <m:r>
                                      <a:rPr lang="en-US" sz="1400" i="1">
                                        <a:latin typeface="Cambria Math"/>
                                        <a:ea typeface="Cambria Math"/>
                                      </a:rPr>
                                      <m:t>𝜓</m:t>
                                    </m:r>
                                  </m:e>
                                  <m:sub>
                                    <m:r>
                                      <a:rPr lang="en-US" sz="1400" i="1">
                                        <a:latin typeface="Cambria Math"/>
                                        <a:ea typeface="Cambria Math"/>
                                      </a:rPr>
                                      <m:t>𝑂</m:t>
                                    </m:r>
                                  </m:sub>
                                </m:sSub>
                              </m:e>
                              <m:e>
                                <m:sSub>
                                  <m:sSubPr>
                                    <m:ctrlPr>
                                      <a:rPr lang="en-US" sz="1400" i="1">
                                        <a:latin typeface="Cambria Math"/>
                                        <a:ea typeface="Cambria Math"/>
                                      </a:rPr>
                                    </m:ctrlPr>
                                  </m:sSubPr>
                                  <m:e>
                                    <m:r>
                                      <a:rPr lang="en-US" sz="1400" i="1">
                                        <a:latin typeface="Cambria Math"/>
                                        <a:ea typeface="Cambria Math"/>
                                      </a:rPr>
                                      <m:t>𝜙</m:t>
                                    </m:r>
                                  </m:e>
                                  <m:sub>
                                    <m:r>
                                      <a:rPr lang="en-US" sz="1400" i="1">
                                        <a:latin typeface="Cambria Math"/>
                                        <a:ea typeface="Cambria Math"/>
                                      </a:rPr>
                                      <m:t>𝑂</m:t>
                                    </m:r>
                                    <m:r>
                                      <a:rPr lang="en-US" sz="1400" i="1">
                                        <a:latin typeface="Cambria Math"/>
                                        <a:ea typeface="Cambria Math"/>
                                      </a:rPr>
                                      <m:t>,</m:t>
                                    </m:r>
                                    <m:sSub>
                                      <m:sSubPr>
                                        <m:ctrlPr>
                                          <a:rPr lang="en-US" sz="1400" i="1">
                                            <a:latin typeface="Cambria Math"/>
                                            <a:ea typeface="Cambria Math"/>
                                          </a:rPr>
                                        </m:ctrlPr>
                                      </m:sSubPr>
                                      <m:e>
                                        <m:r>
                                          <a:rPr lang="en-US" sz="1400" i="1">
                                            <a:latin typeface="Cambria Math"/>
                                            <a:ea typeface="Cambria Math"/>
                                          </a:rPr>
                                          <m:t>𝑁</m:t>
                                        </m:r>
                                      </m:e>
                                      <m:sub>
                                        <m:r>
                                          <a:rPr lang="en-US" sz="1400" i="1">
                                            <a:latin typeface="Cambria Math"/>
                                            <a:ea typeface="Cambria Math"/>
                                          </a:rPr>
                                          <m:t>2</m:t>
                                        </m:r>
                                      </m:sub>
                                    </m:sSub>
                                  </m:sub>
                                </m:sSub>
                                <m:r>
                                  <a:rPr lang="en-US" sz="1400" i="1">
                                    <a:latin typeface="Cambria Math"/>
                                    <a:ea typeface="Cambria Math"/>
                                  </a:rPr>
                                  <m:t>+</m:t>
                                </m:r>
                                <m:nary>
                                  <m:naryPr>
                                    <m:chr m:val="∑"/>
                                    <m:supHide m:val="on"/>
                                    <m:ctrlPr>
                                      <a:rPr lang="en-US" sz="1400" i="1">
                                        <a:latin typeface="Cambria Math"/>
                                        <a:ea typeface="Cambria Math"/>
                                      </a:rPr>
                                    </m:ctrlPr>
                                  </m:naryPr>
                                  <m:sub>
                                    <m:r>
                                      <m:rPr>
                                        <m:brk m:alnAt="7"/>
                                      </m:rPr>
                                      <a:rPr lang="en-US" sz="1400" i="1">
                                        <a:latin typeface="Cambria Math"/>
                                        <a:ea typeface="Cambria Math"/>
                                      </a:rPr>
                                      <m:t>𝑘</m:t>
                                    </m:r>
                                    <m:r>
                                      <a:rPr lang="en-US" sz="1400" i="1">
                                        <a:latin typeface="Cambria Math"/>
                                        <a:ea typeface="Cambria Math"/>
                                      </a:rPr>
                                      <m:t>=</m:t>
                                    </m:r>
                                    <m:d>
                                      <m:dPr>
                                        <m:begChr m:val="{"/>
                                        <m:endChr m:val="}"/>
                                        <m:ctrlPr>
                                          <a:rPr lang="en-US" sz="1400" i="1">
                                            <a:latin typeface="Cambria Math"/>
                                            <a:ea typeface="Cambria Math"/>
                                          </a:rPr>
                                        </m:ctrlPr>
                                      </m:dPr>
                                      <m:e>
                                        <m:sSub>
                                          <m:sSubPr>
                                            <m:ctrlPr>
                                              <a:rPr lang="en-US" sz="1400" i="1">
                                                <a:latin typeface="Cambria Math"/>
                                                <a:ea typeface="Cambria Math"/>
                                              </a:rPr>
                                            </m:ctrlPr>
                                          </m:sSubPr>
                                          <m:e>
                                            <m:r>
                                              <a:rPr lang="en-US" sz="1400" i="1">
                                                <a:latin typeface="Cambria Math"/>
                                                <a:ea typeface="Cambria Math"/>
                                              </a:rPr>
                                              <m:t>𝑂</m:t>
                                            </m:r>
                                          </m:e>
                                          <m:sub>
                                            <m:r>
                                              <a:rPr lang="en-US" sz="1400" i="1">
                                                <a:latin typeface="Cambria Math"/>
                                                <a:ea typeface="Cambria Math"/>
                                              </a:rPr>
                                              <m:t>2</m:t>
                                            </m:r>
                                          </m:sub>
                                        </m:sSub>
                                        <m:r>
                                          <a:rPr lang="en-US" sz="1400" i="1">
                                            <a:latin typeface="Cambria Math"/>
                                            <a:ea typeface="Cambria Math"/>
                                          </a:rPr>
                                          <m:t>,</m:t>
                                        </m:r>
                                        <m:r>
                                          <a:rPr lang="en-US" sz="1400" i="1">
                                            <a:latin typeface="Cambria Math"/>
                                            <a:ea typeface="Cambria Math"/>
                                          </a:rPr>
                                          <m:t>𝐻𝑒</m:t>
                                        </m:r>
                                      </m:e>
                                    </m:d>
                                  </m:sub>
                                  <m:sup/>
                                  <m:e>
                                    <m:d>
                                      <m:dPr>
                                        <m:ctrlPr>
                                          <a:rPr lang="en-US" sz="1400" i="1">
                                            <a:latin typeface="Cambria Math"/>
                                            <a:ea typeface="Cambria Math"/>
                                          </a:rPr>
                                        </m:ctrlPr>
                                      </m:dPr>
                                      <m:e>
                                        <m:sSub>
                                          <m:sSubPr>
                                            <m:ctrlPr>
                                              <a:rPr lang="en-US" sz="1400" i="1">
                                                <a:latin typeface="Cambria Math"/>
                                                <a:ea typeface="Cambria Math"/>
                                              </a:rPr>
                                            </m:ctrlPr>
                                          </m:sSubPr>
                                          <m:e>
                                            <m:r>
                                              <a:rPr lang="en-US" sz="1400" i="1">
                                                <a:latin typeface="Cambria Math"/>
                                                <a:ea typeface="Cambria Math"/>
                                              </a:rPr>
                                              <m:t>𝜙</m:t>
                                            </m:r>
                                          </m:e>
                                          <m:sub>
                                            <m:r>
                                              <a:rPr lang="en-US" sz="1400" i="1">
                                                <a:latin typeface="Cambria Math"/>
                                                <a:ea typeface="Cambria Math"/>
                                              </a:rPr>
                                              <m:t>𝑂</m:t>
                                            </m:r>
                                            <m:r>
                                              <a:rPr lang="en-US" sz="1400" i="1">
                                                <a:latin typeface="Cambria Math"/>
                                                <a:ea typeface="Cambria Math"/>
                                              </a:rPr>
                                              <m:t>,</m:t>
                                            </m:r>
                                            <m:r>
                                              <a:rPr lang="en-US" sz="1400" i="1">
                                                <a:latin typeface="Cambria Math"/>
                                                <a:ea typeface="Cambria Math"/>
                                              </a:rPr>
                                              <m:t>𝑘</m:t>
                                            </m:r>
                                          </m:sub>
                                        </m:sSub>
                                        <m:r>
                                          <a:rPr lang="en-US" sz="1400" i="1">
                                            <a:latin typeface="Cambria Math"/>
                                            <a:ea typeface="Cambria Math"/>
                                          </a:rPr>
                                          <m:t>−</m:t>
                                        </m:r>
                                        <m:sSub>
                                          <m:sSubPr>
                                            <m:ctrlPr>
                                              <a:rPr lang="en-US" sz="1400" i="1">
                                                <a:latin typeface="Cambria Math"/>
                                                <a:ea typeface="Cambria Math"/>
                                              </a:rPr>
                                            </m:ctrlPr>
                                          </m:sSubPr>
                                          <m:e>
                                            <m:r>
                                              <a:rPr lang="en-US" sz="1400" i="1">
                                                <a:latin typeface="Cambria Math"/>
                                                <a:ea typeface="Cambria Math"/>
                                              </a:rPr>
                                              <m:t>𝜙</m:t>
                                            </m:r>
                                          </m:e>
                                          <m:sub>
                                            <m:r>
                                              <a:rPr lang="en-US" sz="1400" i="1">
                                                <a:latin typeface="Cambria Math"/>
                                                <a:ea typeface="Cambria Math"/>
                                              </a:rPr>
                                              <m:t>𝑂</m:t>
                                            </m:r>
                                            <m:r>
                                              <a:rPr lang="en-US" sz="1400" i="1">
                                                <a:latin typeface="Cambria Math"/>
                                                <a:ea typeface="Cambria Math"/>
                                              </a:rPr>
                                              <m:t>,</m:t>
                                            </m:r>
                                            <m:sSub>
                                              <m:sSubPr>
                                                <m:ctrlPr>
                                                  <a:rPr lang="en-US" sz="1400" i="1">
                                                    <a:latin typeface="Cambria Math"/>
                                                    <a:ea typeface="Cambria Math"/>
                                                  </a:rPr>
                                                </m:ctrlPr>
                                              </m:sSubPr>
                                              <m:e>
                                                <m:r>
                                                  <a:rPr lang="en-US" sz="1400" i="1">
                                                    <a:latin typeface="Cambria Math"/>
                                                    <a:ea typeface="Cambria Math"/>
                                                  </a:rPr>
                                                  <m:t>𝑁</m:t>
                                                </m:r>
                                              </m:e>
                                              <m:sub>
                                                <m:r>
                                                  <a:rPr lang="en-US" sz="1400" i="1">
                                                    <a:latin typeface="Cambria Math"/>
                                                    <a:ea typeface="Cambria Math"/>
                                                  </a:rPr>
                                                  <m:t>2</m:t>
                                                </m:r>
                                              </m:sub>
                                            </m:sSub>
                                          </m:sub>
                                        </m:sSub>
                                      </m:e>
                                    </m:d>
                                    <m:sSub>
                                      <m:sSubPr>
                                        <m:ctrlPr>
                                          <a:rPr lang="en-US" sz="1400" i="1">
                                            <a:latin typeface="Cambria Math"/>
                                            <a:ea typeface="Cambria Math"/>
                                          </a:rPr>
                                        </m:ctrlPr>
                                      </m:sSubPr>
                                      <m:e>
                                        <m:r>
                                          <a:rPr lang="en-US" sz="1400" i="1">
                                            <a:latin typeface="Cambria Math"/>
                                            <a:ea typeface="Cambria Math"/>
                                          </a:rPr>
                                          <m:t>𝜓</m:t>
                                        </m:r>
                                      </m:e>
                                      <m:sub>
                                        <m:r>
                                          <a:rPr lang="en-US" sz="1400" i="1">
                                            <a:latin typeface="Cambria Math"/>
                                            <a:ea typeface="Cambria Math"/>
                                          </a:rPr>
                                          <m:t>𝑘</m:t>
                                        </m:r>
                                      </m:sub>
                                    </m:sSub>
                                  </m:e>
                                </m:nary>
                              </m:e>
                              <m:e>
                                <m:d>
                                  <m:dPr>
                                    <m:ctrlPr>
                                      <a:rPr lang="en-US" sz="1400" i="1">
                                        <a:latin typeface="Cambria Math"/>
                                        <a:ea typeface="Cambria Math"/>
                                      </a:rPr>
                                    </m:ctrlPr>
                                  </m:dPr>
                                  <m:e>
                                    <m:sSub>
                                      <m:sSubPr>
                                        <m:ctrlPr>
                                          <a:rPr lang="en-US" sz="1400" i="1">
                                            <a:latin typeface="Cambria Math"/>
                                            <a:ea typeface="Cambria Math"/>
                                          </a:rPr>
                                        </m:ctrlPr>
                                      </m:sSubPr>
                                      <m:e>
                                        <m:r>
                                          <a:rPr lang="en-US" sz="1400" i="1">
                                            <a:latin typeface="Cambria Math"/>
                                            <a:ea typeface="Cambria Math"/>
                                          </a:rPr>
                                          <m:t>𝜙</m:t>
                                        </m:r>
                                      </m:e>
                                      <m:sub>
                                        <m:r>
                                          <a:rPr lang="en-US" sz="1400" i="1">
                                            <a:latin typeface="Cambria Math"/>
                                            <a:ea typeface="Cambria Math"/>
                                          </a:rPr>
                                          <m:t>𝑂</m:t>
                                        </m:r>
                                        <m:r>
                                          <a:rPr lang="en-US" sz="1400" i="1">
                                            <a:latin typeface="Cambria Math"/>
                                            <a:ea typeface="Cambria Math"/>
                                          </a:rPr>
                                          <m:t>,</m:t>
                                        </m:r>
                                        <m:sSub>
                                          <m:sSubPr>
                                            <m:ctrlPr>
                                              <a:rPr lang="en-US" sz="1400" i="1">
                                                <a:latin typeface="Cambria Math"/>
                                                <a:ea typeface="Cambria Math"/>
                                              </a:rPr>
                                            </m:ctrlPr>
                                          </m:sSubPr>
                                          <m:e>
                                            <m:r>
                                              <a:rPr lang="en-US" sz="1400" i="1">
                                                <a:latin typeface="Cambria Math"/>
                                                <a:ea typeface="Cambria Math"/>
                                              </a:rPr>
                                              <m:t>𝑁</m:t>
                                            </m:r>
                                          </m:e>
                                          <m:sub>
                                            <m:r>
                                              <a:rPr lang="en-US" sz="1400" i="1">
                                                <a:latin typeface="Cambria Math"/>
                                                <a:ea typeface="Cambria Math"/>
                                              </a:rPr>
                                              <m:t>2</m:t>
                                            </m:r>
                                          </m:sub>
                                        </m:sSub>
                                      </m:sub>
                                    </m:sSub>
                                    <m:r>
                                      <a:rPr lang="en-US" sz="1400" i="1">
                                        <a:latin typeface="Cambria Math"/>
                                        <a:ea typeface="Cambria Math"/>
                                      </a:rPr>
                                      <m:t>−</m:t>
                                    </m:r>
                                    <m:sSub>
                                      <m:sSubPr>
                                        <m:ctrlPr>
                                          <a:rPr lang="en-US" sz="1400" i="1">
                                            <a:latin typeface="Cambria Math"/>
                                            <a:ea typeface="Cambria Math"/>
                                          </a:rPr>
                                        </m:ctrlPr>
                                      </m:sSubPr>
                                      <m:e>
                                        <m:r>
                                          <a:rPr lang="en-US" sz="1400" i="1">
                                            <a:latin typeface="Cambria Math"/>
                                            <a:ea typeface="Cambria Math"/>
                                          </a:rPr>
                                          <m:t>𝜙</m:t>
                                        </m:r>
                                      </m:e>
                                      <m:sub>
                                        <m:r>
                                          <a:rPr lang="en-US" sz="1400" i="1">
                                            <a:latin typeface="Cambria Math"/>
                                            <a:ea typeface="Cambria Math"/>
                                          </a:rPr>
                                          <m:t>𝑂</m:t>
                                        </m:r>
                                        <m:r>
                                          <a:rPr lang="en-US" sz="1400" i="1">
                                            <a:latin typeface="Cambria Math"/>
                                            <a:ea typeface="Cambria Math"/>
                                          </a:rPr>
                                          <m:t>,</m:t>
                                        </m:r>
                                        <m:r>
                                          <a:rPr lang="en-US" sz="1400" b="0" i="1" smtClean="0">
                                            <a:latin typeface="Cambria Math"/>
                                            <a:ea typeface="Cambria Math"/>
                                          </a:rPr>
                                          <m:t>𝐻𝑒</m:t>
                                        </m:r>
                                        <m:r>
                                          <a:rPr lang="en-US" sz="1400" i="1" smtClean="0">
                                            <a:latin typeface="Cambria Math"/>
                                            <a:ea typeface="Cambria Math"/>
                                          </a:rPr>
                                          <m:t> </m:t>
                                        </m:r>
                                      </m:sub>
                                    </m:sSub>
                                  </m:e>
                                </m:d>
                                <m:sSub>
                                  <m:sSubPr>
                                    <m:ctrlPr>
                                      <a:rPr lang="en-US" sz="1400" i="1">
                                        <a:latin typeface="Cambria Math"/>
                                        <a:ea typeface="Cambria Math"/>
                                      </a:rPr>
                                    </m:ctrlPr>
                                  </m:sSubPr>
                                  <m:e>
                                    <m:r>
                                      <a:rPr lang="en-US" sz="1400" i="1">
                                        <a:latin typeface="Cambria Math"/>
                                        <a:ea typeface="Cambria Math"/>
                                      </a:rPr>
                                      <m:t>𝜓</m:t>
                                    </m:r>
                                  </m:e>
                                  <m:sub>
                                    <m:r>
                                      <a:rPr lang="en-US" sz="1400" i="1">
                                        <a:latin typeface="Cambria Math"/>
                                        <a:ea typeface="Cambria Math"/>
                                      </a:rPr>
                                      <m:t>𝑂</m:t>
                                    </m:r>
                                  </m:sub>
                                </m:sSub>
                              </m:e>
                            </m:mr>
                            <m:mr>
                              <m:e>
                                <m:d>
                                  <m:dPr>
                                    <m:ctrlPr>
                                      <a:rPr lang="en-US" sz="1400" i="1">
                                        <a:latin typeface="Cambria Math"/>
                                        <a:ea typeface="Cambria Math"/>
                                      </a:rPr>
                                    </m:ctrlPr>
                                  </m:dPr>
                                  <m:e>
                                    <m:sSub>
                                      <m:sSubPr>
                                        <m:ctrlPr>
                                          <a:rPr lang="en-US" sz="1400" i="1">
                                            <a:latin typeface="Cambria Math"/>
                                            <a:ea typeface="Cambria Math"/>
                                          </a:rPr>
                                        </m:ctrlPr>
                                      </m:sSubPr>
                                      <m:e>
                                        <m:r>
                                          <a:rPr lang="en-US" sz="1400" i="1">
                                            <a:latin typeface="Cambria Math"/>
                                            <a:ea typeface="Cambria Math"/>
                                          </a:rPr>
                                          <m:t>𝜙</m:t>
                                        </m:r>
                                      </m:e>
                                      <m:sub>
                                        <m:r>
                                          <a:rPr lang="en-US" sz="1400" i="1">
                                            <a:latin typeface="Cambria Math"/>
                                            <a:ea typeface="Cambria Math"/>
                                          </a:rPr>
                                          <m:t>𝐻𝑒</m:t>
                                        </m:r>
                                        <m:r>
                                          <a:rPr lang="en-US" sz="1400" i="1">
                                            <a:latin typeface="Cambria Math"/>
                                            <a:ea typeface="Cambria Math"/>
                                          </a:rPr>
                                          <m:t>,</m:t>
                                        </m:r>
                                        <m:sSub>
                                          <m:sSubPr>
                                            <m:ctrlPr>
                                              <a:rPr lang="en-US" sz="1400" i="1">
                                                <a:latin typeface="Cambria Math"/>
                                                <a:ea typeface="Cambria Math"/>
                                              </a:rPr>
                                            </m:ctrlPr>
                                          </m:sSubPr>
                                          <m:e>
                                            <m:r>
                                              <a:rPr lang="en-US" sz="1400" b="0" i="1" smtClean="0">
                                                <a:latin typeface="Cambria Math"/>
                                                <a:ea typeface="Cambria Math"/>
                                              </a:rPr>
                                              <m:t>𝑁</m:t>
                                            </m:r>
                                          </m:e>
                                          <m:sub>
                                            <m:r>
                                              <a:rPr lang="en-US" sz="1400" i="1">
                                                <a:latin typeface="Cambria Math"/>
                                                <a:ea typeface="Cambria Math"/>
                                              </a:rPr>
                                              <m:t>2</m:t>
                                            </m:r>
                                          </m:sub>
                                        </m:sSub>
                                      </m:sub>
                                    </m:sSub>
                                    <m:r>
                                      <a:rPr lang="en-US" sz="1400" i="1">
                                        <a:latin typeface="Cambria Math"/>
                                        <a:ea typeface="Cambria Math"/>
                                      </a:rPr>
                                      <m:t>−</m:t>
                                    </m:r>
                                    <m:sSub>
                                      <m:sSubPr>
                                        <m:ctrlPr>
                                          <a:rPr lang="en-US" sz="1400" i="1">
                                            <a:latin typeface="Cambria Math"/>
                                            <a:ea typeface="Cambria Math"/>
                                          </a:rPr>
                                        </m:ctrlPr>
                                      </m:sSubPr>
                                      <m:e>
                                        <m:r>
                                          <a:rPr lang="en-US" sz="1400" i="1">
                                            <a:latin typeface="Cambria Math"/>
                                            <a:ea typeface="Cambria Math"/>
                                          </a:rPr>
                                          <m:t>𝜙</m:t>
                                        </m:r>
                                      </m:e>
                                      <m:sub>
                                        <m:r>
                                          <a:rPr lang="en-US" sz="1400" i="1">
                                            <a:latin typeface="Cambria Math"/>
                                            <a:ea typeface="Cambria Math"/>
                                          </a:rPr>
                                          <m:t>𝐻𝑒</m:t>
                                        </m:r>
                                        <m:r>
                                          <a:rPr lang="en-US" sz="1400" i="1">
                                            <a:latin typeface="Cambria Math"/>
                                            <a:ea typeface="Cambria Math"/>
                                          </a:rPr>
                                          <m:t>,</m:t>
                                        </m:r>
                                        <m:sSub>
                                          <m:sSubPr>
                                            <m:ctrlPr>
                                              <a:rPr lang="en-US" sz="1400" i="1">
                                                <a:latin typeface="Cambria Math"/>
                                                <a:ea typeface="Cambria Math"/>
                                              </a:rPr>
                                            </m:ctrlPr>
                                          </m:sSubPr>
                                          <m:e>
                                            <m:r>
                                              <a:rPr lang="en-US" sz="1400" b="0" i="1" smtClean="0">
                                                <a:latin typeface="Cambria Math"/>
                                                <a:ea typeface="Cambria Math"/>
                                              </a:rPr>
                                              <m:t>𝑂</m:t>
                                            </m:r>
                                          </m:e>
                                          <m:sub>
                                            <m:r>
                                              <a:rPr lang="en-US" sz="1400" i="1">
                                                <a:latin typeface="Cambria Math"/>
                                                <a:ea typeface="Cambria Math"/>
                                              </a:rPr>
                                              <m:t>2</m:t>
                                            </m:r>
                                          </m:sub>
                                        </m:sSub>
                                      </m:sub>
                                    </m:sSub>
                                  </m:e>
                                </m:d>
                                <m:sSub>
                                  <m:sSubPr>
                                    <m:ctrlPr>
                                      <a:rPr lang="en-US" sz="1400" i="1">
                                        <a:latin typeface="Cambria Math"/>
                                        <a:ea typeface="Cambria Math"/>
                                      </a:rPr>
                                    </m:ctrlPr>
                                  </m:sSubPr>
                                  <m:e>
                                    <m:r>
                                      <a:rPr lang="en-US" sz="1400" i="1">
                                        <a:latin typeface="Cambria Math"/>
                                        <a:ea typeface="Cambria Math"/>
                                      </a:rPr>
                                      <m:t>𝜓</m:t>
                                    </m:r>
                                  </m:e>
                                  <m:sub>
                                    <m:r>
                                      <a:rPr lang="en-US" sz="1400" i="1">
                                        <a:latin typeface="Cambria Math"/>
                                        <a:ea typeface="Cambria Math"/>
                                      </a:rPr>
                                      <m:t>𝐻𝑒</m:t>
                                    </m:r>
                                  </m:sub>
                                </m:sSub>
                              </m:e>
                              <m:e>
                                <m:d>
                                  <m:dPr>
                                    <m:ctrlPr>
                                      <a:rPr lang="en-US" sz="1400" i="1">
                                        <a:latin typeface="Cambria Math"/>
                                        <a:ea typeface="Cambria Math"/>
                                      </a:rPr>
                                    </m:ctrlPr>
                                  </m:dPr>
                                  <m:e>
                                    <m:sSub>
                                      <m:sSubPr>
                                        <m:ctrlPr>
                                          <a:rPr lang="en-US" sz="1400" i="1">
                                            <a:latin typeface="Cambria Math"/>
                                            <a:ea typeface="Cambria Math"/>
                                          </a:rPr>
                                        </m:ctrlPr>
                                      </m:sSubPr>
                                      <m:e>
                                        <m:r>
                                          <a:rPr lang="en-US" sz="1400" i="1">
                                            <a:latin typeface="Cambria Math"/>
                                            <a:ea typeface="Cambria Math"/>
                                          </a:rPr>
                                          <m:t>𝜙</m:t>
                                        </m:r>
                                      </m:e>
                                      <m:sub>
                                        <m:r>
                                          <a:rPr lang="en-US" sz="1400" i="1">
                                            <a:latin typeface="Cambria Math"/>
                                            <a:ea typeface="Cambria Math"/>
                                          </a:rPr>
                                          <m:t>𝐻𝑒</m:t>
                                        </m:r>
                                        <m:r>
                                          <a:rPr lang="en-US" sz="1400" i="1">
                                            <a:latin typeface="Cambria Math"/>
                                            <a:ea typeface="Cambria Math"/>
                                          </a:rPr>
                                          <m:t>,</m:t>
                                        </m:r>
                                        <m:sSub>
                                          <m:sSubPr>
                                            <m:ctrlPr>
                                              <a:rPr lang="en-US" sz="1400" i="1">
                                                <a:latin typeface="Cambria Math"/>
                                                <a:ea typeface="Cambria Math"/>
                                              </a:rPr>
                                            </m:ctrlPr>
                                          </m:sSubPr>
                                          <m:e>
                                            <m:r>
                                              <a:rPr lang="en-US" sz="1400" i="1">
                                                <a:latin typeface="Cambria Math"/>
                                                <a:ea typeface="Cambria Math"/>
                                              </a:rPr>
                                              <m:t>𝑁</m:t>
                                            </m:r>
                                          </m:e>
                                          <m:sub>
                                            <m:r>
                                              <a:rPr lang="en-US" sz="1400" i="1">
                                                <a:latin typeface="Cambria Math"/>
                                                <a:ea typeface="Cambria Math"/>
                                              </a:rPr>
                                              <m:t>2</m:t>
                                            </m:r>
                                          </m:sub>
                                        </m:sSub>
                                      </m:sub>
                                    </m:sSub>
                                    <m:r>
                                      <a:rPr lang="en-US" sz="1400" i="1">
                                        <a:latin typeface="Cambria Math"/>
                                        <a:ea typeface="Cambria Math"/>
                                      </a:rPr>
                                      <m:t>−</m:t>
                                    </m:r>
                                    <m:sSub>
                                      <m:sSubPr>
                                        <m:ctrlPr>
                                          <a:rPr lang="en-US" sz="1400" i="1">
                                            <a:latin typeface="Cambria Math"/>
                                            <a:ea typeface="Cambria Math"/>
                                          </a:rPr>
                                        </m:ctrlPr>
                                      </m:sSubPr>
                                      <m:e>
                                        <m:r>
                                          <a:rPr lang="en-US" sz="1400" i="1">
                                            <a:latin typeface="Cambria Math"/>
                                            <a:ea typeface="Cambria Math"/>
                                          </a:rPr>
                                          <m:t>𝜙</m:t>
                                        </m:r>
                                      </m:e>
                                      <m:sub>
                                        <m:r>
                                          <a:rPr lang="en-US" sz="1400" i="1">
                                            <a:latin typeface="Cambria Math"/>
                                            <a:ea typeface="Cambria Math"/>
                                          </a:rPr>
                                          <m:t>𝐻𝑒</m:t>
                                        </m:r>
                                        <m:r>
                                          <a:rPr lang="en-US" sz="1400" i="1">
                                            <a:latin typeface="Cambria Math"/>
                                            <a:ea typeface="Cambria Math"/>
                                          </a:rPr>
                                          <m:t>,</m:t>
                                        </m:r>
                                        <m:r>
                                          <a:rPr lang="en-US" sz="1400" b="0" i="1" smtClean="0">
                                            <a:latin typeface="Cambria Math"/>
                                            <a:ea typeface="Cambria Math"/>
                                          </a:rPr>
                                          <m:t>𝑂</m:t>
                                        </m:r>
                                        <m:r>
                                          <a:rPr lang="en-US" sz="1400" i="1" smtClean="0">
                                            <a:latin typeface="Cambria Math"/>
                                            <a:ea typeface="Cambria Math"/>
                                          </a:rPr>
                                          <m:t> </m:t>
                                        </m:r>
                                      </m:sub>
                                    </m:sSub>
                                  </m:e>
                                </m:d>
                                <m:sSub>
                                  <m:sSubPr>
                                    <m:ctrlPr>
                                      <a:rPr lang="en-US" sz="1400" i="1">
                                        <a:latin typeface="Cambria Math"/>
                                        <a:ea typeface="Cambria Math"/>
                                      </a:rPr>
                                    </m:ctrlPr>
                                  </m:sSubPr>
                                  <m:e>
                                    <m:r>
                                      <a:rPr lang="en-US" sz="1400" i="1">
                                        <a:latin typeface="Cambria Math"/>
                                        <a:ea typeface="Cambria Math"/>
                                      </a:rPr>
                                      <m:t>𝜓</m:t>
                                    </m:r>
                                  </m:e>
                                  <m:sub>
                                    <m:r>
                                      <a:rPr lang="en-US" sz="1400" i="1">
                                        <a:latin typeface="Cambria Math"/>
                                        <a:ea typeface="Cambria Math"/>
                                      </a:rPr>
                                      <m:t>𝐻𝑒</m:t>
                                    </m:r>
                                  </m:sub>
                                </m:sSub>
                              </m:e>
                              <m:e>
                                <m:sSub>
                                  <m:sSubPr>
                                    <m:ctrlPr>
                                      <a:rPr lang="en-US" sz="1400" i="1">
                                        <a:latin typeface="Cambria Math"/>
                                        <a:ea typeface="Cambria Math"/>
                                      </a:rPr>
                                    </m:ctrlPr>
                                  </m:sSubPr>
                                  <m:e>
                                    <m:r>
                                      <a:rPr lang="en-US" sz="1400" i="1">
                                        <a:latin typeface="Cambria Math"/>
                                        <a:ea typeface="Cambria Math"/>
                                      </a:rPr>
                                      <m:t>𝜙</m:t>
                                    </m:r>
                                  </m:e>
                                  <m:sub>
                                    <m:r>
                                      <a:rPr lang="en-US" sz="1400" i="1">
                                        <a:latin typeface="Cambria Math"/>
                                        <a:ea typeface="Cambria Math"/>
                                      </a:rPr>
                                      <m:t>𝐻𝑒</m:t>
                                    </m:r>
                                    <m:r>
                                      <a:rPr lang="en-US" sz="1400" i="1">
                                        <a:latin typeface="Cambria Math"/>
                                        <a:ea typeface="Cambria Math"/>
                                      </a:rPr>
                                      <m:t>,</m:t>
                                    </m:r>
                                    <m:sSub>
                                      <m:sSubPr>
                                        <m:ctrlPr>
                                          <a:rPr lang="en-US" sz="1400" i="1">
                                            <a:latin typeface="Cambria Math"/>
                                            <a:ea typeface="Cambria Math"/>
                                          </a:rPr>
                                        </m:ctrlPr>
                                      </m:sSubPr>
                                      <m:e>
                                        <m:r>
                                          <a:rPr lang="en-US" sz="1400" i="1">
                                            <a:latin typeface="Cambria Math"/>
                                            <a:ea typeface="Cambria Math"/>
                                          </a:rPr>
                                          <m:t>𝑁</m:t>
                                        </m:r>
                                      </m:e>
                                      <m:sub>
                                        <m:r>
                                          <a:rPr lang="en-US" sz="1400" i="1">
                                            <a:latin typeface="Cambria Math"/>
                                            <a:ea typeface="Cambria Math"/>
                                          </a:rPr>
                                          <m:t>2</m:t>
                                        </m:r>
                                      </m:sub>
                                    </m:sSub>
                                  </m:sub>
                                </m:sSub>
                                <m:r>
                                  <a:rPr lang="en-US" sz="1400" i="1">
                                    <a:latin typeface="Cambria Math"/>
                                    <a:ea typeface="Cambria Math"/>
                                  </a:rPr>
                                  <m:t>+</m:t>
                                </m:r>
                                <m:nary>
                                  <m:naryPr>
                                    <m:chr m:val="∑"/>
                                    <m:supHide m:val="on"/>
                                    <m:ctrlPr>
                                      <a:rPr lang="en-US" sz="1400" i="1">
                                        <a:latin typeface="Cambria Math"/>
                                        <a:ea typeface="Cambria Math"/>
                                      </a:rPr>
                                    </m:ctrlPr>
                                  </m:naryPr>
                                  <m:sub>
                                    <m:r>
                                      <m:rPr>
                                        <m:brk m:alnAt="7"/>
                                      </m:rPr>
                                      <a:rPr lang="en-US" sz="1400" i="1">
                                        <a:latin typeface="Cambria Math"/>
                                        <a:ea typeface="Cambria Math"/>
                                      </a:rPr>
                                      <m:t>𝑘</m:t>
                                    </m:r>
                                    <m:r>
                                      <a:rPr lang="en-US" sz="1400" i="1">
                                        <a:latin typeface="Cambria Math"/>
                                        <a:ea typeface="Cambria Math"/>
                                      </a:rPr>
                                      <m:t>=</m:t>
                                    </m:r>
                                    <m:d>
                                      <m:dPr>
                                        <m:begChr m:val="{"/>
                                        <m:endChr m:val="}"/>
                                        <m:ctrlPr>
                                          <a:rPr lang="en-US" sz="1400" i="1">
                                            <a:latin typeface="Cambria Math"/>
                                            <a:ea typeface="Cambria Math"/>
                                          </a:rPr>
                                        </m:ctrlPr>
                                      </m:dPr>
                                      <m:e>
                                        <m:sSub>
                                          <m:sSubPr>
                                            <m:ctrlPr>
                                              <a:rPr lang="en-US" sz="1400" i="1">
                                                <a:latin typeface="Cambria Math"/>
                                                <a:ea typeface="Cambria Math"/>
                                              </a:rPr>
                                            </m:ctrlPr>
                                          </m:sSubPr>
                                          <m:e>
                                            <m:r>
                                              <a:rPr lang="en-US" sz="1400" i="1">
                                                <a:latin typeface="Cambria Math"/>
                                                <a:ea typeface="Cambria Math"/>
                                              </a:rPr>
                                              <m:t>𝑂</m:t>
                                            </m:r>
                                          </m:e>
                                          <m:sub>
                                            <m:r>
                                              <a:rPr lang="en-US" sz="1400" i="1">
                                                <a:latin typeface="Cambria Math"/>
                                                <a:ea typeface="Cambria Math"/>
                                              </a:rPr>
                                              <m:t>2</m:t>
                                            </m:r>
                                          </m:sub>
                                        </m:sSub>
                                        <m:r>
                                          <a:rPr lang="en-US" sz="1400" i="1">
                                            <a:latin typeface="Cambria Math"/>
                                            <a:ea typeface="Cambria Math"/>
                                          </a:rPr>
                                          <m:t>,</m:t>
                                        </m:r>
                                        <m:r>
                                          <a:rPr lang="en-US" sz="1400" i="1">
                                            <a:latin typeface="Cambria Math"/>
                                            <a:ea typeface="Cambria Math"/>
                                          </a:rPr>
                                          <m:t>𝑂</m:t>
                                        </m:r>
                                      </m:e>
                                    </m:d>
                                  </m:sub>
                                  <m:sup/>
                                  <m:e>
                                    <m:d>
                                      <m:dPr>
                                        <m:ctrlPr>
                                          <a:rPr lang="en-US" sz="1400" i="1">
                                            <a:latin typeface="Cambria Math"/>
                                            <a:ea typeface="Cambria Math"/>
                                          </a:rPr>
                                        </m:ctrlPr>
                                      </m:dPr>
                                      <m:e>
                                        <m:sSub>
                                          <m:sSubPr>
                                            <m:ctrlPr>
                                              <a:rPr lang="en-US" sz="1400" i="1">
                                                <a:latin typeface="Cambria Math"/>
                                                <a:ea typeface="Cambria Math"/>
                                              </a:rPr>
                                            </m:ctrlPr>
                                          </m:sSubPr>
                                          <m:e>
                                            <m:r>
                                              <a:rPr lang="en-US" sz="1400" i="1">
                                                <a:latin typeface="Cambria Math"/>
                                                <a:ea typeface="Cambria Math"/>
                                              </a:rPr>
                                              <m:t>𝜙</m:t>
                                            </m:r>
                                          </m:e>
                                          <m:sub>
                                            <m:r>
                                              <a:rPr lang="en-US" sz="1400" i="1">
                                                <a:latin typeface="Cambria Math"/>
                                                <a:ea typeface="Cambria Math"/>
                                              </a:rPr>
                                              <m:t>𝐻𝑒</m:t>
                                            </m:r>
                                            <m:r>
                                              <a:rPr lang="en-US" sz="1400" i="1">
                                                <a:latin typeface="Cambria Math"/>
                                                <a:ea typeface="Cambria Math"/>
                                              </a:rPr>
                                              <m:t>,</m:t>
                                            </m:r>
                                            <m:r>
                                              <a:rPr lang="en-US" sz="1400" i="1">
                                                <a:latin typeface="Cambria Math"/>
                                                <a:ea typeface="Cambria Math"/>
                                              </a:rPr>
                                              <m:t>𝑘</m:t>
                                            </m:r>
                                          </m:sub>
                                        </m:sSub>
                                        <m:r>
                                          <a:rPr lang="en-US" sz="1400" i="1">
                                            <a:latin typeface="Cambria Math"/>
                                            <a:ea typeface="Cambria Math"/>
                                          </a:rPr>
                                          <m:t>−</m:t>
                                        </m:r>
                                        <m:sSub>
                                          <m:sSubPr>
                                            <m:ctrlPr>
                                              <a:rPr lang="en-US" sz="1400" i="1">
                                                <a:latin typeface="Cambria Math"/>
                                                <a:ea typeface="Cambria Math"/>
                                              </a:rPr>
                                            </m:ctrlPr>
                                          </m:sSubPr>
                                          <m:e>
                                            <m:r>
                                              <a:rPr lang="en-US" sz="1400" i="1">
                                                <a:latin typeface="Cambria Math"/>
                                                <a:ea typeface="Cambria Math"/>
                                              </a:rPr>
                                              <m:t>𝜙</m:t>
                                            </m:r>
                                          </m:e>
                                          <m:sub>
                                            <m:r>
                                              <a:rPr lang="en-US" sz="1400" i="1">
                                                <a:latin typeface="Cambria Math"/>
                                                <a:ea typeface="Cambria Math"/>
                                              </a:rPr>
                                              <m:t>𝐻𝑒</m:t>
                                            </m:r>
                                            <m:r>
                                              <a:rPr lang="en-US" sz="1400" i="1">
                                                <a:latin typeface="Cambria Math"/>
                                                <a:ea typeface="Cambria Math"/>
                                              </a:rPr>
                                              <m:t>,</m:t>
                                            </m:r>
                                            <m:sSub>
                                              <m:sSubPr>
                                                <m:ctrlPr>
                                                  <a:rPr lang="en-US" sz="1400" i="1">
                                                    <a:latin typeface="Cambria Math"/>
                                                    <a:ea typeface="Cambria Math"/>
                                                  </a:rPr>
                                                </m:ctrlPr>
                                              </m:sSubPr>
                                              <m:e>
                                                <m:r>
                                                  <a:rPr lang="en-US" sz="1400" i="1">
                                                    <a:latin typeface="Cambria Math"/>
                                                    <a:ea typeface="Cambria Math"/>
                                                  </a:rPr>
                                                  <m:t>𝑁</m:t>
                                                </m:r>
                                              </m:e>
                                              <m:sub>
                                                <m:r>
                                                  <a:rPr lang="en-US" sz="1400" i="1">
                                                    <a:latin typeface="Cambria Math"/>
                                                    <a:ea typeface="Cambria Math"/>
                                                  </a:rPr>
                                                  <m:t>2</m:t>
                                                </m:r>
                                              </m:sub>
                                            </m:sSub>
                                          </m:sub>
                                        </m:sSub>
                                      </m:e>
                                    </m:d>
                                    <m:sSub>
                                      <m:sSubPr>
                                        <m:ctrlPr>
                                          <a:rPr lang="en-US" sz="1400" i="1">
                                            <a:latin typeface="Cambria Math"/>
                                            <a:ea typeface="Cambria Math"/>
                                          </a:rPr>
                                        </m:ctrlPr>
                                      </m:sSubPr>
                                      <m:e>
                                        <m:r>
                                          <a:rPr lang="en-US" sz="1400" i="1">
                                            <a:latin typeface="Cambria Math"/>
                                            <a:ea typeface="Cambria Math"/>
                                          </a:rPr>
                                          <m:t>𝜓</m:t>
                                        </m:r>
                                      </m:e>
                                      <m:sub>
                                        <m:r>
                                          <a:rPr lang="en-US" sz="1400" i="1">
                                            <a:latin typeface="Cambria Math"/>
                                            <a:ea typeface="Cambria Math"/>
                                          </a:rPr>
                                          <m:t>𝑘</m:t>
                                        </m:r>
                                      </m:sub>
                                    </m:sSub>
                                  </m:e>
                                </m:nary>
                              </m:e>
                            </m:mr>
                          </m:m>
                        </m:e>
                      </m:d>
                    </m:oMath>
                  </m:oMathPara>
                </a14:m>
                <a:endParaRPr lang="en-US"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84331" y="3212976"/>
                <a:ext cx="9336851" cy="1800365"/>
              </a:xfrm>
              <a:prstGeom prst="rect">
                <a:avLst/>
              </a:prstGeom>
              <a:blipFill rotWithShape="1">
                <a:blip r:embed="rId4"/>
                <a:stretch>
                  <a:fillRect/>
                </a:stretch>
              </a:blipFill>
            </p:spPr>
            <p:txBody>
              <a:bodyPr/>
              <a:lstStyle/>
              <a:p>
                <a:r>
                  <a:rPr lang="en-US">
                    <a:noFill/>
                  </a:rPr>
                  <a:t> </a:t>
                </a:r>
              </a:p>
            </p:txBody>
          </p:sp>
        </mc:Fallback>
      </mc:AlternateContent>
      <p:sp>
        <p:nvSpPr>
          <p:cNvPr id="7" name="TextBox 6"/>
          <p:cNvSpPr txBox="1"/>
          <p:nvPr/>
        </p:nvSpPr>
        <p:spPr>
          <a:xfrm>
            <a:off x="770112" y="5003884"/>
            <a:ext cx="6754216" cy="1200329"/>
          </a:xfrm>
          <a:prstGeom prst="rect">
            <a:avLst/>
          </a:prstGeom>
          <a:noFill/>
        </p:spPr>
        <p:txBody>
          <a:bodyPr wrap="square" rtlCol="0">
            <a:spAutoFit/>
          </a:bodyPr>
          <a:lstStyle/>
          <a:p>
            <a:pPr marL="285750" indent="-285750">
              <a:buFont typeface="Arial" pitchFamily="34" charset="0"/>
              <a:buChar char="•"/>
            </a:pPr>
            <a:r>
              <a:rPr lang="en-US" dirty="0" smtClean="0"/>
              <a:t>When solving for He as a minor species, the major constituents are considered fixed and some of these terms are neglected, i.e. terms that describe the behavior of O1, O2, and N2 diffusing through He</a:t>
            </a:r>
          </a:p>
          <a:p>
            <a:pPr marL="285750" indent="-285750">
              <a:buFont typeface="Arial" pitchFamily="34" charset="0"/>
              <a:buChar char="•"/>
            </a:pPr>
            <a:r>
              <a:rPr lang="en-US" dirty="0"/>
              <a:t>When solving for O1, O2, and N2, only </a:t>
            </a:r>
            <a:r>
              <a:rPr lang="en-US" dirty="0" smtClean="0"/>
              <a:t>an upper </a:t>
            </a:r>
            <a:r>
              <a:rPr lang="en-US" dirty="0"/>
              <a:t>2x2 is </a:t>
            </a:r>
            <a:r>
              <a:rPr lang="en-US" dirty="0" smtClean="0"/>
              <a:t>used</a:t>
            </a:r>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815119" y="1628800"/>
                <a:ext cx="6794168" cy="7732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𝛼</m:t>
                      </m:r>
                      <m:r>
                        <a:rPr lang="en-US" b="0" i="1" smtClean="0">
                          <a:latin typeface="Cambria Math"/>
                          <a:ea typeface="Cambria Math"/>
                        </a:rPr>
                        <m:t>=−</m:t>
                      </m:r>
                      <m:d>
                        <m:dPr>
                          <m:begChr m:val="["/>
                          <m:endChr m:val="]"/>
                          <m:ctrlPr>
                            <a:rPr lang="en-US" b="0" i="1" smtClean="0">
                              <a:latin typeface="Cambria Math"/>
                              <a:ea typeface="Cambria Math"/>
                            </a:rPr>
                          </m:ctrlPr>
                        </m:dPr>
                        <m:e>
                          <m:m>
                            <m:mPr>
                              <m:mcs>
                                <m:mc>
                                  <m:mcPr>
                                    <m:count m:val="2"/>
                                    <m:mcJc m:val="center"/>
                                  </m:mcPr>
                                </m:mc>
                              </m:mcs>
                              <m:ctrlPr>
                                <a:rPr lang="en-US" b="0" i="1" smtClean="0">
                                  <a:latin typeface="Cambria Math"/>
                                  <a:ea typeface="Cambria Math"/>
                                </a:rPr>
                              </m:ctrlPr>
                            </m:mPr>
                            <m:mr>
                              <m:e>
                                <m:sSub>
                                  <m:sSubPr>
                                    <m:ctrlPr>
                                      <a:rPr lang="en-US" i="1">
                                        <a:latin typeface="Cambria Math"/>
                                        <a:ea typeface="Cambria Math"/>
                                      </a:rPr>
                                    </m:ctrlPr>
                                  </m:sSubPr>
                                  <m:e>
                                    <m:r>
                                      <a:rPr lang="en-US" i="1">
                                        <a:latin typeface="Cambria Math"/>
                                        <a:ea typeface="Cambria Math"/>
                                      </a:rPr>
                                      <m:t>𝜙</m:t>
                                    </m:r>
                                  </m:e>
                                  <m:sub>
                                    <m:sSub>
                                      <m:sSubPr>
                                        <m:ctrlPr>
                                          <a:rPr lang="en-US" i="1">
                                            <a:latin typeface="Cambria Math"/>
                                            <a:ea typeface="Cambria Math"/>
                                          </a:rPr>
                                        </m:ctrlPr>
                                      </m:sSubPr>
                                      <m:e>
                                        <m:r>
                                          <a:rPr lang="en-US" i="1">
                                            <a:latin typeface="Cambria Math"/>
                                            <a:ea typeface="Cambria Math"/>
                                          </a:rPr>
                                          <m:t>𝑂</m:t>
                                        </m:r>
                                      </m:e>
                                      <m:sub>
                                        <m:r>
                                          <a:rPr lang="en-US" i="1">
                                            <a:latin typeface="Cambria Math"/>
                                            <a:ea typeface="Cambria Math"/>
                                          </a:rPr>
                                          <m:t>2</m:t>
                                        </m:r>
                                      </m:sub>
                                    </m:sSub>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𝑁</m:t>
                                        </m:r>
                                      </m:e>
                                      <m:sub>
                                        <m:r>
                                          <a:rPr lang="en-US" i="1">
                                            <a:latin typeface="Cambria Math"/>
                                            <a:ea typeface="Cambria Math"/>
                                          </a:rPr>
                                          <m:t>2</m:t>
                                        </m:r>
                                      </m:sub>
                                    </m:sSub>
                                  </m:sub>
                                </m:sSub>
                                <m:r>
                                  <a:rPr lang="en-US" i="1">
                                    <a:latin typeface="Cambria Math"/>
                                    <a:ea typeface="Cambria Math"/>
                                  </a:rPr>
                                  <m:t>+</m:t>
                                </m:r>
                                <m:d>
                                  <m:dPr>
                                    <m:ctrlPr>
                                      <a:rPr lang="en-US" i="1">
                                        <a:latin typeface="Cambria Math"/>
                                        <a:ea typeface="Cambria Math"/>
                                      </a:rPr>
                                    </m:ctrlPr>
                                  </m:dPr>
                                  <m:e>
                                    <m:sSub>
                                      <m:sSubPr>
                                        <m:ctrlPr>
                                          <a:rPr lang="en-US" i="1">
                                            <a:latin typeface="Cambria Math"/>
                                            <a:ea typeface="Cambria Math"/>
                                          </a:rPr>
                                        </m:ctrlPr>
                                      </m:sSubPr>
                                      <m:e>
                                        <m:r>
                                          <a:rPr lang="en-US" i="1">
                                            <a:latin typeface="Cambria Math"/>
                                            <a:ea typeface="Cambria Math"/>
                                          </a:rPr>
                                          <m:t>𝜙</m:t>
                                        </m:r>
                                      </m:e>
                                      <m:sub>
                                        <m:sSub>
                                          <m:sSubPr>
                                            <m:ctrlPr>
                                              <a:rPr lang="en-US" i="1">
                                                <a:latin typeface="Cambria Math"/>
                                                <a:ea typeface="Cambria Math"/>
                                              </a:rPr>
                                            </m:ctrlPr>
                                          </m:sSubPr>
                                          <m:e>
                                            <m:r>
                                              <a:rPr lang="en-US" i="1">
                                                <a:latin typeface="Cambria Math"/>
                                                <a:ea typeface="Cambria Math"/>
                                              </a:rPr>
                                              <m:t>𝑂</m:t>
                                            </m:r>
                                          </m:e>
                                          <m:sub>
                                            <m:r>
                                              <a:rPr lang="en-US" i="1">
                                                <a:latin typeface="Cambria Math"/>
                                                <a:ea typeface="Cambria Math"/>
                                              </a:rPr>
                                              <m:t>2</m:t>
                                            </m:r>
                                          </m:sub>
                                        </m:sSub>
                                        <m:r>
                                          <a:rPr lang="en-US" i="1">
                                            <a:latin typeface="Cambria Math"/>
                                            <a:ea typeface="Cambria Math"/>
                                          </a:rPr>
                                          <m:t>,</m:t>
                                        </m:r>
                                        <m:r>
                                          <a:rPr lang="en-US" b="0" i="1" smtClean="0">
                                            <a:latin typeface="Cambria Math"/>
                                            <a:ea typeface="Cambria Math"/>
                                          </a:rPr>
                                          <m:t>𝑂</m:t>
                                        </m:r>
                                      </m:sub>
                                    </m:sSub>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𝜙</m:t>
                                        </m:r>
                                      </m:e>
                                      <m:sub>
                                        <m:sSub>
                                          <m:sSubPr>
                                            <m:ctrlPr>
                                              <a:rPr lang="en-US" i="1">
                                                <a:latin typeface="Cambria Math"/>
                                                <a:ea typeface="Cambria Math"/>
                                              </a:rPr>
                                            </m:ctrlPr>
                                          </m:sSubPr>
                                          <m:e>
                                            <m:r>
                                              <a:rPr lang="en-US" i="1">
                                                <a:latin typeface="Cambria Math"/>
                                                <a:ea typeface="Cambria Math"/>
                                              </a:rPr>
                                              <m:t>𝑂</m:t>
                                            </m:r>
                                          </m:e>
                                          <m:sub>
                                            <m:r>
                                              <a:rPr lang="en-US" i="1">
                                                <a:latin typeface="Cambria Math"/>
                                                <a:ea typeface="Cambria Math"/>
                                              </a:rPr>
                                              <m:t>2</m:t>
                                            </m:r>
                                          </m:sub>
                                        </m:sSub>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𝑁</m:t>
                                            </m:r>
                                          </m:e>
                                          <m:sub>
                                            <m:r>
                                              <a:rPr lang="en-US" i="1">
                                                <a:latin typeface="Cambria Math"/>
                                                <a:ea typeface="Cambria Math"/>
                                              </a:rPr>
                                              <m:t>2</m:t>
                                            </m:r>
                                          </m:sub>
                                        </m:sSub>
                                      </m:sub>
                                    </m:sSub>
                                  </m:e>
                                </m:d>
                                <m:sSub>
                                  <m:sSubPr>
                                    <m:ctrlPr>
                                      <a:rPr lang="en-US" i="1">
                                        <a:latin typeface="Cambria Math"/>
                                        <a:ea typeface="Cambria Math"/>
                                      </a:rPr>
                                    </m:ctrlPr>
                                  </m:sSubPr>
                                  <m:e>
                                    <m:r>
                                      <a:rPr lang="en-US" i="1">
                                        <a:latin typeface="Cambria Math"/>
                                        <a:ea typeface="Cambria Math"/>
                                      </a:rPr>
                                      <m:t>𝜓</m:t>
                                    </m:r>
                                  </m:e>
                                  <m:sub>
                                    <m:r>
                                      <a:rPr lang="en-US" b="0" i="1" smtClean="0">
                                        <a:latin typeface="Cambria Math"/>
                                        <a:ea typeface="Cambria Math"/>
                                      </a:rPr>
                                      <m:t>𝑂</m:t>
                                    </m:r>
                                  </m:sub>
                                </m:sSub>
                              </m:e>
                              <m:e>
                                <m:d>
                                  <m:dPr>
                                    <m:ctrlPr>
                                      <a:rPr lang="en-US" i="1">
                                        <a:latin typeface="Cambria Math"/>
                                        <a:ea typeface="Cambria Math"/>
                                      </a:rPr>
                                    </m:ctrlPr>
                                  </m:dPr>
                                  <m:e>
                                    <m:sSub>
                                      <m:sSubPr>
                                        <m:ctrlPr>
                                          <a:rPr lang="en-US" i="1">
                                            <a:latin typeface="Cambria Math"/>
                                            <a:ea typeface="Cambria Math"/>
                                          </a:rPr>
                                        </m:ctrlPr>
                                      </m:sSubPr>
                                      <m:e>
                                        <m:r>
                                          <a:rPr lang="en-US" i="1">
                                            <a:latin typeface="Cambria Math"/>
                                            <a:ea typeface="Cambria Math"/>
                                          </a:rPr>
                                          <m:t>𝜙</m:t>
                                        </m:r>
                                      </m:e>
                                      <m:sub>
                                        <m:sSub>
                                          <m:sSubPr>
                                            <m:ctrlPr>
                                              <a:rPr lang="en-US" i="1">
                                                <a:latin typeface="Cambria Math"/>
                                                <a:ea typeface="Cambria Math"/>
                                              </a:rPr>
                                            </m:ctrlPr>
                                          </m:sSubPr>
                                          <m:e>
                                            <m:r>
                                              <a:rPr lang="en-US" i="1">
                                                <a:latin typeface="Cambria Math"/>
                                                <a:ea typeface="Cambria Math"/>
                                              </a:rPr>
                                              <m:t>𝑂</m:t>
                                            </m:r>
                                          </m:e>
                                          <m:sub>
                                            <m:r>
                                              <a:rPr lang="en-US" i="1">
                                                <a:latin typeface="Cambria Math"/>
                                                <a:ea typeface="Cambria Math"/>
                                              </a:rPr>
                                              <m:t>2</m:t>
                                            </m:r>
                                          </m:sub>
                                        </m:sSub>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𝑁</m:t>
                                            </m:r>
                                          </m:e>
                                          <m:sub>
                                            <m:r>
                                              <a:rPr lang="en-US" i="1">
                                                <a:latin typeface="Cambria Math"/>
                                                <a:ea typeface="Cambria Math"/>
                                              </a:rPr>
                                              <m:t>2</m:t>
                                            </m:r>
                                          </m:sub>
                                        </m:sSub>
                                      </m:sub>
                                    </m:sSub>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𝜙</m:t>
                                        </m:r>
                                      </m:e>
                                      <m:sub>
                                        <m:sSub>
                                          <m:sSubPr>
                                            <m:ctrlPr>
                                              <a:rPr lang="en-US" i="1">
                                                <a:latin typeface="Cambria Math"/>
                                                <a:ea typeface="Cambria Math"/>
                                              </a:rPr>
                                            </m:ctrlPr>
                                          </m:sSubPr>
                                          <m:e>
                                            <m:r>
                                              <a:rPr lang="en-US" i="1">
                                                <a:latin typeface="Cambria Math"/>
                                                <a:ea typeface="Cambria Math"/>
                                              </a:rPr>
                                              <m:t>𝑂</m:t>
                                            </m:r>
                                          </m:e>
                                          <m:sub>
                                            <m:r>
                                              <a:rPr lang="en-US" i="1">
                                                <a:latin typeface="Cambria Math"/>
                                                <a:ea typeface="Cambria Math"/>
                                              </a:rPr>
                                              <m:t>2</m:t>
                                            </m:r>
                                          </m:sub>
                                        </m:sSub>
                                        <m:r>
                                          <a:rPr lang="en-US" i="1">
                                            <a:latin typeface="Cambria Math"/>
                                            <a:ea typeface="Cambria Math"/>
                                          </a:rPr>
                                          <m:t>,</m:t>
                                        </m:r>
                                        <m:r>
                                          <a:rPr lang="en-US" i="1">
                                            <a:latin typeface="Cambria Math"/>
                                            <a:ea typeface="Cambria Math"/>
                                          </a:rPr>
                                          <m:t>𝑂</m:t>
                                        </m:r>
                                        <m:r>
                                          <a:rPr lang="en-US" i="1">
                                            <a:latin typeface="Cambria Math"/>
                                            <a:ea typeface="Cambria Math"/>
                                          </a:rPr>
                                          <m:t> </m:t>
                                        </m:r>
                                      </m:sub>
                                    </m:sSub>
                                  </m:e>
                                </m:d>
                                <m:sSub>
                                  <m:sSubPr>
                                    <m:ctrlPr>
                                      <a:rPr lang="en-US" i="1">
                                        <a:latin typeface="Cambria Math"/>
                                        <a:ea typeface="Cambria Math"/>
                                      </a:rPr>
                                    </m:ctrlPr>
                                  </m:sSubPr>
                                  <m:e>
                                    <m:r>
                                      <a:rPr lang="en-US" i="1">
                                        <a:latin typeface="Cambria Math"/>
                                        <a:ea typeface="Cambria Math"/>
                                      </a:rPr>
                                      <m:t>𝜓</m:t>
                                    </m:r>
                                  </m:e>
                                  <m:sub>
                                    <m:sSub>
                                      <m:sSubPr>
                                        <m:ctrlPr>
                                          <a:rPr lang="en-US" i="1">
                                            <a:latin typeface="Cambria Math"/>
                                            <a:ea typeface="Cambria Math"/>
                                          </a:rPr>
                                        </m:ctrlPr>
                                      </m:sSubPr>
                                      <m:e>
                                        <m:r>
                                          <a:rPr lang="en-US" i="1">
                                            <a:latin typeface="Cambria Math"/>
                                            <a:ea typeface="Cambria Math"/>
                                          </a:rPr>
                                          <m:t>𝑂</m:t>
                                        </m:r>
                                      </m:e>
                                      <m:sub>
                                        <m:r>
                                          <a:rPr lang="en-US" i="1">
                                            <a:latin typeface="Cambria Math"/>
                                            <a:ea typeface="Cambria Math"/>
                                          </a:rPr>
                                          <m:t>2</m:t>
                                        </m:r>
                                      </m:sub>
                                    </m:sSub>
                                  </m:sub>
                                </m:sSub>
                              </m:e>
                            </m:mr>
                            <m:mr>
                              <m:e>
                                <m:d>
                                  <m:dPr>
                                    <m:ctrlPr>
                                      <a:rPr lang="en-US" i="1">
                                        <a:latin typeface="Cambria Math"/>
                                        <a:ea typeface="Cambria Math"/>
                                      </a:rPr>
                                    </m:ctrlPr>
                                  </m:dPr>
                                  <m:e>
                                    <m:sSub>
                                      <m:sSubPr>
                                        <m:ctrlPr>
                                          <a:rPr lang="en-US" i="1">
                                            <a:latin typeface="Cambria Math"/>
                                            <a:ea typeface="Cambria Math"/>
                                          </a:rPr>
                                        </m:ctrlPr>
                                      </m:sSubPr>
                                      <m:e>
                                        <m:r>
                                          <a:rPr lang="en-US" i="1">
                                            <a:latin typeface="Cambria Math"/>
                                            <a:ea typeface="Cambria Math"/>
                                          </a:rPr>
                                          <m:t>𝜙</m:t>
                                        </m:r>
                                      </m:e>
                                      <m:sub>
                                        <m:sSub>
                                          <m:sSubPr>
                                            <m:ctrlPr>
                                              <a:rPr lang="en-US" i="1">
                                                <a:latin typeface="Cambria Math"/>
                                                <a:ea typeface="Cambria Math"/>
                                              </a:rPr>
                                            </m:ctrlPr>
                                          </m:sSubPr>
                                          <m:e>
                                            <m:r>
                                              <a:rPr lang="en-US" i="1">
                                                <a:latin typeface="Cambria Math"/>
                                                <a:ea typeface="Cambria Math"/>
                                              </a:rPr>
                                              <m:t>𝑂</m:t>
                                            </m:r>
                                            <m:r>
                                              <a:rPr lang="en-US" i="1">
                                                <a:latin typeface="Cambria Math"/>
                                                <a:ea typeface="Cambria Math"/>
                                              </a:rPr>
                                              <m:t>,</m:t>
                                            </m:r>
                                            <m:r>
                                              <a:rPr lang="en-US" i="1">
                                                <a:latin typeface="Cambria Math"/>
                                                <a:ea typeface="Cambria Math"/>
                                              </a:rPr>
                                              <m:t>𝑁</m:t>
                                            </m:r>
                                          </m:e>
                                          <m:sub>
                                            <m:r>
                                              <a:rPr lang="en-US" i="1">
                                                <a:latin typeface="Cambria Math"/>
                                                <a:ea typeface="Cambria Math"/>
                                              </a:rPr>
                                              <m:t>2</m:t>
                                            </m:r>
                                          </m:sub>
                                        </m:sSub>
                                      </m:sub>
                                    </m:sSub>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𝜙</m:t>
                                        </m:r>
                                      </m:e>
                                      <m:sub>
                                        <m:r>
                                          <a:rPr lang="en-US" i="1">
                                            <a:latin typeface="Cambria Math"/>
                                            <a:ea typeface="Cambria Math"/>
                                          </a:rPr>
                                          <m:t>𝑂</m:t>
                                        </m:r>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𝑂</m:t>
                                            </m:r>
                                          </m:e>
                                          <m:sub>
                                            <m:r>
                                              <a:rPr lang="en-US" i="1">
                                                <a:latin typeface="Cambria Math"/>
                                                <a:ea typeface="Cambria Math"/>
                                              </a:rPr>
                                              <m:t>2</m:t>
                                            </m:r>
                                          </m:sub>
                                        </m:sSub>
                                      </m:sub>
                                    </m:sSub>
                                  </m:e>
                                </m:d>
                                <m:sSub>
                                  <m:sSubPr>
                                    <m:ctrlPr>
                                      <a:rPr lang="en-US" i="1">
                                        <a:latin typeface="Cambria Math"/>
                                        <a:ea typeface="Cambria Math"/>
                                      </a:rPr>
                                    </m:ctrlPr>
                                  </m:sSubPr>
                                  <m:e>
                                    <m:r>
                                      <a:rPr lang="en-US" i="1">
                                        <a:latin typeface="Cambria Math"/>
                                        <a:ea typeface="Cambria Math"/>
                                      </a:rPr>
                                      <m:t>𝜓</m:t>
                                    </m:r>
                                  </m:e>
                                  <m:sub>
                                    <m:r>
                                      <a:rPr lang="en-US" i="1">
                                        <a:latin typeface="Cambria Math"/>
                                        <a:ea typeface="Cambria Math"/>
                                      </a:rPr>
                                      <m:t>𝑂</m:t>
                                    </m:r>
                                  </m:sub>
                                </m:sSub>
                              </m:e>
                              <m:e>
                                <m:sSub>
                                  <m:sSubPr>
                                    <m:ctrlPr>
                                      <a:rPr lang="en-US" i="1">
                                        <a:latin typeface="Cambria Math"/>
                                        <a:ea typeface="Cambria Math"/>
                                      </a:rPr>
                                    </m:ctrlPr>
                                  </m:sSubPr>
                                  <m:e>
                                    <m:r>
                                      <a:rPr lang="en-US" i="1">
                                        <a:latin typeface="Cambria Math"/>
                                        <a:ea typeface="Cambria Math"/>
                                      </a:rPr>
                                      <m:t>𝜙</m:t>
                                    </m:r>
                                  </m:e>
                                  <m:sub>
                                    <m:r>
                                      <a:rPr lang="en-US" i="1">
                                        <a:latin typeface="Cambria Math"/>
                                        <a:ea typeface="Cambria Math"/>
                                      </a:rPr>
                                      <m:t>𝑂</m:t>
                                    </m:r>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𝑁</m:t>
                                        </m:r>
                                      </m:e>
                                      <m:sub>
                                        <m:r>
                                          <a:rPr lang="en-US" i="1">
                                            <a:latin typeface="Cambria Math"/>
                                            <a:ea typeface="Cambria Math"/>
                                          </a:rPr>
                                          <m:t>2</m:t>
                                        </m:r>
                                      </m:sub>
                                    </m:sSub>
                                  </m:sub>
                                </m:sSub>
                                <m:r>
                                  <a:rPr lang="en-US" i="1">
                                    <a:latin typeface="Cambria Math"/>
                                    <a:ea typeface="Cambria Math"/>
                                  </a:rPr>
                                  <m:t>+</m:t>
                                </m:r>
                                <m:d>
                                  <m:dPr>
                                    <m:ctrlPr>
                                      <a:rPr lang="en-US" i="1">
                                        <a:latin typeface="Cambria Math"/>
                                        <a:ea typeface="Cambria Math"/>
                                      </a:rPr>
                                    </m:ctrlPr>
                                  </m:dPr>
                                  <m:e>
                                    <m:sSub>
                                      <m:sSubPr>
                                        <m:ctrlPr>
                                          <a:rPr lang="en-US" i="1">
                                            <a:latin typeface="Cambria Math"/>
                                            <a:ea typeface="Cambria Math"/>
                                          </a:rPr>
                                        </m:ctrlPr>
                                      </m:sSubPr>
                                      <m:e>
                                        <m:r>
                                          <a:rPr lang="en-US" i="1">
                                            <a:latin typeface="Cambria Math"/>
                                            <a:ea typeface="Cambria Math"/>
                                          </a:rPr>
                                          <m:t>𝜙</m:t>
                                        </m:r>
                                      </m:e>
                                      <m:sub>
                                        <m:r>
                                          <a:rPr lang="en-US" i="1">
                                            <a:latin typeface="Cambria Math"/>
                                            <a:ea typeface="Cambria Math"/>
                                          </a:rPr>
                                          <m:t>𝑂</m:t>
                                        </m:r>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𝑂</m:t>
                                            </m:r>
                                          </m:e>
                                          <m:sub>
                                            <m:r>
                                              <a:rPr lang="en-US" i="1">
                                                <a:latin typeface="Cambria Math"/>
                                                <a:ea typeface="Cambria Math"/>
                                              </a:rPr>
                                              <m:t>2</m:t>
                                            </m:r>
                                          </m:sub>
                                        </m:sSub>
                                      </m:sub>
                                    </m:sSub>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𝜙</m:t>
                                        </m:r>
                                      </m:e>
                                      <m:sub>
                                        <m:r>
                                          <a:rPr lang="en-US" i="1">
                                            <a:latin typeface="Cambria Math"/>
                                            <a:ea typeface="Cambria Math"/>
                                          </a:rPr>
                                          <m:t>𝑂</m:t>
                                        </m:r>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𝑁</m:t>
                                            </m:r>
                                          </m:e>
                                          <m:sub>
                                            <m:r>
                                              <a:rPr lang="en-US" i="1">
                                                <a:latin typeface="Cambria Math"/>
                                                <a:ea typeface="Cambria Math"/>
                                              </a:rPr>
                                              <m:t>2</m:t>
                                            </m:r>
                                          </m:sub>
                                        </m:sSub>
                                      </m:sub>
                                    </m:sSub>
                                  </m:e>
                                </m:d>
                                <m:sSub>
                                  <m:sSubPr>
                                    <m:ctrlPr>
                                      <a:rPr lang="en-US" i="1">
                                        <a:latin typeface="Cambria Math"/>
                                        <a:ea typeface="Cambria Math"/>
                                      </a:rPr>
                                    </m:ctrlPr>
                                  </m:sSubPr>
                                  <m:e>
                                    <m:r>
                                      <a:rPr lang="en-US" i="1">
                                        <a:latin typeface="Cambria Math"/>
                                        <a:ea typeface="Cambria Math"/>
                                      </a:rPr>
                                      <m:t>𝜓</m:t>
                                    </m:r>
                                  </m:e>
                                  <m:sub>
                                    <m:sSub>
                                      <m:sSubPr>
                                        <m:ctrlPr>
                                          <a:rPr lang="en-US" i="1">
                                            <a:latin typeface="Cambria Math"/>
                                            <a:ea typeface="Cambria Math"/>
                                          </a:rPr>
                                        </m:ctrlPr>
                                      </m:sSubPr>
                                      <m:e>
                                        <m:r>
                                          <a:rPr lang="en-US" i="1">
                                            <a:latin typeface="Cambria Math"/>
                                            <a:ea typeface="Cambria Math"/>
                                          </a:rPr>
                                          <m:t>𝑂</m:t>
                                        </m:r>
                                      </m:e>
                                      <m:sub>
                                        <m:r>
                                          <a:rPr lang="en-US" i="1">
                                            <a:latin typeface="Cambria Math"/>
                                            <a:ea typeface="Cambria Math"/>
                                          </a:rPr>
                                          <m:t>2</m:t>
                                        </m:r>
                                      </m:sub>
                                    </m:sSub>
                                  </m:sub>
                                </m:sSub>
                              </m:e>
                            </m:mr>
                          </m:m>
                        </m:e>
                      </m:d>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815119" y="1628800"/>
                <a:ext cx="6794168" cy="773225"/>
              </a:xfrm>
              <a:prstGeom prst="rect">
                <a:avLst/>
              </a:prstGeom>
              <a:blipFill rotWithShape="1">
                <a:blip r:embed="rId5"/>
                <a:stretch>
                  <a:fillRect/>
                </a:stretch>
              </a:blipFill>
            </p:spPr>
            <p:txBody>
              <a:bodyPr/>
              <a:lstStyle/>
              <a:p>
                <a:r>
                  <a:rPr lang="en-US">
                    <a:noFill/>
                  </a:rPr>
                  <a:t> </a:t>
                </a:r>
              </a:p>
            </p:txBody>
          </p:sp>
        </mc:Fallback>
      </mc:AlternateContent>
      <p:sp>
        <p:nvSpPr>
          <p:cNvPr id="9" name="Rectangle 2"/>
          <p:cNvSpPr txBox="1">
            <a:spLocks noChangeArrowheads="1"/>
          </p:cNvSpPr>
          <p:nvPr/>
        </p:nvSpPr>
        <p:spPr>
          <a:xfrm>
            <a:off x="1004341" y="0"/>
            <a:ext cx="7180290" cy="1052736"/>
          </a:xfrm>
          <a:prstGeom prst="rect">
            <a:avLst/>
          </a:prstGeom>
        </p:spPr>
        <p:txBody>
          <a:bodyPr vert="horz" lIns="91440" tIns="45720" rIns="91440" bIns="45720" rtlCol="0" anchor="ctr">
            <a:normAutofit lnSpcReduction="10000"/>
          </a:bodyPr>
          <a:lstStyle/>
          <a:p>
            <a:pPr lvl="0" algn="ctr">
              <a:spcBef>
                <a:spcPct val="0"/>
              </a:spcBef>
            </a:pPr>
            <a:r>
              <a:rPr lang="en-US" sz="3200" b="1" dirty="0" smtClean="0">
                <a:latin typeface="Arial" pitchFamily="34" charset="0"/>
                <a:cs typeface="Arial" pitchFamily="34" charset="0"/>
              </a:rPr>
              <a:t>Major Species </a:t>
            </a:r>
          </a:p>
          <a:p>
            <a:pPr lvl="0" algn="ctr">
              <a:spcBef>
                <a:spcPct val="0"/>
              </a:spcBef>
            </a:pPr>
            <a:r>
              <a:rPr lang="en-US" sz="3200" b="1" dirty="0" smtClean="0">
                <a:latin typeface="Arial" pitchFamily="34" charset="0"/>
                <a:cs typeface="Arial" pitchFamily="34" charset="0"/>
              </a:rPr>
              <a:t>Composition Equation</a:t>
            </a:r>
            <a:endParaRPr lang="en-US" sz="4400" b="1" dirty="0" smtClean="0">
              <a:latin typeface="Arial" pitchFamily="34" charset="0"/>
              <a:cs typeface="Arial" pitchFamily="34" charset="0"/>
            </a:endParaRPr>
          </a:p>
        </p:txBody>
      </p:sp>
    </p:spTree>
    <p:extLst>
      <p:ext uri="{BB962C8B-B14F-4D97-AF65-F5344CB8AC3E}">
        <p14:creationId xmlns:p14="http://schemas.microsoft.com/office/powerpoint/2010/main" val="1501421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AFRL 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D3C455D4AD98E4BA43C5C409D5CCA0B" ma:contentTypeVersion="0" ma:contentTypeDescription="Create a new document." ma:contentTypeScope="" ma:versionID="ac5a0e26a71ed416faa1e59c0659b913">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997F2F-0988-49FF-9204-870220208138}">
  <ds:schemaRefs>
    <ds:schemaRef ds:uri="http://purl.org/dc/term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506D7BA0-655C-4807-AEBF-59568D7596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C0565FAF-FB13-4806-9CDA-99D08956CC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8616</TotalTime>
  <Words>3025</Words>
  <Application>Microsoft Office PowerPoint</Application>
  <PresentationFormat>On-screen Show (4:3)</PresentationFormat>
  <Paragraphs>271</Paragraphs>
  <Slides>29</Slides>
  <Notes>25</Notes>
  <HiddenSlides>1</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AFRL 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Air Force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vista_admin</dc:creator>
  <cp:lastModifiedBy>Suttone</cp:lastModifiedBy>
  <cp:revision>633</cp:revision>
  <dcterms:created xsi:type="dcterms:W3CDTF">2010-12-17T14:12:17Z</dcterms:created>
  <dcterms:modified xsi:type="dcterms:W3CDTF">2013-08-14T02:30:25Z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0x010100FD3C455D4AD98E4BA43C5C409D5CCA0B</vt:lpwstr>
  </property>
</Properties>
</file>