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59" r:id="rId4"/>
    <p:sldId id="269" r:id="rId5"/>
    <p:sldId id="261" r:id="rId6"/>
    <p:sldId id="270" r:id="rId7"/>
    <p:sldId id="267" r:id="rId8"/>
    <p:sldId id="262" r:id="rId9"/>
    <p:sldId id="263" r:id="rId10"/>
    <p:sldId id="265" r:id="rId11"/>
    <p:sldId id="264" r:id="rId12"/>
    <p:sldId id="268" r:id="rId13"/>
    <p:sldId id="271" r:id="rId14"/>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7" d="100"/>
          <a:sy n="77" d="100"/>
        </p:scale>
        <p:origin x="-102" y="-63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7161BC50-048D-4C2F-B53B-C77D90875858}" type="datetimeFigureOut">
              <a:rPr lang="en-US" smtClean="0"/>
              <a:pPr/>
              <a:t>8/16/2010</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DBAFC4B8-C0DC-477A-A005-FC6061373562}" type="slidenum">
              <a:rPr lang="en-US" smtClean="0"/>
              <a:pPr/>
              <a:t>‹#›</a:t>
            </a:fld>
            <a:endParaRPr lang="en-US"/>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161BC50-048D-4C2F-B53B-C77D90875858}" type="datetimeFigureOut">
              <a:rPr lang="en-US" smtClean="0"/>
              <a:pPr/>
              <a:t>8/16/2010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AFC4B8-C0DC-477A-A005-FC606137356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161BC50-048D-4C2F-B53B-C77D90875858}" type="datetimeFigureOut">
              <a:rPr lang="en-US" smtClean="0"/>
              <a:pPr/>
              <a:t>8/16/2010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AFC4B8-C0DC-477A-A005-FC606137356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7161BC50-048D-4C2F-B53B-C77D90875858}" type="datetimeFigureOut">
              <a:rPr lang="en-US" smtClean="0"/>
              <a:pPr/>
              <a:t>8/16/2010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AFC4B8-C0DC-477A-A005-FC6061373562}" type="slidenum">
              <a:rPr lang="en-US" smtClean="0"/>
              <a:pPr/>
              <a:t>‹#›</a:t>
            </a:fld>
            <a:endParaRPr lang="en-US"/>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7161BC50-048D-4C2F-B53B-C77D90875858}" type="datetimeFigureOut">
              <a:rPr lang="en-US" smtClean="0"/>
              <a:pPr/>
              <a:t>8/16/2010</a:t>
            </a:fld>
            <a:endParaRPr lang="en-US"/>
          </a:p>
        </p:txBody>
      </p:sp>
      <p:sp>
        <p:nvSpPr>
          <p:cNvPr id="5" name="Footer Placeholder 4"/>
          <p:cNvSpPr>
            <a:spLocks noGrp="1"/>
          </p:cNvSpPr>
          <p:nvPr>
            <p:ph type="ftr" sz="quarter" idx="11"/>
          </p:nvPr>
        </p:nvSpPr>
        <p:spPr>
          <a:xfrm>
            <a:off x="800100" y="6172200"/>
            <a:ext cx="4000500" cy="457200"/>
          </a:xfrm>
        </p:spPr>
        <p:txBody>
          <a:bodyPr/>
          <a:lstStyle/>
          <a:p>
            <a:endParaRPr lang="en-US"/>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DBAFC4B8-C0DC-477A-A005-FC6061373562}"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7161BC50-048D-4C2F-B53B-C77D90875858}" type="datetimeFigureOut">
              <a:rPr lang="en-US" smtClean="0"/>
              <a:pPr/>
              <a:t>8/16/2010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AFC4B8-C0DC-477A-A005-FC6061373562}" type="slidenum">
              <a:rPr lang="en-US" smtClean="0"/>
              <a:pPr/>
              <a:t>‹#›</a:t>
            </a:fld>
            <a:endParaRPr lang="en-U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7161BC50-048D-4C2F-B53B-C77D90875858}" type="datetimeFigureOut">
              <a:rPr lang="en-US" smtClean="0"/>
              <a:pPr/>
              <a:t>8/16/2010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BAFC4B8-C0DC-477A-A005-FC6061373562}" type="slidenum">
              <a:rPr lang="en-US" smtClean="0"/>
              <a:pPr/>
              <a:t>‹#›</a:t>
            </a:fld>
            <a:endParaRPr lang="en-US"/>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7161BC50-048D-4C2F-B53B-C77D90875858}" type="datetimeFigureOut">
              <a:rPr lang="en-US" smtClean="0"/>
              <a:pPr/>
              <a:t>8/16/2010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BAFC4B8-C0DC-477A-A005-FC606137356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161BC50-048D-4C2F-B53B-C77D90875858}" type="datetimeFigureOut">
              <a:rPr lang="en-US" smtClean="0"/>
              <a:pPr/>
              <a:t>8/16/2010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BAFC4B8-C0DC-477A-A005-FC606137356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7161BC50-048D-4C2F-B53B-C77D90875858}" type="datetimeFigureOut">
              <a:rPr lang="en-US" smtClean="0"/>
              <a:pPr/>
              <a:t>8/16/2010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AFC4B8-C0DC-477A-A005-FC6061373562}" type="slidenum">
              <a:rPr lang="en-US" smtClean="0"/>
              <a:pPr/>
              <a:t>‹#›</a:t>
            </a:fld>
            <a:endParaRPr lang="en-US"/>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7161BC50-048D-4C2F-B53B-C77D90875858}" type="datetimeFigureOut">
              <a:rPr lang="en-US" smtClean="0"/>
              <a:pPr/>
              <a:t>8/16/2010</a:t>
            </a:fld>
            <a:endParaRPr lang="en-US"/>
          </a:p>
        </p:txBody>
      </p:sp>
      <p:sp>
        <p:nvSpPr>
          <p:cNvPr id="6" name="Footer Placeholder 5"/>
          <p:cNvSpPr>
            <a:spLocks noGrp="1"/>
          </p:cNvSpPr>
          <p:nvPr>
            <p:ph type="ftr" sz="quarter" idx="11"/>
          </p:nvPr>
        </p:nvSpPr>
        <p:spPr>
          <a:xfrm>
            <a:off x="914400" y="6172200"/>
            <a:ext cx="3886200" cy="457200"/>
          </a:xfrm>
        </p:spPr>
        <p:txBody>
          <a:bodyPr/>
          <a:lstStyle/>
          <a:p>
            <a:endParaRPr lang="en-US"/>
          </a:p>
        </p:txBody>
      </p:sp>
      <p:sp>
        <p:nvSpPr>
          <p:cNvPr id="7" name="Slide Number Placeholder 6"/>
          <p:cNvSpPr>
            <a:spLocks noGrp="1"/>
          </p:cNvSpPr>
          <p:nvPr>
            <p:ph type="sldNum" sz="quarter" idx="12"/>
          </p:nvPr>
        </p:nvSpPr>
        <p:spPr>
          <a:xfrm>
            <a:off x="146304" y="6208776"/>
            <a:ext cx="457200" cy="457200"/>
          </a:xfrm>
        </p:spPr>
        <p:txBody>
          <a:bodyPr/>
          <a:lstStyle/>
          <a:p>
            <a:fld id="{DBAFC4B8-C0DC-477A-A005-FC6061373562}" type="slidenum">
              <a:rPr lang="en-US" smtClean="0"/>
              <a:pPr/>
              <a:t>‹#›</a:t>
            </a:fld>
            <a:endParaRPr lang="en-US"/>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7161BC50-048D-4C2F-B53B-C77D90875858}" type="datetimeFigureOut">
              <a:rPr lang="en-US" smtClean="0"/>
              <a:pPr/>
              <a:t>8/16/2010</a:t>
            </a:fld>
            <a:endParaRPr lang="en-US"/>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DBAFC4B8-C0DC-477A-A005-FC606137356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7.xml"/><Relationship Id="rId1" Type="http://schemas.openxmlformats.org/officeDocument/2006/relationships/video" Target="file:///C:\Documents%20and%20Settings\foster.CIT\Desktop\ACCEHS\anim_imf_neuivi_combined.avi"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www.hao.ucar.edu/modeling/tgcm/" TargetMode="Externa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hyperlink" Target="http://download.hao.ucar.edu/pub/tgcm/tiegcm1.93/index.html"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err="1" smtClean="0"/>
              <a:t>Thermospheric</a:t>
            </a:r>
            <a:r>
              <a:rPr lang="en-US" dirty="0" smtClean="0"/>
              <a:t> General Circulation Models (</a:t>
            </a:r>
            <a:r>
              <a:rPr lang="en-US" dirty="0" err="1" smtClean="0"/>
              <a:t>TGCM’s</a:t>
            </a:r>
            <a:r>
              <a:rPr lang="en-US" dirty="0" smtClean="0"/>
              <a:t>)</a:t>
            </a:r>
            <a:endParaRPr lang="en-US" dirty="0"/>
          </a:p>
        </p:txBody>
      </p:sp>
      <p:sp>
        <p:nvSpPr>
          <p:cNvPr id="3" name="Content Placeholder 2"/>
          <p:cNvSpPr>
            <a:spLocks noGrp="1"/>
          </p:cNvSpPr>
          <p:nvPr>
            <p:ph sz="quarter" idx="1"/>
          </p:nvPr>
        </p:nvSpPr>
        <p:spPr>
          <a:xfrm>
            <a:off x="381000" y="3429000"/>
            <a:ext cx="8229600" cy="2057400"/>
          </a:xfrm>
        </p:spPr>
        <p:txBody>
          <a:bodyPr>
            <a:normAutofit/>
          </a:bodyPr>
          <a:lstStyle/>
          <a:p>
            <a:r>
              <a:rPr lang="en-US" dirty="0" smtClean="0"/>
              <a:t>Brief History of Software Development</a:t>
            </a:r>
          </a:p>
          <a:p>
            <a:r>
              <a:rPr lang="en-US" dirty="0" smtClean="0"/>
              <a:t>Current State of the Codes</a:t>
            </a:r>
          </a:p>
          <a:p>
            <a:r>
              <a:rPr lang="en-US" dirty="0" smtClean="0"/>
              <a:t>Software Challenges and Development Goals</a:t>
            </a:r>
            <a:endParaRPr lang="en-US" dirty="0"/>
          </a:p>
        </p:txBody>
      </p:sp>
      <p:sp>
        <p:nvSpPr>
          <p:cNvPr id="4" name="TextBox 3"/>
          <p:cNvSpPr txBox="1"/>
          <p:nvPr/>
        </p:nvSpPr>
        <p:spPr>
          <a:xfrm>
            <a:off x="3048000" y="5715000"/>
            <a:ext cx="2977033" cy="830997"/>
          </a:xfrm>
          <a:prstGeom prst="rect">
            <a:avLst/>
          </a:prstGeom>
          <a:noFill/>
        </p:spPr>
        <p:txBody>
          <a:bodyPr wrap="none" rtlCol="0">
            <a:spAutoFit/>
          </a:bodyPr>
          <a:lstStyle/>
          <a:p>
            <a:pPr algn="ctr"/>
            <a:r>
              <a:rPr lang="en-US" sz="2400" dirty="0" smtClean="0"/>
              <a:t>August 17, 2010</a:t>
            </a:r>
          </a:p>
          <a:p>
            <a:pPr algn="ctr"/>
            <a:r>
              <a:rPr lang="en-US" sz="2400" dirty="0" smtClean="0"/>
              <a:t>Ben Foster NCAR/HAO</a:t>
            </a:r>
            <a:endParaRPr lang="en-US" sz="2400" dirty="0"/>
          </a:p>
        </p:txBody>
      </p:sp>
      <p:sp>
        <p:nvSpPr>
          <p:cNvPr id="5" name="TextBox 4"/>
          <p:cNvSpPr txBox="1"/>
          <p:nvPr/>
        </p:nvSpPr>
        <p:spPr>
          <a:xfrm>
            <a:off x="304800" y="1600200"/>
            <a:ext cx="8644650" cy="1569660"/>
          </a:xfrm>
          <a:prstGeom prst="rect">
            <a:avLst/>
          </a:prstGeom>
          <a:noFill/>
        </p:spPr>
        <p:txBody>
          <a:bodyPr wrap="square" rtlCol="0">
            <a:spAutoFit/>
          </a:bodyPr>
          <a:lstStyle/>
          <a:p>
            <a:pPr algn="ctr"/>
            <a:r>
              <a:rPr lang="en-US" sz="3200" dirty="0" smtClean="0"/>
              <a:t>Three-Dimensional Time-Dependent Numeric Simulation Models of the Earth’s Neutral Upper Atmosphere and Ionosphere</a:t>
            </a:r>
            <a:endParaRPr lang="en-US" sz="32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ajorsp.eps"/>
          <p:cNvPicPr>
            <a:picLocks noChangeAspect="1"/>
          </p:cNvPicPr>
          <p:nvPr/>
        </p:nvPicPr>
        <p:blipFill>
          <a:blip r:embed="rId2" cstate="print"/>
          <a:stretch>
            <a:fillRect/>
          </a:stretch>
        </p:blipFill>
        <p:spPr>
          <a:xfrm>
            <a:off x="1447800" y="457200"/>
            <a:ext cx="6240751" cy="4609067"/>
          </a:xfrm>
          <a:prstGeom prst="rect">
            <a:avLst/>
          </a:prstGeom>
        </p:spPr>
      </p:pic>
      <p:sp>
        <p:nvSpPr>
          <p:cNvPr id="3" name="TextBox 2"/>
          <p:cNvSpPr txBox="1"/>
          <p:nvPr/>
        </p:nvSpPr>
        <p:spPr>
          <a:xfrm>
            <a:off x="1524000" y="5410200"/>
            <a:ext cx="7343164" cy="1200329"/>
          </a:xfrm>
          <a:prstGeom prst="rect">
            <a:avLst/>
          </a:prstGeom>
          <a:noFill/>
        </p:spPr>
        <p:txBody>
          <a:bodyPr wrap="none" rtlCol="0">
            <a:spAutoFit/>
          </a:bodyPr>
          <a:lstStyle/>
          <a:p>
            <a:r>
              <a:rPr lang="en-US" sz="2400" dirty="0" err="1" smtClean="0"/>
              <a:t>WACCM</a:t>
            </a:r>
            <a:r>
              <a:rPr lang="en-US" sz="2400" dirty="0" smtClean="0"/>
              <a:t>-X neutral species density above about 100 km is made </a:t>
            </a:r>
          </a:p>
          <a:p>
            <a:r>
              <a:rPr lang="en-US" sz="2400" dirty="0" smtClean="0"/>
              <a:t>possible through transfer of </a:t>
            </a:r>
            <a:r>
              <a:rPr lang="en-US" sz="2400" dirty="0" err="1" smtClean="0"/>
              <a:t>TIMEGCM</a:t>
            </a:r>
            <a:r>
              <a:rPr lang="en-US" sz="2400" dirty="0" smtClean="0"/>
              <a:t> physics, dynamics and </a:t>
            </a:r>
          </a:p>
          <a:p>
            <a:r>
              <a:rPr lang="en-US" sz="2400" dirty="0" smtClean="0"/>
              <a:t>chemistry into the </a:t>
            </a:r>
            <a:r>
              <a:rPr lang="en-US" sz="2400" dirty="0" err="1" smtClean="0"/>
              <a:t>WACCM</a:t>
            </a:r>
            <a:r>
              <a:rPr lang="en-US" sz="2400" dirty="0" smtClean="0"/>
              <a:t> software structure.</a:t>
            </a:r>
            <a:endParaRPr lang="en-US" sz="24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ons.eps"/>
          <p:cNvPicPr>
            <a:picLocks noChangeAspect="1"/>
          </p:cNvPicPr>
          <p:nvPr/>
        </p:nvPicPr>
        <p:blipFill>
          <a:blip r:embed="rId2" cstate="print"/>
          <a:stretch>
            <a:fillRect/>
          </a:stretch>
        </p:blipFill>
        <p:spPr>
          <a:xfrm>
            <a:off x="1371600" y="457200"/>
            <a:ext cx="6240751" cy="4609067"/>
          </a:xfrm>
          <a:prstGeom prst="rect">
            <a:avLst/>
          </a:prstGeom>
        </p:spPr>
      </p:pic>
      <p:sp>
        <p:nvSpPr>
          <p:cNvPr id="3" name="TextBox 2"/>
          <p:cNvSpPr txBox="1"/>
          <p:nvPr/>
        </p:nvSpPr>
        <p:spPr>
          <a:xfrm>
            <a:off x="1524000" y="5410200"/>
            <a:ext cx="7427739" cy="1200329"/>
          </a:xfrm>
          <a:prstGeom prst="rect">
            <a:avLst/>
          </a:prstGeom>
          <a:noFill/>
        </p:spPr>
        <p:txBody>
          <a:bodyPr wrap="none" rtlCol="0">
            <a:spAutoFit/>
          </a:bodyPr>
          <a:lstStyle/>
          <a:p>
            <a:r>
              <a:rPr lang="en-US" sz="2400" dirty="0" err="1" smtClean="0"/>
              <a:t>WACCM</a:t>
            </a:r>
            <a:r>
              <a:rPr lang="en-US" sz="2400" dirty="0" smtClean="0"/>
              <a:t>-X ionosphere is made possible through careful transfer </a:t>
            </a:r>
          </a:p>
          <a:p>
            <a:r>
              <a:rPr lang="en-US" sz="2400" dirty="0" smtClean="0"/>
              <a:t>of </a:t>
            </a:r>
            <a:r>
              <a:rPr lang="en-US" sz="2400" dirty="0" err="1" smtClean="0"/>
              <a:t>TIMEGCM</a:t>
            </a:r>
            <a:r>
              <a:rPr lang="en-US" sz="2400" dirty="0" smtClean="0"/>
              <a:t> physics, dynamics and chemistry into the </a:t>
            </a:r>
            <a:r>
              <a:rPr lang="en-US" sz="2400" dirty="0" err="1" smtClean="0"/>
              <a:t>WACCM</a:t>
            </a:r>
            <a:r>
              <a:rPr lang="en-US" sz="2400" dirty="0" smtClean="0"/>
              <a:t> </a:t>
            </a:r>
          </a:p>
          <a:p>
            <a:r>
              <a:rPr lang="en-US" sz="2400" dirty="0" smtClean="0"/>
              <a:t>software structure.</a:t>
            </a:r>
            <a:endParaRPr lang="en-US" sz="24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990600" y="152400"/>
            <a:ext cx="7924800" cy="5410200"/>
            <a:chOff x="990600" y="152400"/>
            <a:chExt cx="7924800" cy="5410200"/>
          </a:xfrm>
        </p:grpSpPr>
        <p:pic>
          <p:nvPicPr>
            <p:cNvPr id="2" name="Picture 1" descr="Tlon.png"/>
            <p:cNvPicPr>
              <a:picLocks noChangeAspect="1"/>
            </p:cNvPicPr>
            <p:nvPr/>
          </p:nvPicPr>
          <p:blipFill>
            <a:blip r:embed="rId2" cstate="print"/>
            <a:stretch>
              <a:fillRect/>
            </a:stretch>
          </p:blipFill>
          <p:spPr>
            <a:xfrm>
              <a:off x="990600" y="533400"/>
              <a:ext cx="7924800" cy="5029200"/>
            </a:xfrm>
            <a:prstGeom prst="rect">
              <a:avLst/>
            </a:prstGeom>
          </p:spPr>
        </p:pic>
        <p:sp>
          <p:nvSpPr>
            <p:cNvPr id="3" name="TextBox 2"/>
            <p:cNvSpPr txBox="1"/>
            <p:nvPr/>
          </p:nvSpPr>
          <p:spPr>
            <a:xfrm>
              <a:off x="2362200" y="152400"/>
              <a:ext cx="992579" cy="369332"/>
            </a:xfrm>
            <a:prstGeom prst="rect">
              <a:avLst/>
            </a:prstGeom>
            <a:noFill/>
          </p:spPr>
          <p:txBody>
            <a:bodyPr wrap="none" rtlCol="0">
              <a:spAutoFit/>
            </a:bodyPr>
            <a:lstStyle/>
            <a:p>
              <a:pPr algn="ctr"/>
              <a:r>
                <a:rPr lang="en-US" dirty="0" smtClean="0"/>
                <a:t>~125 km</a:t>
              </a:r>
              <a:endParaRPr lang="en-US" dirty="0"/>
            </a:p>
          </p:txBody>
        </p:sp>
        <p:sp>
          <p:nvSpPr>
            <p:cNvPr id="4" name="TextBox 3"/>
            <p:cNvSpPr txBox="1"/>
            <p:nvPr/>
          </p:nvSpPr>
          <p:spPr>
            <a:xfrm>
              <a:off x="6477000" y="152400"/>
              <a:ext cx="992579" cy="369332"/>
            </a:xfrm>
            <a:prstGeom prst="rect">
              <a:avLst/>
            </a:prstGeom>
            <a:noFill/>
          </p:spPr>
          <p:txBody>
            <a:bodyPr wrap="none" rtlCol="0">
              <a:spAutoFit/>
            </a:bodyPr>
            <a:lstStyle/>
            <a:p>
              <a:pPr algn="ctr"/>
              <a:r>
                <a:rPr lang="en-US" dirty="0" smtClean="0"/>
                <a:t>~300 km</a:t>
              </a:r>
              <a:endParaRPr lang="en-US" dirty="0"/>
            </a:p>
          </p:txBody>
        </p:sp>
      </p:grpSp>
      <p:sp>
        <p:nvSpPr>
          <p:cNvPr id="6" name="TextBox 5"/>
          <p:cNvSpPr txBox="1"/>
          <p:nvPr/>
        </p:nvSpPr>
        <p:spPr>
          <a:xfrm>
            <a:off x="0" y="1371600"/>
            <a:ext cx="1075038" cy="369332"/>
          </a:xfrm>
          <a:prstGeom prst="rect">
            <a:avLst/>
          </a:prstGeom>
          <a:noFill/>
        </p:spPr>
        <p:txBody>
          <a:bodyPr wrap="none" rtlCol="0">
            <a:spAutoFit/>
          </a:bodyPr>
          <a:lstStyle/>
          <a:p>
            <a:r>
              <a:rPr lang="en-US" dirty="0" err="1" smtClean="0"/>
              <a:t>WACCMX</a:t>
            </a:r>
            <a:endParaRPr lang="en-US" dirty="0"/>
          </a:p>
        </p:txBody>
      </p:sp>
      <p:sp>
        <p:nvSpPr>
          <p:cNvPr id="7" name="TextBox 6"/>
          <p:cNvSpPr txBox="1"/>
          <p:nvPr/>
        </p:nvSpPr>
        <p:spPr>
          <a:xfrm>
            <a:off x="228600" y="2819400"/>
            <a:ext cx="651140" cy="369332"/>
          </a:xfrm>
          <a:prstGeom prst="rect">
            <a:avLst/>
          </a:prstGeom>
          <a:noFill/>
        </p:spPr>
        <p:txBody>
          <a:bodyPr wrap="none" rtlCol="0">
            <a:spAutoFit/>
          </a:bodyPr>
          <a:lstStyle/>
          <a:p>
            <a:r>
              <a:rPr lang="en-US" dirty="0" err="1" smtClean="0"/>
              <a:t>MSIS</a:t>
            </a:r>
            <a:endParaRPr lang="en-US" dirty="0"/>
          </a:p>
        </p:txBody>
      </p:sp>
      <p:sp>
        <p:nvSpPr>
          <p:cNvPr id="8" name="TextBox 7"/>
          <p:cNvSpPr txBox="1"/>
          <p:nvPr/>
        </p:nvSpPr>
        <p:spPr>
          <a:xfrm>
            <a:off x="0" y="4419600"/>
            <a:ext cx="930576" cy="369332"/>
          </a:xfrm>
          <a:prstGeom prst="rect">
            <a:avLst/>
          </a:prstGeom>
          <a:noFill/>
        </p:spPr>
        <p:txBody>
          <a:bodyPr wrap="none" rtlCol="0">
            <a:spAutoFit/>
          </a:bodyPr>
          <a:lstStyle/>
          <a:p>
            <a:r>
              <a:rPr lang="en-US" dirty="0" err="1" smtClean="0"/>
              <a:t>TIEGCM</a:t>
            </a:r>
            <a:endParaRPr lang="en-US" dirty="0"/>
          </a:p>
        </p:txBody>
      </p:sp>
      <p:sp>
        <p:nvSpPr>
          <p:cNvPr id="10" name="TextBox 9"/>
          <p:cNvSpPr txBox="1"/>
          <p:nvPr/>
        </p:nvSpPr>
        <p:spPr>
          <a:xfrm>
            <a:off x="609600" y="5638800"/>
            <a:ext cx="8305800" cy="1107996"/>
          </a:xfrm>
          <a:prstGeom prst="rect">
            <a:avLst/>
          </a:prstGeom>
          <a:noFill/>
        </p:spPr>
        <p:txBody>
          <a:bodyPr wrap="square" rtlCol="0">
            <a:spAutoFit/>
          </a:bodyPr>
          <a:lstStyle/>
          <a:p>
            <a:r>
              <a:rPr lang="en-US" sz="2200" dirty="0" smtClean="0"/>
              <a:t>Wave structure of thermal tides in the lower thermosphere is resolved in </a:t>
            </a:r>
            <a:r>
              <a:rPr lang="en-US" sz="2200" dirty="0" err="1" smtClean="0"/>
              <a:t>WACCM</a:t>
            </a:r>
            <a:r>
              <a:rPr lang="en-US" sz="2200" dirty="0" smtClean="0"/>
              <a:t>-X  by introduction of  </a:t>
            </a:r>
            <a:r>
              <a:rPr lang="en-US" sz="2200" dirty="0" err="1" smtClean="0"/>
              <a:t>TIEGCM</a:t>
            </a:r>
            <a:r>
              <a:rPr lang="en-US" sz="2200" dirty="0" smtClean="0"/>
              <a:t>/</a:t>
            </a:r>
            <a:r>
              <a:rPr lang="en-US" sz="2200" dirty="0" err="1" smtClean="0"/>
              <a:t>TIMEGCM</a:t>
            </a:r>
            <a:r>
              <a:rPr lang="en-US" sz="2200" dirty="0" smtClean="0"/>
              <a:t> physics and dynamics of the </a:t>
            </a:r>
            <a:r>
              <a:rPr lang="en-US" sz="2200" dirty="0" err="1" smtClean="0"/>
              <a:t>MLT</a:t>
            </a:r>
            <a:r>
              <a:rPr lang="en-US" sz="2200" dirty="0" smtClean="0"/>
              <a:t> system.</a:t>
            </a:r>
            <a:endParaRPr lang="en-US" sz="22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nim_imf_neuivi_combined.avi">
            <a:hlinkClick r:id="" action="ppaction://media"/>
          </p:cNvPr>
          <p:cNvPicPr>
            <a:picLocks noRot="1" noChangeAspect="1"/>
          </p:cNvPicPr>
          <p:nvPr>
            <a:videoFile r:link="rId1"/>
          </p:nvPr>
        </p:nvPicPr>
        <p:blipFill>
          <a:blip r:embed="rId3" cstate="print"/>
          <a:stretch>
            <a:fillRect/>
          </a:stretch>
        </p:blipFill>
        <p:spPr>
          <a:xfrm>
            <a:off x="47625" y="1047750"/>
            <a:ext cx="9048750" cy="47625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2"/>
                                        </p:tgtEl>
                                      </p:cBhvr>
                                    </p:cmd>
                                  </p:childTnLst>
                                </p:cTn>
                              </p:par>
                            </p:childTnLst>
                          </p:cTn>
                        </p:par>
                      </p:childTnLst>
                    </p:cTn>
                  </p:par>
                </p:childTnLst>
              </p:cTn>
              <p:nextCondLst>
                <p:cond evt="onClick" delay="0">
                  <p:tgtEl>
                    <p:spTgt spid="2"/>
                  </p:tgtEl>
                </p:cond>
              </p:nextCondLst>
            </p:seq>
            <p:video>
              <p:cMediaNode>
                <p:cTn id="7" fill="hold" display="0">
                  <p:stCondLst>
                    <p:cond delay="indefinite"/>
                  </p:stCondLst>
                  <p:endCondLst>
                    <p:cond evt="onNext" delay="0">
                      <p:tgtEl>
                        <p:sldTgt/>
                      </p:tgtEl>
                    </p:cond>
                    <p:cond evt="onPrev" delay="0">
                      <p:tgtEl>
                        <p:sldTgt/>
                      </p:tgtEl>
                    </p:cond>
                  </p:endCondLst>
                </p:cTn>
                <p:tgtEl>
                  <p:spTgt spid="2"/>
                </p:tgtEl>
              </p:cMediaNode>
            </p:vide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05000" y="685800"/>
            <a:ext cx="5181600" cy="523220"/>
          </a:xfrm>
          <a:prstGeom prst="rect">
            <a:avLst/>
          </a:prstGeom>
          <a:noFill/>
        </p:spPr>
        <p:txBody>
          <a:bodyPr wrap="square" rtlCol="0">
            <a:spAutoFit/>
          </a:bodyPr>
          <a:lstStyle/>
          <a:p>
            <a:pPr algn="ctr"/>
            <a:r>
              <a:rPr lang="en-US" sz="2800" dirty="0" err="1" smtClean="0"/>
              <a:t>TGCM</a:t>
            </a:r>
            <a:r>
              <a:rPr lang="en-US" sz="2800" dirty="0" smtClean="0"/>
              <a:t> [</a:t>
            </a:r>
            <a:r>
              <a:rPr lang="en-US" sz="2800" dirty="0" err="1" smtClean="0"/>
              <a:t>1970’s</a:t>
            </a:r>
            <a:r>
              <a:rPr lang="en-US" sz="2800" dirty="0" smtClean="0"/>
              <a:t>]</a:t>
            </a:r>
          </a:p>
        </p:txBody>
      </p:sp>
      <p:cxnSp>
        <p:nvCxnSpPr>
          <p:cNvPr id="4" name="Straight Arrow Connector 3"/>
          <p:cNvCxnSpPr>
            <a:stCxn id="2" idx="2"/>
            <a:endCxn id="8" idx="0"/>
          </p:cNvCxnSpPr>
          <p:nvPr/>
        </p:nvCxnSpPr>
        <p:spPr>
          <a:xfrm rot="16200000" flipH="1">
            <a:off x="4383226" y="1321594"/>
            <a:ext cx="238780" cy="136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nvGrpSpPr>
          <p:cNvPr id="19" name="Group 18"/>
          <p:cNvGrpSpPr/>
          <p:nvPr/>
        </p:nvGrpSpPr>
        <p:grpSpPr>
          <a:xfrm>
            <a:off x="1828800" y="1447800"/>
            <a:ext cx="5488835" cy="4705529"/>
            <a:chOff x="1600200" y="1447800"/>
            <a:chExt cx="5488835" cy="4705529"/>
          </a:xfrm>
        </p:grpSpPr>
        <p:sp>
          <p:nvSpPr>
            <p:cNvPr id="8" name="TextBox 7"/>
            <p:cNvSpPr txBox="1"/>
            <p:nvPr/>
          </p:nvSpPr>
          <p:spPr>
            <a:xfrm>
              <a:off x="2971800" y="1447800"/>
              <a:ext cx="2618064" cy="523220"/>
            </a:xfrm>
            <a:prstGeom prst="rect">
              <a:avLst/>
            </a:prstGeom>
            <a:noFill/>
          </p:spPr>
          <p:txBody>
            <a:bodyPr wrap="square" rtlCol="0">
              <a:spAutoFit/>
            </a:bodyPr>
            <a:lstStyle/>
            <a:p>
              <a:pPr algn="ctr"/>
              <a:r>
                <a:rPr lang="en-US" sz="2800" dirty="0" err="1" smtClean="0"/>
                <a:t>TIGCM</a:t>
              </a:r>
              <a:r>
                <a:rPr lang="en-US" sz="2800" dirty="0" smtClean="0"/>
                <a:t> [1989]</a:t>
              </a:r>
              <a:endParaRPr lang="en-US" sz="2800" dirty="0"/>
            </a:p>
          </p:txBody>
        </p:sp>
        <p:cxnSp>
          <p:nvCxnSpPr>
            <p:cNvPr id="11" name="Straight Arrow Connector 10"/>
            <p:cNvCxnSpPr>
              <a:stCxn id="8" idx="2"/>
              <a:endCxn id="18" idx="0"/>
            </p:cNvCxnSpPr>
            <p:nvPr/>
          </p:nvCxnSpPr>
          <p:spPr>
            <a:xfrm rot="16200000" flipH="1">
              <a:off x="4097476" y="2154376"/>
              <a:ext cx="391180" cy="244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3048000" y="2362200"/>
              <a:ext cx="2514600" cy="523220"/>
            </a:xfrm>
            <a:prstGeom prst="rect">
              <a:avLst/>
            </a:prstGeom>
            <a:noFill/>
          </p:spPr>
          <p:txBody>
            <a:bodyPr wrap="square" rtlCol="0">
              <a:spAutoFit/>
            </a:bodyPr>
            <a:lstStyle/>
            <a:p>
              <a:pPr algn="ctr"/>
              <a:r>
                <a:rPr lang="en-US" sz="2800" dirty="0" err="1" smtClean="0"/>
                <a:t>TIEGCM</a:t>
              </a:r>
              <a:r>
                <a:rPr lang="en-US" sz="2800" dirty="0" smtClean="0"/>
                <a:t> [1991]</a:t>
              </a:r>
              <a:endParaRPr lang="en-US" sz="2800" dirty="0"/>
            </a:p>
          </p:txBody>
        </p:sp>
        <p:cxnSp>
          <p:nvCxnSpPr>
            <p:cNvPr id="31" name="Straight Arrow Connector 30"/>
            <p:cNvCxnSpPr>
              <a:stCxn id="18" idx="2"/>
              <a:endCxn id="78" idx="0"/>
            </p:cNvCxnSpPr>
            <p:nvPr/>
          </p:nvCxnSpPr>
          <p:spPr>
            <a:xfrm rot="5400000">
              <a:off x="3366760" y="2566660"/>
              <a:ext cx="619780" cy="12573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a:stCxn id="18" idx="2"/>
              <a:endCxn id="79" idx="0"/>
            </p:cNvCxnSpPr>
            <p:nvPr/>
          </p:nvCxnSpPr>
          <p:spPr>
            <a:xfrm rot="16200000" flipH="1">
              <a:off x="4681210" y="2509510"/>
              <a:ext cx="619780" cy="1371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8" name="TextBox 77"/>
            <p:cNvSpPr txBox="1"/>
            <p:nvPr/>
          </p:nvSpPr>
          <p:spPr>
            <a:xfrm>
              <a:off x="1676400" y="3505200"/>
              <a:ext cx="2743200" cy="892552"/>
            </a:xfrm>
            <a:prstGeom prst="rect">
              <a:avLst/>
            </a:prstGeom>
            <a:noFill/>
          </p:spPr>
          <p:txBody>
            <a:bodyPr wrap="square" rtlCol="0">
              <a:spAutoFit/>
            </a:bodyPr>
            <a:lstStyle/>
            <a:p>
              <a:pPr algn="ctr"/>
              <a:r>
                <a:rPr lang="en-US" sz="2800" dirty="0" err="1" smtClean="0"/>
                <a:t>TIMEGCM</a:t>
              </a:r>
              <a:endParaRPr lang="en-US" sz="2800" dirty="0" smtClean="0"/>
            </a:p>
            <a:p>
              <a:pPr algn="ctr"/>
              <a:r>
                <a:rPr lang="en-US" sz="2400" dirty="0" smtClean="0"/>
                <a:t> [</a:t>
              </a:r>
              <a:r>
                <a:rPr lang="en-US" sz="2400" dirty="0" err="1" smtClean="0"/>
                <a:t>1990s</a:t>
              </a:r>
              <a:r>
                <a:rPr lang="en-US" sz="2400" dirty="0" smtClean="0"/>
                <a:t> to present]</a:t>
              </a:r>
              <a:endParaRPr lang="en-US" sz="2400" dirty="0"/>
            </a:p>
          </p:txBody>
        </p:sp>
        <p:sp>
          <p:nvSpPr>
            <p:cNvPr id="79" name="TextBox 78"/>
            <p:cNvSpPr txBox="1"/>
            <p:nvPr/>
          </p:nvSpPr>
          <p:spPr>
            <a:xfrm>
              <a:off x="4343400" y="3505200"/>
              <a:ext cx="2667000" cy="892552"/>
            </a:xfrm>
            <a:prstGeom prst="rect">
              <a:avLst/>
            </a:prstGeom>
            <a:noFill/>
          </p:spPr>
          <p:txBody>
            <a:bodyPr wrap="square" rtlCol="0">
              <a:spAutoFit/>
            </a:bodyPr>
            <a:lstStyle/>
            <a:p>
              <a:pPr algn="ctr"/>
              <a:r>
                <a:rPr lang="en-US" sz="2800" dirty="0" err="1" smtClean="0"/>
                <a:t>TIEGCM</a:t>
              </a:r>
              <a:endParaRPr lang="en-US" sz="2800" dirty="0" smtClean="0"/>
            </a:p>
            <a:p>
              <a:pPr algn="ctr"/>
              <a:r>
                <a:rPr lang="en-US" sz="2400" dirty="0" smtClean="0"/>
                <a:t> [</a:t>
              </a:r>
              <a:r>
                <a:rPr lang="en-US" sz="2400" dirty="0" err="1" smtClean="0"/>
                <a:t>1990s</a:t>
              </a:r>
              <a:r>
                <a:rPr lang="en-US" sz="2400" dirty="0" smtClean="0"/>
                <a:t> to present]</a:t>
              </a:r>
              <a:endParaRPr lang="en-US" sz="2400" dirty="0"/>
            </a:p>
          </p:txBody>
        </p:sp>
        <p:cxnSp>
          <p:nvCxnSpPr>
            <p:cNvPr id="84" name="Straight Arrow Connector 83"/>
            <p:cNvCxnSpPr>
              <a:stCxn id="78" idx="2"/>
              <a:endCxn id="87" idx="0"/>
            </p:cNvCxnSpPr>
            <p:nvPr/>
          </p:nvCxnSpPr>
          <p:spPr>
            <a:xfrm rot="5400000">
              <a:off x="2713226" y="4694426"/>
              <a:ext cx="631448" cy="381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7" name="TextBox 86"/>
            <p:cNvSpPr txBox="1"/>
            <p:nvPr/>
          </p:nvSpPr>
          <p:spPr>
            <a:xfrm>
              <a:off x="1600200" y="5029200"/>
              <a:ext cx="2819400" cy="892552"/>
            </a:xfrm>
            <a:prstGeom prst="rect">
              <a:avLst/>
            </a:prstGeom>
            <a:noFill/>
          </p:spPr>
          <p:txBody>
            <a:bodyPr wrap="square" rtlCol="0">
              <a:spAutoFit/>
            </a:bodyPr>
            <a:lstStyle/>
            <a:p>
              <a:pPr algn="ctr"/>
              <a:r>
                <a:rPr lang="en-US" sz="2800" dirty="0" err="1" smtClean="0"/>
                <a:t>WACCM</a:t>
              </a:r>
              <a:endParaRPr lang="en-US" sz="2800" dirty="0" smtClean="0"/>
            </a:p>
            <a:p>
              <a:pPr algn="ctr"/>
              <a:r>
                <a:rPr lang="en-US" sz="2400" dirty="0" smtClean="0"/>
                <a:t> Community Model</a:t>
              </a:r>
              <a:endParaRPr lang="en-US" sz="2400" dirty="0"/>
            </a:p>
          </p:txBody>
        </p:sp>
        <p:cxnSp>
          <p:nvCxnSpPr>
            <p:cNvPr id="93" name="Straight Arrow Connector 92"/>
            <p:cNvCxnSpPr>
              <a:stCxn id="79" idx="2"/>
              <a:endCxn id="97" idx="0"/>
            </p:cNvCxnSpPr>
            <p:nvPr/>
          </p:nvCxnSpPr>
          <p:spPr>
            <a:xfrm rot="16200000" flipH="1">
              <a:off x="5476085" y="4598567"/>
              <a:ext cx="555248" cy="15361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7" name="TextBox 96"/>
            <p:cNvSpPr txBox="1"/>
            <p:nvPr/>
          </p:nvSpPr>
          <p:spPr>
            <a:xfrm>
              <a:off x="4572000" y="4953000"/>
              <a:ext cx="2517035" cy="1200329"/>
            </a:xfrm>
            <a:prstGeom prst="rect">
              <a:avLst/>
            </a:prstGeom>
            <a:noFill/>
          </p:spPr>
          <p:txBody>
            <a:bodyPr wrap="none" rtlCol="0">
              <a:spAutoFit/>
            </a:bodyPr>
            <a:lstStyle/>
            <a:p>
              <a:pPr algn="ctr"/>
              <a:r>
                <a:rPr lang="en-US" sz="2400" dirty="0" smtClean="0"/>
                <a:t>Community Model</a:t>
              </a:r>
            </a:p>
            <a:p>
              <a:pPr algn="ctr"/>
              <a:r>
                <a:rPr lang="en-US" sz="2400" dirty="0" smtClean="0"/>
                <a:t>Open source</a:t>
              </a:r>
            </a:p>
            <a:p>
              <a:pPr algn="ctr"/>
              <a:r>
                <a:rPr lang="en-US" sz="2400" dirty="0" smtClean="0"/>
                <a:t>(</a:t>
              </a:r>
              <a:r>
                <a:rPr lang="en-US" sz="2400" dirty="0" err="1" smtClean="0"/>
                <a:t>CCMC</a:t>
              </a:r>
              <a:r>
                <a:rPr lang="en-US" sz="2400" dirty="0" smtClean="0"/>
                <a:t>)</a:t>
              </a:r>
              <a:endParaRPr lang="en-US" sz="2400" dirty="0"/>
            </a:p>
          </p:txBody>
        </p:sp>
      </p:grpSp>
      <p:sp>
        <p:nvSpPr>
          <p:cNvPr id="29" name="TextBox 28"/>
          <p:cNvSpPr txBox="1"/>
          <p:nvPr/>
        </p:nvSpPr>
        <p:spPr>
          <a:xfrm>
            <a:off x="2169806" y="152400"/>
            <a:ext cx="4803880" cy="461665"/>
          </a:xfrm>
          <a:prstGeom prst="rect">
            <a:avLst/>
          </a:prstGeom>
          <a:noFill/>
        </p:spPr>
        <p:txBody>
          <a:bodyPr wrap="none" rtlCol="0">
            <a:spAutoFit/>
          </a:bodyPr>
          <a:lstStyle/>
          <a:p>
            <a:pPr algn="ctr"/>
            <a:r>
              <a:rPr lang="en-US" sz="2400" dirty="0" smtClean="0"/>
              <a:t>R.G. </a:t>
            </a:r>
            <a:r>
              <a:rPr lang="en-US" sz="2400" dirty="0" err="1" smtClean="0"/>
              <a:t>Roble</a:t>
            </a:r>
            <a:r>
              <a:rPr lang="en-US" sz="2400" dirty="0" smtClean="0"/>
              <a:t>, </a:t>
            </a:r>
            <a:r>
              <a:rPr lang="en-US" sz="2400" dirty="0" err="1" smtClean="0"/>
              <a:t>R.E.</a:t>
            </a:r>
            <a:r>
              <a:rPr lang="en-US" sz="2400" dirty="0" smtClean="0"/>
              <a:t> Dickinson, </a:t>
            </a:r>
            <a:r>
              <a:rPr lang="en-US" sz="2400" dirty="0" err="1" smtClean="0"/>
              <a:t>E.C.</a:t>
            </a:r>
            <a:r>
              <a:rPr lang="en-US" sz="2400" dirty="0" smtClean="0"/>
              <a:t> Ridley</a:t>
            </a:r>
            <a:endParaRPr lang="en-US" sz="2400" dirty="0"/>
          </a:p>
        </p:txBody>
      </p:sp>
      <p:sp>
        <p:nvSpPr>
          <p:cNvPr id="17" name="TextBox 16"/>
          <p:cNvSpPr txBox="1"/>
          <p:nvPr/>
        </p:nvSpPr>
        <p:spPr>
          <a:xfrm>
            <a:off x="381000" y="4724400"/>
            <a:ext cx="788999" cy="461665"/>
          </a:xfrm>
          <a:prstGeom prst="rect">
            <a:avLst/>
          </a:prstGeom>
          <a:noFill/>
        </p:spPr>
        <p:txBody>
          <a:bodyPr wrap="none" rtlCol="0">
            <a:spAutoFit/>
          </a:bodyPr>
          <a:lstStyle/>
          <a:p>
            <a:r>
              <a:rPr lang="en-US" sz="2400" dirty="0" smtClean="0"/>
              <a:t>CAM</a:t>
            </a:r>
            <a:endParaRPr lang="en-US" sz="2400" dirty="0"/>
          </a:p>
        </p:txBody>
      </p:sp>
      <p:sp>
        <p:nvSpPr>
          <p:cNvPr id="20" name="TextBox 19"/>
          <p:cNvSpPr txBox="1"/>
          <p:nvPr/>
        </p:nvSpPr>
        <p:spPr>
          <a:xfrm>
            <a:off x="228600" y="5715000"/>
            <a:ext cx="1280351" cy="461665"/>
          </a:xfrm>
          <a:prstGeom prst="rect">
            <a:avLst/>
          </a:prstGeom>
          <a:noFill/>
        </p:spPr>
        <p:txBody>
          <a:bodyPr wrap="none" rtlCol="0">
            <a:spAutoFit/>
          </a:bodyPr>
          <a:lstStyle/>
          <a:p>
            <a:r>
              <a:rPr lang="en-US" sz="2400" dirty="0" smtClean="0"/>
              <a:t>MOZART</a:t>
            </a:r>
            <a:endParaRPr lang="en-US" sz="2400" dirty="0"/>
          </a:p>
        </p:txBody>
      </p:sp>
      <p:cxnSp>
        <p:nvCxnSpPr>
          <p:cNvPr id="21" name="Straight Arrow Connector 20"/>
          <p:cNvCxnSpPr>
            <a:stCxn id="17" idx="3"/>
          </p:cNvCxnSpPr>
          <p:nvPr/>
        </p:nvCxnSpPr>
        <p:spPr>
          <a:xfrm>
            <a:off x="1169999" y="4955233"/>
            <a:ext cx="1268401" cy="30256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20" idx="3"/>
          </p:cNvCxnSpPr>
          <p:nvPr/>
        </p:nvCxnSpPr>
        <p:spPr>
          <a:xfrm flipV="1">
            <a:off x="1508951" y="5334000"/>
            <a:ext cx="929449" cy="61183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endCxn id="26" idx="1"/>
          </p:cNvCxnSpPr>
          <p:nvPr/>
        </p:nvCxnSpPr>
        <p:spPr>
          <a:xfrm>
            <a:off x="6629400" y="3962400"/>
            <a:ext cx="838200" cy="7843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7467600" y="3810000"/>
            <a:ext cx="838691" cy="461665"/>
          </a:xfrm>
          <a:prstGeom prst="rect">
            <a:avLst/>
          </a:prstGeom>
          <a:noFill/>
        </p:spPr>
        <p:txBody>
          <a:bodyPr wrap="none" rtlCol="0">
            <a:spAutoFit/>
          </a:bodyPr>
          <a:lstStyle/>
          <a:p>
            <a:r>
              <a:rPr lang="en-US" sz="2400" dirty="0" err="1" smtClean="0"/>
              <a:t>CMIT</a:t>
            </a:r>
            <a:endParaRPr lang="en-US" sz="2400" dirty="0"/>
          </a:p>
        </p:txBody>
      </p:sp>
      <p:sp>
        <p:nvSpPr>
          <p:cNvPr id="23" name="TextBox 22"/>
          <p:cNvSpPr txBox="1"/>
          <p:nvPr/>
        </p:nvSpPr>
        <p:spPr>
          <a:xfrm>
            <a:off x="7696200" y="4724400"/>
            <a:ext cx="718466" cy="461665"/>
          </a:xfrm>
          <a:prstGeom prst="rect">
            <a:avLst/>
          </a:prstGeom>
          <a:noFill/>
        </p:spPr>
        <p:txBody>
          <a:bodyPr wrap="none" rtlCol="0">
            <a:spAutoFit/>
          </a:bodyPr>
          <a:lstStyle/>
          <a:p>
            <a:r>
              <a:rPr lang="en-US" sz="2400" dirty="0" err="1" smtClean="0"/>
              <a:t>LFM</a:t>
            </a:r>
            <a:endParaRPr lang="en-US" sz="2400" dirty="0" smtClean="0"/>
          </a:p>
        </p:txBody>
      </p:sp>
      <p:cxnSp>
        <p:nvCxnSpPr>
          <p:cNvPr id="25" name="Straight Arrow Connector 24"/>
          <p:cNvCxnSpPr>
            <a:stCxn id="23" idx="0"/>
            <a:endCxn id="26" idx="2"/>
          </p:cNvCxnSpPr>
          <p:nvPr/>
        </p:nvCxnSpPr>
        <p:spPr>
          <a:xfrm rot="16200000" flipV="1">
            <a:off x="7744823" y="4413789"/>
            <a:ext cx="452735" cy="1684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Software Milestones (1990-2010)</a:t>
            </a:r>
            <a:endParaRPr lang="en-US" dirty="0"/>
          </a:p>
        </p:txBody>
      </p:sp>
      <p:sp>
        <p:nvSpPr>
          <p:cNvPr id="3" name="Content Placeholder 2"/>
          <p:cNvSpPr>
            <a:spLocks noGrp="1"/>
          </p:cNvSpPr>
          <p:nvPr>
            <p:ph sz="quarter" idx="1"/>
          </p:nvPr>
        </p:nvSpPr>
        <p:spPr/>
        <p:txBody>
          <a:bodyPr>
            <a:normAutofit lnSpcReduction="10000"/>
          </a:bodyPr>
          <a:lstStyle/>
          <a:p>
            <a:r>
              <a:rPr lang="en-US" dirty="0" smtClean="0"/>
              <a:t>Rewrote legacy code in standard-compliant </a:t>
            </a:r>
            <a:r>
              <a:rPr lang="en-US" dirty="0" err="1" smtClean="0"/>
              <a:t>f90</a:t>
            </a:r>
            <a:r>
              <a:rPr lang="en-US" dirty="0" smtClean="0"/>
              <a:t>, and ported to a variety of platforms.</a:t>
            </a:r>
          </a:p>
          <a:p>
            <a:r>
              <a:rPr lang="en-US" dirty="0" err="1" smtClean="0"/>
              <a:t>1d</a:t>
            </a:r>
            <a:r>
              <a:rPr lang="en-US" dirty="0" smtClean="0"/>
              <a:t>, then </a:t>
            </a:r>
            <a:r>
              <a:rPr lang="en-US" dirty="0" err="1" smtClean="0"/>
              <a:t>2d</a:t>
            </a:r>
            <a:r>
              <a:rPr lang="en-US" dirty="0" smtClean="0"/>
              <a:t> domain decomposition with </a:t>
            </a:r>
            <a:r>
              <a:rPr lang="en-US" dirty="0" err="1" smtClean="0"/>
              <a:t>MPI</a:t>
            </a:r>
            <a:r>
              <a:rPr lang="en-US" dirty="0" smtClean="0"/>
              <a:t>.</a:t>
            </a:r>
          </a:p>
          <a:p>
            <a:r>
              <a:rPr lang="en-US" dirty="0" err="1" smtClean="0"/>
              <a:t>NetCDF</a:t>
            </a:r>
            <a:r>
              <a:rPr lang="en-US" dirty="0" smtClean="0"/>
              <a:t> history file i/o.</a:t>
            </a:r>
          </a:p>
          <a:p>
            <a:r>
              <a:rPr lang="en-US" dirty="0" smtClean="0"/>
              <a:t>Coupled with </a:t>
            </a:r>
            <a:r>
              <a:rPr lang="en-US" dirty="0" err="1" smtClean="0"/>
              <a:t>CCM</a:t>
            </a:r>
            <a:r>
              <a:rPr lang="en-US" dirty="0" smtClean="0"/>
              <a:t> at lower boundary (</a:t>
            </a:r>
            <a:r>
              <a:rPr lang="en-US" dirty="0" err="1" smtClean="0"/>
              <a:t>TIMEGCM</a:t>
            </a:r>
            <a:r>
              <a:rPr lang="en-US" dirty="0" smtClean="0"/>
              <a:t>)</a:t>
            </a:r>
          </a:p>
          <a:p>
            <a:r>
              <a:rPr lang="en-US" dirty="0" smtClean="0"/>
              <a:t>Double-Resolution (2.5 deg, 4 </a:t>
            </a:r>
            <a:r>
              <a:rPr lang="en-US" dirty="0" err="1" smtClean="0"/>
              <a:t>gr</a:t>
            </a:r>
            <a:r>
              <a:rPr lang="en-US" dirty="0" smtClean="0"/>
              <a:t>/</a:t>
            </a:r>
            <a:r>
              <a:rPr lang="en-US" dirty="0" err="1" smtClean="0"/>
              <a:t>sh</a:t>
            </a:r>
            <a:r>
              <a:rPr lang="en-US" dirty="0" smtClean="0"/>
              <a:t>).</a:t>
            </a:r>
          </a:p>
          <a:p>
            <a:r>
              <a:rPr lang="en-US" dirty="0" smtClean="0"/>
              <a:t>Mars and Venus adaptations (</a:t>
            </a:r>
            <a:r>
              <a:rPr lang="en-US" dirty="0" err="1" smtClean="0"/>
              <a:t>Bougher</a:t>
            </a:r>
            <a:r>
              <a:rPr lang="en-US" dirty="0" smtClean="0"/>
              <a:t>, et.al.)</a:t>
            </a:r>
          </a:p>
          <a:p>
            <a:r>
              <a:rPr lang="en-US" dirty="0" smtClean="0"/>
              <a:t>Coupled with </a:t>
            </a:r>
            <a:r>
              <a:rPr lang="en-US" dirty="0" err="1" smtClean="0"/>
              <a:t>LFM</a:t>
            </a:r>
            <a:r>
              <a:rPr lang="en-US" dirty="0" smtClean="0"/>
              <a:t> at </a:t>
            </a:r>
            <a:r>
              <a:rPr lang="en-US" dirty="0" err="1" smtClean="0"/>
              <a:t>CISM</a:t>
            </a:r>
            <a:r>
              <a:rPr lang="en-US" dirty="0" smtClean="0"/>
              <a:t> (</a:t>
            </a:r>
            <a:r>
              <a:rPr lang="en-US" dirty="0" err="1" smtClean="0"/>
              <a:t>TIEGCM</a:t>
            </a:r>
            <a:r>
              <a:rPr lang="en-US" dirty="0" smtClean="0"/>
              <a:t>)</a:t>
            </a:r>
          </a:p>
          <a:p>
            <a:r>
              <a:rPr lang="en-US" dirty="0" smtClean="0"/>
              <a:t>Community release of </a:t>
            </a:r>
            <a:r>
              <a:rPr lang="en-US" dirty="0" err="1" smtClean="0"/>
              <a:t>TIEGCM</a:t>
            </a:r>
            <a:r>
              <a:rPr lang="en-US" dirty="0" smtClean="0"/>
              <a:t> to </a:t>
            </a:r>
            <a:r>
              <a:rPr lang="en-US" dirty="0" err="1" smtClean="0"/>
              <a:t>CCMC</a:t>
            </a:r>
            <a:r>
              <a:rPr lang="en-US" dirty="0" smtClean="0"/>
              <a:t> (Open-source with academic license agreement)</a:t>
            </a:r>
          </a:p>
          <a:p>
            <a:pPr>
              <a:buNone/>
            </a:pPr>
            <a:endParaRPr lang="en-US"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Autofit/>
          </a:bodyPr>
          <a:lstStyle/>
          <a:p>
            <a:r>
              <a:rPr lang="en-US" sz="3200" dirty="0" smtClean="0"/>
              <a:t>Current Model Configuration and Capabilities</a:t>
            </a:r>
            <a:endParaRPr lang="en-US" sz="3200" dirty="0"/>
          </a:p>
        </p:txBody>
      </p:sp>
      <p:sp>
        <p:nvSpPr>
          <p:cNvPr id="3" name="Text Placeholder 2"/>
          <p:cNvSpPr>
            <a:spLocks noGrp="1"/>
          </p:cNvSpPr>
          <p:nvPr>
            <p:ph type="body" idx="1"/>
          </p:nvPr>
        </p:nvSpPr>
        <p:spPr>
          <a:xfrm>
            <a:off x="457200" y="914400"/>
            <a:ext cx="4040188" cy="639762"/>
          </a:xfrm>
        </p:spPr>
        <p:txBody>
          <a:bodyPr/>
          <a:lstStyle/>
          <a:p>
            <a:r>
              <a:rPr lang="en-US" dirty="0" err="1" smtClean="0"/>
              <a:t>TIEGCM</a:t>
            </a:r>
            <a:endParaRPr lang="en-US" dirty="0"/>
          </a:p>
        </p:txBody>
      </p:sp>
      <p:sp>
        <p:nvSpPr>
          <p:cNvPr id="5" name="Text Placeholder 4"/>
          <p:cNvSpPr>
            <a:spLocks noGrp="1"/>
          </p:cNvSpPr>
          <p:nvPr>
            <p:ph type="body" sz="half" idx="3"/>
          </p:nvPr>
        </p:nvSpPr>
        <p:spPr>
          <a:xfrm>
            <a:off x="4648200" y="914400"/>
            <a:ext cx="4041775" cy="639762"/>
          </a:xfrm>
        </p:spPr>
        <p:txBody>
          <a:bodyPr/>
          <a:lstStyle/>
          <a:p>
            <a:r>
              <a:rPr lang="en-US" dirty="0" err="1" smtClean="0"/>
              <a:t>TIMEGCM</a:t>
            </a:r>
            <a:endParaRPr lang="en-US" dirty="0"/>
          </a:p>
        </p:txBody>
      </p:sp>
      <p:sp>
        <p:nvSpPr>
          <p:cNvPr id="4" name="Content Placeholder 3"/>
          <p:cNvSpPr>
            <a:spLocks noGrp="1"/>
          </p:cNvSpPr>
          <p:nvPr>
            <p:ph sz="half" idx="2"/>
          </p:nvPr>
        </p:nvSpPr>
        <p:spPr>
          <a:xfrm>
            <a:off x="457200" y="1600200"/>
            <a:ext cx="4040188" cy="4038600"/>
          </a:xfrm>
        </p:spPr>
        <p:txBody>
          <a:bodyPr>
            <a:normAutofit fontScale="77500" lnSpcReduction="20000"/>
          </a:bodyPr>
          <a:lstStyle/>
          <a:p>
            <a:r>
              <a:rPr lang="en-US" dirty="0" smtClean="0"/>
              <a:t>Approx </a:t>
            </a:r>
            <a:r>
              <a:rPr lang="en-US" dirty="0" err="1" smtClean="0"/>
              <a:t>56K</a:t>
            </a:r>
            <a:r>
              <a:rPr lang="en-US" dirty="0" smtClean="0"/>
              <a:t> lines of </a:t>
            </a:r>
            <a:r>
              <a:rPr lang="en-US" dirty="0" err="1" smtClean="0"/>
              <a:t>f90</a:t>
            </a:r>
            <a:r>
              <a:rPr lang="en-US" dirty="0" smtClean="0"/>
              <a:t>, 84 source files under </a:t>
            </a:r>
            <a:r>
              <a:rPr lang="en-US" dirty="0" err="1" smtClean="0"/>
              <a:t>SVN</a:t>
            </a:r>
            <a:r>
              <a:rPr lang="en-US" dirty="0" smtClean="0"/>
              <a:t> control</a:t>
            </a:r>
          </a:p>
          <a:p>
            <a:r>
              <a:rPr lang="en-US" dirty="0" smtClean="0"/>
              <a:t>97 km LB</a:t>
            </a:r>
          </a:p>
          <a:p>
            <a:r>
              <a:rPr lang="en-US" dirty="0" smtClean="0"/>
              <a:t>5 deg, </a:t>
            </a:r>
            <a:r>
              <a:rPr lang="en-US" dirty="0" err="1" smtClean="0"/>
              <a:t>dz</a:t>
            </a:r>
            <a:r>
              <a:rPr lang="en-US" dirty="0" smtClean="0"/>
              <a:t>=0.5 (</a:t>
            </a:r>
            <a:r>
              <a:rPr lang="en-US" dirty="0" err="1" smtClean="0"/>
              <a:t>72K</a:t>
            </a:r>
            <a:r>
              <a:rPr lang="en-US" dirty="0" smtClean="0"/>
              <a:t> cells), or</a:t>
            </a:r>
          </a:p>
          <a:p>
            <a:r>
              <a:rPr lang="en-US" dirty="0" smtClean="0"/>
              <a:t>2.5 deg, </a:t>
            </a:r>
            <a:r>
              <a:rPr lang="en-US" dirty="0" err="1" smtClean="0"/>
              <a:t>dz</a:t>
            </a:r>
            <a:r>
              <a:rPr lang="en-US" dirty="0" smtClean="0"/>
              <a:t>=0.25 (</a:t>
            </a:r>
            <a:r>
              <a:rPr lang="en-US" dirty="0" err="1" smtClean="0"/>
              <a:t>580K</a:t>
            </a:r>
            <a:r>
              <a:rPr lang="en-US" dirty="0" smtClean="0"/>
              <a:t> cells)</a:t>
            </a:r>
          </a:p>
          <a:p>
            <a:r>
              <a:rPr lang="en-US" dirty="0" smtClean="0"/>
              <a:t>1-5 minute </a:t>
            </a:r>
            <a:r>
              <a:rPr lang="en-US" dirty="0" err="1" smtClean="0"/>
              <a:t>timestep</a:t>
            </a:r>
            <a:endParaRPr lang="en-US" dirty="0" smtClean="0"/>
          </a:p>
          <a:p>
            <a:r>
              <a:rPr lang="en-US" dirty="0" err="1" smtClean="0"/>
              <a:t>MPI</a:t>
            </a:r>
            <a:r>
              <a:rPr lang="en-US" dirty="0" smtClean="0"/>
              <a:t> only, lat x </a:t>
            </a:r>
            <a:r>
              <a:rPr lang="en-US" dirty="0" err="1" smtClean="0"/>
              <a:t>lon</a:t>
            </a:r>
            <a:r>
              <a:rPr lang="en-US" dirty="0" smtClean="0"/>
              <a:t> decomposition geo and </a:t>
            </a:r>
            <a:r>
              <a:rPr lang="en-US" dirty="0" err="1" smtClean="0"/>
              <a:t>mag</a:t>
            </a:r>
            <a:endParaRPr lang="en-US" dirty="0" smtClean="0"/>
          </a:p>
          <a:p>
            <a:r>
              <a:rPr lang="en-US" dirty="0" err="1" smtClean="0"/>
              <a:t>Netcdf</a:t>
            </a:r>
            <a:r>
              <a:rPr lang="en-US" dirty="0" smtClean="0"/>
              <a:t> </a:t>
            </a:r>
            <a:r>
              <a:rPr lang="en-US" smtClean="0"/>
              <a:t>history restart </a:t>
            </a:r>
            <a:r>
              <a:rPr lang="en-US" dirty="0" smtClean="0"/>
              <a:t>and </a:t>
            </a:r>
            <a:r>
              <a:rPr lang="en-US" smtClean="0"/>
              <a:t>diagnostic output files</a:t>
            </a:r>
            <a:endParaRPr lang="en-US" dirty="0" smtClean="0"/>
          </a:p>
          <a:p>
            <a:r>
              <a:rPr lang="en-US" dirty="0" smtClean="0"/>
              <a:t>IBM/AIX, Linux desktop, </a:t>
            </a:r>
            <a:r>
              <a:rPr lang="en-US" dirty="0" err="1" smtClean="0"/>
              <a:t>SGI</a:t>
            </a:r>
            <a:endParaRPr lang="en-US" dirty="0" smtClean="0"/>
          </a:p>
          <a:p>
            <a:r>
              <a:rPr lang="en-US" sz="2000" dirty="0" err="1" smtClean="0"/>
              <a:t>T,U,V,O2,O,N4S,NO,O+,N2D,TI,TE,NE,O2+,W,Z,POTEN</a:t>
            </a:r>
            <a:endParaRPr lang="en-US" sz="2000" dirty="0" smtClean="0"/>
          </a:p>
        </p:txBody>
      </p:sp>
      <p:sp>
        <p:nvSpPr>
          <p:cNvPr id="6" name="Content Placeholder 5"/>
          <p:cNvSpPr>
            <a:spLocks noGrp="1"/>
          </p:cNvSpPr>
          <p:nvPr>
            <p:ph sz="half" idx="4"/>
          </p:nvPr>
        </p:nvSpPr>
        <p:spPr>
          <a:xfrm>
            <a:off x="4648200" y="1600200"/>
            <a:ext cx="4267200" cy="4267200"/>
          </a:xfrm>
        </p:spPr>
        <p:txBody>
          <a:bodyPr>
            <a:normAutofit fontScale="77500" lnSpcReduction="20000"/>
          </a:bodyPr>
          <a:lstStyle/>
          <a:p>
            <a:r>
              <a:rPr lang="en-US" dirty="0" smtClean="0"/>
              <a:t>Approx </a:t>
            </a:r>
            <a:r>
              <a:rPr lang="en-US" dirty="0" err="1" smtClean="0"/>
              <a:t>75K</a:t>
            </a:r>
            <a:r>
              <a:rPr lang="en-US" dirty="0" smtClean="0"/>
              <a:t> lines of </a:t>
            </a:r>
            <a:r>
              <a:rPr lang="en-US" dirty="0" err="1" smtClean="0"/>
              <a:t>f90</a:t>
            </a:r>
            <a:r>
              <a:rPr lang="en-US" dirty="0" smtClean="0"/>
              <a:t>, 107 source files under </a:t>
            </a:r>
            <a:r>
              <a:rPr lang="en-US" dirty="0" err="1" smtClean="0"/>
              <a:t>SVN</a:t>
            </a:r>
            <a:r>
              <a:rPr lang="en-US" dirty="0" smtClean="0"/>
              <a:t> control </a:t>
            </a:r>
          </a:p>
          <a:p>
            <a:r>
              <a:rPr lang="en-US" dirty="0" smtClean="0"/>
              <a:t> 30 km LB</a:t>
            </a:r>
          </a:p>
          <a:p>
            <a:r>
              <a:rPr lang="en-US" dirty="0" smtClean="0"/>
              <a:t>5 deg, </a:t>
            </a:r>
            <a:r>
              <a:rPr lang="en-US" dirty="0" err="1" smtClean="0"/>
              <a:t>dz</a:t>
            </a:r>
            <a:r>
              <a:rPr lang="en-US" dirty="0" smtClean="0"/>
              <a:t>=0.5 (</a:t>
            </a:r>
            <a:r>
              <a:rPr lang="en-US" dirty="0" err="1" smtClean="0"/>
              <a:t>124K</a:t>
            </a:r>
            <a:r>
              <a:rPr lang="en-US" dirty="0" smtClean="0"/>
              <a:t> cells), or</a:t>
            </a:r>
          </a:p>
          <a:p>
            <a:r>
              <a:rPr lang="en-US" dirty="0" smtClean="0"/>
              <a:t>2.5 deg, </a:t>
            </a:r>
            <a:r>
              <a:rPr lang="en-US" dirty="0" err="1" smtClean="0"/>
              <a:t>dz</a:t>
            </a:r>
            <a:r>
              <a:rPr lang="en-US" dirty="0" smtClean="0"/>
              <a:t>=0.25 (</a:t>
            </a:r>
            <a:r>
              <a:rPr lang="en-US" dirty="0" err="1" smtClean="0"/>
              <a:t>995K</a:t>
            </a:r>
            <a:r>
              <a:rPr lang="en-US" dirty="0" smtClean="0"/>
              <a:t> cells)</a:t>
            </a:r>
          </a:p>
          <a:p>
            <a:r>
              <a:rPr lang="en-US" dirty="0" smtClean="0"/>
              <a:t>0.5 – 3 minute </a:t>
            </a:r>
            <a:r>
              <a:rPr lang="en-US" dirty="0" err="1" smtClean="0"/>
              <a:t>timestep</a:t>
            </a:r>
            <a:endParaRPr lang="en-US" dirty="0" smtClean="0"/>
          </a:p>
          <a:p>
            <a:r>
              <a:rPr lang="en-US" dirty="0" err="1" smtClean="0"/>
              <a:t>MPI</a:t>
            </a:r>
            <a:r>
              <a:rPr lang="en-US" dirty="0" smtClean="0"/>
              <a:t> only, lat x </a:t>
            </a:r>
            <a:r>
              <a:rPr lang="en-US" dirty="0" err="1" smtClean="0"/>
              <a:t>lon</a:t>
            </a:r>
            <a:r>
              <a:rPr lang="en-US" dirty="0" smtClean="0"/>
              <a:t> decomposition geo and </a:t>
            </a:r>
            <a:r>
              <a:rPr lang="en-US" dirty="0" err="1" smtClean="0"/>
              <a:t>mag</a:t>
            </a:r>
            <a:endParaRPr lang="en-US" dirty="0" smtClean="0"/>
          </a:p>
          <a:p>
            <a:r>
              <a:rPr lang="en-US" dirty="0" err="1" smtClean="0"/>
              <a:t>Netcdf</a:t>
            </a:r>
            <a:r>
              <a:rPr lang="en-US" dirty="0" smtClean="0"/>
              <a:t> history restart and diagnostic output files</a:t>
            </a:r>
          </a:p>
          <a:p>
            <a:r>
              <a:rPr lang="en-US" dirty="0" smtClean="0"/>
              <a:t>IBM/AIX, Linux desktop, </a:t>
            </a:r>
            <a:r>
              <a:rPr lang="en-US" dirty="0" err="1" smtClean="0"/>
              <a:t>SGI</a:t>
            </a:r>
            <a:endParaRPr lang="en-US" dirty="0" smtClean="0"/>
          </a:p>
          <a:p>
            <a:r>
              <a:rPr lang="en-US" sz="2000" dirty="0" smtClean="0"/>
              <a:t>T,U,V,O2,OX,N4S,NOZ,CO,CO2,H2O,H2,HOX,O+,CH4,O21D,NO2,NO,O3,O,OH,HO2,H,N2D,TI,TE,NE,O2+,W,Z,POTEN</a:t>
            </a:r>
            <a:endParaRPr lang="en-US" sz="2000" dirty="0"/>
          </a:p>
        </p:txBody>
      </p:sp>
      <p:sp>
        <p:nvSpPr>
          <p:cNvPr id="7" name="TextBox 6"/>
          <p:cNvSpPr txBox="1"/>
          <p:nvPr/>
        </p:nvSpPr>
        <p:spPr>
          <a:xfrm>
            <a:off x="2209800" y="6324600"/>
            <a:ext cx="4197239" cy="369332"/>
          </a:xfrm>
          <a:prstGeom prst="rect">
            <a:avLst/>
          </a:prstGeom>
          <a:noFill/>
        </p:spPr>
        <p:txBody>
          <a:bodyPr wrap="none" rtlCol="0">
            <a:spAutoFit/>
          </a:bodyPr>
          <a:lstStyle/>
          <a:p>
            <a:pPr algn="ctr"/>
            <a:r>
              <a:rPr lang="en-US" dirty="0" smtClean="0">
                <a:hlinkClick r:id="rId2"/>
              </a:rPr>
              <a:t>http://www.hao.ucar.edu/modeling/tgcm/</a:t>
            </a:r>
            <a:endParaRPr lang="en-US" dirty="0"/>
          </a:p>
        </p:txBody>
      </p:sp>
      <p:sp>
        <p:nvSpPr>
          <p:cNvPr id="8" name="TextBox 7"/>
          <p:cNvSpPr txBox="1"/>
          <p:nvPr/>
        </p:nvSpPr>
        <p:spPr>
          <a:xfrm>
            <a:off x="0" y="5943600"/>
            <a:ext cx="9016699" cy="400110"/>
          </a:xfrm>
          <a:prstGeom prst="rect">
            <a:avLst/>
          </a:prstGeom>
          <a:noFill/>
        </p:spPr>
        <p:txBody>
          <a:bodyPr wrap="none" rtlCol="0">
            <a:spAutoFit/>
          </a:bodyPr>
          <a:lstStyle/>
          <a:p>
            <a:pPr algn="ctr"/>
            <a:r>
              <a:rPr lang="en-US" sz="2000" dirty="0" smtClean="0"/>
              <a:t>Infrastructure Support: </a:t>
            </a:r>
            <a:r>
              <a:rPr lang="en-US" sz="2000" dirty="0" err="1" smtClean="0"/>
              <a:t>csh</a:t>
            </a:r>
            <a:r>
              <a:rPr lang="en-US" sz="2000" dirty="0" smtClean="0"/>
              <a:t> and </a:t>
            </a:r>
            <a:r>
              <a:rPr lang="en-US" sz="2000" dirty="0" err="1" smtClean="0"/>
              <a:t>perl</a:t>
            </a:r>
            <a:r>
              <a:rPr lang="en-US" sz="2000" dirty="0" smtClean="0"/>
              <a:t> scripts, </a:t>
            </a:r>
            <a:r>
              <a:rPr lang="en-US" sz="2000" dirty="0" err="1" smtClean="0"/>
              <a:t>IDL</a:t>
            </a:r>
            <a:r>
              <a:rPr lang="en-US" sz="2000" dirty="0" smtClean="0"/>
              <a:t> and </a:t>
            </a:r>
            <a:r>
              <a:rPr lang="en-US" sz="2000" dirty="0" err="1" smtClean="0"/>
              <a:t>f90</a:t>
            </a:r>
            <a:r>
              <a:rPr lang="en-US" sz="2000" dirty="0" smtClean="0"/>
              <a:t> post-proc and visualization</a:t>
            </a:r>
            <a:endParaRPr lang="en-US" sz="20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8229600" cy="762000"/>
          </a:xfrm>
        </p:spPr>
        <p:txBody>
          <a:bodyPr>
            <a:normAutofit/>
          </a:bodyPr>
          <a:lstStyle/>
          <a:p>
            <a:r>
              <a:rPr lang="en-US" sz="4000" dirty="0" smtClean="0"/>
              <a:t>Software Issues and Challenges</a:t>
            </a:r>
            <a:endParaRPr lang="en-US" sz="4000" dirty="0"/>
          </a:p>
        </p:txBody>
      </p:sp>
      <p:sp>
        <p:nvSpPr>
          <p:cNvPr id="3" name="Content Placeholder 2"/>
          <p:cNvSpPr>
            <a:spLocks noGrp="1"/>
          </p:cNvSpPr>
          <p:nvPr>
            <p:ph sz="quarter" idx="1"/>
          </p:nvPr>
        </p:nvSpPr>
        <p:spPr>
          <a:xfrm>
            <a:off x="228600" y="990600"/>
            <a:ext cx="8610600" cy="5257800"/>
          </a:xfrm>
        </p:spPr>
        <p:txBody>
          <a:bodyPr>
            <a:normAutofit/>
          </a:bodyPr>
          <a:lstStyle/>
          <a:p>
            <a:r>
              <a:rPr lang="en-US" sz="2800" dirty="0" smtClean="0"/>
              <a:t>Model/Regime coupling</a:t>
            </a:r>
          </a:p>
          <a:p>
            <a:pPr lvl="1"/>
            <a:r>
              <a:rPr lang="en-US" sz="2400" dirty="0" smtClean="0"/>
              <a:t>Loose coupling: separate execs, exchange disk data</a:t>
            </a:r>
            <a:r>
              <a:rPr lang="en-US" dirty="0" smtClean="0"/>
              <a:t> </a:t>
            </a:r>
            <a:r>
              <a:rPr lang="en-US" sz="2400" dirty="0" smtClean="0"/>
              <a:t>(</a:t>
            </a:r>
            <a:r>
              <a:rPr lang="en-US" sz="2000" dirty="0" err="1" smtClean="0"/>
              <a:t>GSWM</a:t>
            </a:r>
            <a:r>
              <a:rPr lang="en-US" sz="2000" dirty="0" smtClean="0"/>
              <a:t> in </a:t>
            </a:r>
            <a:r>
              <a:rPr lang="en-US" sz="2000" dirty="0" err="1" smtClean="0"/>
              <a:t>TGCMs</a:t>
            </a:r>
            <a:r>
              <a:rPr lang="en-US" sz="2400" dirty="0" smtClean="0"/>
              <a:t>).</a:t>
            </a:r>
            <a:endParaRPr lang="en-US" sz="2000" dirty="0" smtClean="0"/>
          </a:p>
          <a:p>
            <a:pPr lvl="1"/>
            <a:r>
              <a:rPr lang="en-US" sz="2400" dirty="0" smtClean="0"/>
              <a:t>Tight coupling: separate execs, under control of a </a:t>
            </a:r>
            <a:r>
              <a:rPr lang="en-US" sz="2400" dirty="0" err="1" smtClean="0"/>
              <a:t>mediary</a:t>
            </a:r>
            <a:r>
              <a:rPr lang="en-US" dirty="0" smtClean="0"/>
              <a:t> </a:t>
            </a:r>
            <a:r>
              <a:rPr lang="en-US" sz="2400" dirty="0" smtClean="0"/>
              <a:t>(</a:t>
            </a:r>
            <a:r>
              <a:rPr lang="en-US" sz="2000" dirty="0" err="1" smtClean="0"/>
              <a:t>TIEGCM</a:t>
            </a:r>
            <a:r>
              <a:rPr lang="en-US" sz="2000" dirty="0" smtClean="0"/>
              <a:t> in </a:t>
            </a:r>
            <a:r>
              <a:rPr lang="en-US" sz="2000" dirty="0" err="1" smtClean="0"/>
              <a:t>CMIT</a:t>
            </a:r>
            <a:r>
              <a:rPr lang="en-US" sz="2400" dirty="0" smtClean="0"/>
              <a:t>)</a:t>
            </a:r>
            <a:endParaRPr lang="en-US" sz="2000" dirty="0" smtClean="0"/>
          </a:p>
          <a:p>
            <a:pPr lvl="1"/>
            <a:r>
              <a:rPr lang="en-US" sz="2400" dirty="0" smtClean="0"/>
              <a:t>Host model incorporation: single exec, new module.(</a:t>
            </a:r>
            <a:r>
              <a:rPr lang="en-US" sz="2000" dirty="0" err="1" smtClean="0"/>
              <a:t>Heelis</a:t>
            </a:r>
            <a:r>
              <a:rPr lang="en-US" sz="2000" dirty="0" smtClean="0"/>
              <a:t> in </a:t>
            </a:r>
            <a:r>
              <a:rPr lang="en-US" sz="2000" dirty="0" err="1" smtClean="0"/>
              <a:t>TIEGCM</a:t>
            </a:r>
            <a:r>
              <a:rPr lang="en-US" sz="2400" dirty="0" smtClean="0"/>
              <a:t>)</a:t>
            </a:r>
          </a:p>
          <a:p>
            <a:pPr lvl="1"/>
            <a:r>
              <a:rPr lang="en-US" sz="2400" dirty="0" smtClean="0"/>
              <a:t>Transfer of regime physics and dynamics into the software structure of a host model (</a:t>
            </a:r>
            <a:r>
              <a:rPr lang="en-US" sz="2000" dirty="0" err="1" smtClean="0"/>
              <a:t>TIMEGCM</a:t>
            </a:r>
            <a:r>
              <a:rPr lang="en-US" sz="2000" dirty="0" smtClean="0"/>
              <a:t> to </a:t>
            </a:r>
            <a:r>
              <a:rPr lang="en-US" sz="2000" dirty="0" err="1" smtClean="0"/>
              <a:t>WACCM</a:t>
            </a:r>
            <a:r>
              <a:rPr lang="en-US" sz="2400" dirty="0" smtClean="0"/>
              <a:t>)</a:t>
            </a:r>
          </a:p>
          <a:p>
            <a:pPr lvl="1"/>
            <a:r>
              <a:rPr lang="en-US" sz="2400" dirty="0" smtClean="0"/>
              <a:t>Disparate temporal scales and spatial geometries (</a:t>
            </a:r>
            <a:r>
              <a:rPr lang="en-US" sz="2000" dirty="0" err="1" smtClean="0"/>
              <a:t>TIEGCM</a:t>
            </a:r>
            <a:r>
              <a:rPr lang="en-US" sz="2000" dirty="0" smtClean="0"/>
              <a:t> in </a:t>
            </a:r>
            <a:r>
              <a:rPr lang="en-US" sz="2000" dirty="0" err="1" smtClean="0"/>
              <a:t>CMIT</a:t>
            </a:r>
            <a:r>
              <a:rPr lang="en-US" sz="2400" dirty="0" smtClean="0"/>
              <a:t>)</a:t>
            </a:r>
            <a:endParaRPr lang="en-US" sz="2000" dirty="0" smtClean="0"/>
          </a:p>
          <a:p>
            <a:pPr lvl="1"/>
            <a:r>
              <a:rPr lang="en-US" sz="2400" dirty="0" smtClean="0"/>
              <a:t>Regime boundary transition (spatial, chemical, dynamic) </a:t>
            </a:r>
          </a:p>
          <a:p>
            <a:pPr lvl="1"/>
            <a:r>
              <a:rPr lang="en-US" sz="2400" dirty="0" smtClean="0"/>
              <a:t>Efficient use of the hardware (e.g., load-balancing, memory structure)</a:t>
            </a:r>
          </a:p>
          <a:p>
            <a:pPr lvl="1"/>
            <a:r>
              <a:rPr lang="en-US" dirty="0" smtClean="0"/>
              <a:t>Seamless in science, separate in software..</a:t>
            </a:r>
            <a:endParaRPr lang="en-US" sz="2400" dirty="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229600" cy="762000"/>
          </a:xfrm>
        </p:spPr>
        <p:txBody>
          <a:bodyPr>
            <a:normAutofit/>
          </a:bodyPr>
          <a:lstStyle/>
          <a:p>
            <a:r>
              <a:rPr lang="en-US" sz="4000" dirty="0" smtClean="0"/>
              <a:t>Software Issues and Challenges</a:t>
            </a:r>
            <a:endParaRPr lang="en-US" sz="4000" dirty="0"/>
          </a:p>
        </p:txBody>
      </p:sp>
      <p:sp>
        <p:nvSpPr>
          <p:cNvPr id="3" name="Content Placeholder 2"/>
          <p:cNvSpPr>
            <a:spLocks noGrp="1"/>
          </p:cNvSpPr>
          <p:nvPr>
            <p:ph sz="quarter" idx="1"/>
          </p:nvPr>
        </p:nvSpPr>
        <p:spPr>
          <a:xfrm>
            <a:off x="228600" y="838200"/>
            <a:ext cx="8610600" cy="6019800"/>
          </a:xfrm>
        </p:spPr>
        <p:txBody>
          <a:bodyPr>
            <a:normAutofit/>
          </a:bodyPr>
          <a:lstStyle/>
          <a:p>
            <a:r>
              <a:rPr lang="en-US" sz="2800" dirty="0" smtClean="0"/>
              <a:t>Parallelization, performance</a:t>
            </a:r>
          </a:p>
          <a:p>
            <a:pPr lvl="1"/>
            <a:r>
              <a:rPr lang="en-US" sz="2400" dirty="0" smtClean="0"/>
              <a:t>Distributed and/or shared memory (</a:t>
            </a:r>
            <a:r>
              <a:rPr lang="en-US" sz="2400" dirty="0" err="1" smtClean="0"/>
              <a:t>MPI</a:t>
            </a:r>
            <a:r>
              <a:rPr lang="en-US" sz="2400" dirty="0" smtClean="0"/>
              <a:t>, </a:t>
            </a:r>
            <a:r>
              <a:rPr lang="en-US" sz="2400" dirty="0" err="1" smtClean="0"/>
              <a:t>PVM</a:t>
            </a:r>
            <a:r>
              <a:rPr lang="en-US" sz="2400" dirty="0" smtClean="0"/>
              <a:t> or </a:t>
            </a:r>
            <a:r>
              <a:rPr lang="en-US" sz="2400" dirty="0" err="1" smtClean="0"/>
              <a:t>OpenMP</a:t>
            </a:r>
            <a:r>
              <a:rPr lang="en-US" sz="2400" dirty="0" smtClean="0"/>
              <a:t>)</a:t>
            </a:r>
          </a:p>
          <a:p>
            <a:pPr lvl="1"/>
            <a:r>
              <a:rPr lang="en-US" sz="2400" dirty="0" smtClean="0"/>
              <a:t>Domain decomposition (</a:t>
            </a:r>
            <a:r>
              <a:rPr lang="en-US" sz="2400" dirty="0" err="1" smtClean="0"/>
              <a:t>tgcm</a:t>
            </a:r>
            <a:r>
              <a:rPr lang="en-US" sz="2400" dirty="0" smtClean="0"/>
              <a:t>: lat x </a:t>
            </a:r>
            <a:r>
              <a:rPr lang="en-US" sz="2400" dirty="0" err="1" smtClean="0"/>
              <a:t>lon</a:t>
            </a:r>
            <a:r>
              <a:rPr lang="en-US" sz="2400" dirty="0" smtClean="0"/>
              <a:t> in geographic and magnetic </a:t>
            </a:r>
            <a:r>
              <a:rPr lang="en-US" sz="2400" dirty="0" err="1" smtClean="0"/>
              <a:t>coords</a:t>
            </a:r>
            <a:r>
              <a:rPr lang="en-US" sz="2400" dirty="0" smtClean="0"/>
              <a:t>)</a:t>
            </a:r>
          </a:p>
          <a:p>
            <a:pPr lvl="1"/>
            <a:r>
              <a:rPr lang="en-US" sz="2400" dirty="0" smtClean="0"/>
              <a:t>Scaling (</a:t>
            </a:r>
            <a:r>
              <a:rPr lang="en-US" sz="2400" dirty="0" err="1" smtClean="0"/>
              <a:t>tgcm</a:t>
            </a:r>
            <a:r>
              <a:rPr lang="en-US" dirty="0" smtClean="0"/>
              <a:t> scales only to 32 or 64 processors</a:t>
            </a:r>
            <a:r>
              <a:rPr lang="en-US" sz="2400" dirty="0" smtClean="0"/>
              <a:t>, due to serial dynamo)</a:t>
            </a:r>
          </a:p>
          <a:p>
            <a:pPr lvl="1"/>
            <a:r>
              <a:rPr lang="en-US" sz="2400" dirty="0" smtClean="0"/>
              <a:t>Amdahl’s law:  max speedup = 1/((1-P)+P/N) (a 3% serial code will never achieve better than </a:t>
            </a:r>
            <a:r>
              <a:rPr lang="en-US" sz="2400" dirty="0" err="1" smtClean="0"/>
              <a:t>3x</a:t>
            </a:r>
            <a:r>
              <a:rPr lang="en-US" sz="2400" dirty="0" smtClean="0"/>
              <a:t> speedup (</a:t>
            </a:r>
            <a:r>
              <a:rPr lang="en-US" sz="2400" i="1" dirty="0" smtClean="0">
                <a:solidFill>
                  <a:srgbClr val="C00000"/>
                </a:solidFill>
              </a:rPr>
              <a:t>must strive to minimize % of code that is serial</a:t>
            </a:r>
            <a:r>
              <a:rPr lang="en-US" sz="2400" dirty="0" smtClean="0"/>
              <a:t>)</a:t>
            </a:r>
          </a:p>
          <a:p>
            <a:pPr lvl="1"/>
            <a:r>
              <a:rPr lang="en-US" sz="2400" dirty="0" smtClean="0"/>
              <a:t>Hardware architecture is trending toward large numbers of commodity chips, and away from small numbers of specialized vector processors. Software must be able to scale up in this environment.  Also consider </a:t>
            </a:r>
            <a:r>
              <a:rPr lang="en-US" sz="2400" dirty="0" err="1" smtClean="0"/>
              <a:t>GPUs</a:t>
            </a:r>
            <a:r>
              <a:rPr lang="en-US" sz="2400" dirty="0" smtClean="0"/>
              <a:t>, but they have limitations as well.</a:t>
            </a:r>
          </a:p>
          <a:p>
            <a:pPr lvl="1"/>
            <a:r>
              <a:rPr lang="en-US" sz="2400" dirty="0" smtClean="0"/>
              <a:t>Significant software effort is required to optimize a problem for different hardware configurations, while maintaining portability.</a:t>
            </a:r>
          </a:p>
          <a:p>
            <a:pPr>
              <a:buNone/>
            </a:pPr>
            <a:endParaRPr lang="en-US" dirty="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rame002.png"/>
          <p:cNvPicPr>
            <a:picLocks noChangeAspect="1"/>
          </p:cNvPicPr>
          <p:nvPr/>
        </p:nvPicPr>
        <p:blipFill>
          <a:blip r:embed="rId2" cstate="print"/>
          <a:stretch>
            <a:fillRect/>
          </a:stretch>
        </p:blipFill>
        <p:spPr>
          <a:xfrm>
            <a:off x="609600" y="0"/>
            <a:ext cx="7772400" cy="5829300"/>
          </a:xfrm>
          <a:prstGeom prst="rect">
            <a:avLst/>
          </a:prstGeom>
        </p:spPr>
      </p:pic>
      <p:sp>
        <p:nvSpPr>
          <p:cNvPr id="3" name="TextBox 2"/>
          <p:cNvSpPr txBox="1"/>
          <p:nvPr/>
        </p:nvSpPr>
        <p:spPr>
          <a:xfrm>
            <a:off x="990600" y="5715000"/>
            <a:ext cx="7620000" cy="923330"/>
          </a:xfrm>
          <a:prstGeom prst="rect">
            <a:avLst/>
          </a:prstGeom>
          <a:noFill/>
        </p:spPr>
        <p:txBody>
          <a:bodyPr wrap="square" rtlCol="0">
            <a:spAutoFit/>
          </a:bodyPr>
          <a:lstStyle/>
          <a:p>
            <a:r>
              <a:rPr lang="en-US" dirty="0" smtClean="0"/>
              <a:t>Speedup curve (top) for 5-day runs of </a:t>
            </a:r>
            <a:r>
              <a:rPr lang="en-US" dirty="0" err="1" smtClean="0"/>
              <a:t>timegcm</a:t>
            </a:r>
            <a:r>
              <a:rPr lang="en-US" dirty="0" smtClean="0"/>
              <a:t> at 2.5 deg resolution.</a:t>
            </a:r>
          </a:p>
          <a:p>
            <a:r>
              <a:rPr lang="en-US" dirty="0" smtClean="0"/>
              <a:t>Percentage of wall-clock time spent in serial dynamo (bottom) demonstrates</a:t>
            </a:r>
          </a:p>
          <a:p>
            <a:r>
              <a:rPr lang="en-US" dirty="0" smtClean="0"/>
              <a:t>how Amdahl’s Law limits scalability, and the importance of 100% parallel code</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Software Issues and Challenges, cont.</a:t>
            </a:r>
            <a:br>
              <a:rPr lang="en-US" dirty="0" smtClean="0"/>
            </a:br>
            <a:endParaRPr lang="en-US" dirty="0"/>
          </a:p>
        </p:txBody>
      </p:sp>
      <p:sp>
        <p:nvSpPr>
          <p:cNvPr id="3" name="Content Placeholder 2"/>
          <p:cNvSpPr>
            <a:spLocks noGrp="1"/>
          </p:cNvSpPr>
          <p:nvPr>
            <p:ph sz="quarter" idx="1"/>
          </p:nvPr>
        </p:nvSpPr>
        <p:spPr>
          <a:xfrm>
            <a:off x="228600" y="914400"/>
            <a:ext cx="8686800" cy="5715000"/>
          </a:xfrm>
        </p:spPr>
        <p:txBody>
          <a:bodyPr>
            <a:normAutofit fontScale="92500" lnSpcReduction="10000"/>
          </a:bodyPr>
          <a:lstStyle/>
          <a:p>
            <a:r>
              <a:rPr lang="en-US" sz="3000" dirty="0" smtClean="0"/>
              <a:t>Data assimilation/data drivers</a:t>
            </a:r>
          </a:p>
          <a:p>
            <a:pPr lvl="1"/>
            <a:r>
              <a:rPr lang="en-US" sz="2400" dirty="0" smtClean="0"/>
              <a:t>Observations are used to provide initial conditions or to dynamically drive global models, but are inherently limited in space and time.</a:t>
            </a:r>
          </a:p>
          <a:p>
            <a:pPr lvl="1"/>
            <a:r>
              <a:rPr lang="en-US" sz="2400" dirty="0" smtClean="0"/>
              <a:t>Measurements of or proxies for physical properties guide primitive equations and parameterizations used to advance the simulation.</a:t>
            </a:r>
          </a:p>
          <a:p>
            <a:pPr lvl="1"/>
            <a:r>
              <a:rPr lang="en-US" sz="2400" dirty="0" smtClean="0"/>
              <a:t>Integration of observational data with background state of numerical  models</a:t>
            </a:r>
          </a:p>
          <a:p>
            <a:pPr lvl="1"/>
            <a:r>
              <a:rPr lang="en-US" sz="2400" dirty="0" err="1" smtClean="0"/>
              <a:t>TIMEGCM</a:t>
            </a:r>
            <a:r>
              <a:rPr lang="en-US" sz="2400" dirty="0" smtClean="0"/>
              <a:t> optionally uses </a:t>
            </a:r>
            <a:r>
              <a:rPr lang="en-US" sz="2400" dirty="0" err="1" smtClean="0"/>
              <a:t>NCEP</a:t>
            </a:r>
            <a:r>
              <a:rPr lang="en-US" sz="2400" dirty="0" smtClean="0"/>
              <a:t> and </a:t>
            </a:r>
            <a:r>
              <a:rPr lang="en-US" sz="2400" dirty="0" err="1" smtClean="0"/>
              <a:t>ECMWF</a:t>
            </a:r>
            <a:r>
              <a:rPr lang="en-US" sz="2400" dirty="0" smtClean="0"/>
              <a:t> data for lower boundary conditions, and solar flux/wind data to drive </a:t>
            </a:r>
            <a:r>
              <a:rPr lang="en-US" sz="2400" dirty="0" err="1" smtClean="0"/>
              <a:t>ionospheric</a:t>
            </a:r>
            <a:r>
              <a:rPr lang="en-US" sz="2400" dirty="0" smtClean="0"/>
              <a:t> dynamics.</a:t>
            </a:r>
          </a:p>
          <a:p>
            <a:r>
              <a:rPr lang="en-US" sz="3000" dirty="0" smtClean="0"/>
              <a:t>Model benchmarking and Community support</a:t>
            </a:r>
          </a:p>
          <a:p>
            <a:pPr lvl="1"/>
            <a:r>
              <a:rPr lang="en-US" sz="2400" dirty="0" smtClean="0"/>
              <a:t>Use </a:t>
            </a:r>
            <a:r>
              <a:rPr lang="en-US" sz="2400" dirty="0" err="1" smtClean="0"/>
              <a:t>SVN</a:t>
            </a:r>
            <a:r>
              <a:rPr lang="en-US" sz="2400" dirty="0" smtClean="0"/>
              <a:t> to provide timely updates, bug fixes, developer team coordination</a:t>
            </a:r>
            <a:endParaRPr lang="en-US" sz="2600" dirty="0" smtClean="0"/>
          </a:p>
          <a:p>
            <a:pPr lvl="1"/>
            <a:r>
              <a:rPr lang="en-US" sz="2400" dirty="0" smtClean="0"/>
              <a:t>Standard control runs per revision provide restart files and benchmark simulations (</a:t>
            </a:r>
            <a:r>
              <a:rPr lang="de-DE" sz="1900" dirty="0" smtClean="0">
                <a:hlinkClick r:id="rId2"/>
              </a:rPr>
              <a:t>TIEGCM1.93 benchmark runs</a:t>
            </a:r>
            <a:r>
              <a:rPr lang="de-DE" sz="1700" dirty="0" smtClean="0"/>
              <a:t>)</a:t>
            </a:r>
            <a:endParaRPr lang="en-US" sz="1600" dirty="0" smtClean="0"/>
          </a:p>
          <a:p>
            <a:pPr lvl="1"/>
            <a:r>
              <a:rPr lang="en-US" sz="2400" dirty="0" smtClean="0"/>
              <a:t>Providing model source, supporting scripts, data files, documentation, and analysis tools to the scientific community requires a considerable ongoing personnel effort.</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715962"/>
          </a:xfrm>
        </p:spPr>
        <p:txBody>
          <a:bodyPr>
            <a:normAutofit fontScale="90000"/>
          </a:bodyPr>
          <a:lstStyle/>
          <a:p>
            <a:r>
              <a:rPr lang="en-US" dirty="0" smtClean="0"/>
              <a:t>Software Issues and Challenges, cont</a:t>
            </a:r>
            <a:endParaRPr lang="en-US" dirty="0"/>
          </a:p>
        </p:txBody>
      </p:sp>
      <p:sp>
        <p:nvSpPr>
          <p:cNvPr id="3" name="Content Placeholder 2"/>
          <p:cNvSpPr>
            <a:spLocks noGrp="1"/>
          </p:cNvSpPr>
          <p:nvPr>
            <p:ph sz="quarter" idx="1"/>
          </p:nvPr>
        </p:nvSpPr>
        <p:spPr>
          <a:xfrm>
            <a:off x="304800" y="1066800"/>
            <a:ext cx="8229600" cy="5257800"/>
          </a:xfrm>
        </p:spPr>
        <p:txBody>
          <a:bodyPr>
            <a:normAutofit/>
          </a:bodyPr>
          <a:lstStyle/>
          <a:p>
            <a:r>
              <a:rPr lang="en-US" sz="2800" dirty="0" smtClean="0"/>
              <a:t>High resolution modeling</a:t>
            </a:r>
          </a:p>
          <a:p>
            <a:pPr lvl="1"/>
            <a:r>
              <a:rPr lang="en-US" sz="2400" dirty="0" smtClean="0"/>
              <a:t>High spatial and temporal resolution is required to resolve sub-grid scale </a:t>
            </a:r>
            <a:r>
              <a:rPr lang="en-US" sz="2400" dirty="0" err="1" smtClean="0"/>
              <a:t>ionospheric</a:t>
            </a:r>
            <a:r>
              <a:rPr lang="en-US" sz="2400" dirty="0" smtClean="0"/>
              <a:t> variability,  gravity waves, thermal tides, and </a:t>
            </a:r>
            <a:r>
              <a:rPr lang="en-US" sz="2400" dirty="0" err="1" smtClean="0"/>
              <a:t>auroral</a:t>
            </a:r>
            <a:r>
              <a:rPr lang="en-US" sz="2400" dirty="0" smtClean="0"/>
              <a:t> processes.</a:t>
            </a:r>
          </a:p>
          <a:p>
            <a:pPr lvl="1"/>
            <a:r>
              <a:rPr lang="en-US" sz="2400" dirty="0" smtClean="0"/>
              <a:t>Increasing resolution requires tuning of parameterizations</a:t>
            </a:r>
          </a:p>
          <a:p>
            <a:pPr lvl="1"/>
            <a:r>
              <a:rPr lang="en-US" sz="2400" dirty="0" smtClean="0"/>
              <a:t>Implications for performance, memory scalability, storage, and post-processing and analysis</a:t>
            </a:r>
          </a:p>
          <a:p>
            <a:pPr lvl="1"/>
            <a:r>
              <a:rPr lang="en-US" sz="2400" dirty="0" smtClean="0"/>
              <a:t>Parallel I/O:  reorganize memory for efficient i/o</a:t>
            </a:r>
          </a:p>
          <a:p>
            <a:r>
              <a:rPr lang="en-US" sz="2800" dirty="0" smtClean="0"/>
              <a:t>Libraries </a:t>
            </a:r>
            <a:r>
              <a:rPr lang="en-US" sz="2800" dirty="0" err="1" smtClean="0"/>
              <a:t>vs</a:t>
            </a:r>
            <a:r>
              <a:rPr lang="en-US" sz="2800" dirty="0" smtClean="0"/>
              <a:t> source code</a:t>
            </a:r>
          </a:p>
          <a:p>
            <a:pPr lvl="1"/>
            <a:r>
              <a:rPr lang="en-US" sz="2400" dirty="0" smtClean="0"/>
              <a:t>Keep number of large </a:t>
            </a:r>
            <a:r>
              <a:rPr lang="en-US" sz="2400" dirty="0" err="1" smtClean="0"/>
              <a:t>libs</a:t>
            </a:r>
            <a:r>
              <a:rPr lang="en-US" sz="2400" dirty="0" smtClean="0"/>
              <a:t> down (</a:t>
            </a:r>
            <a:r>
              <a:rPr lang="en-US" sz="2400" dirty="0" err="1" smtClean="0"/>
              <a:t>tgcm</a:t>
            </a:r>
            <a:r>
              <a:rPr lang="en-US" sz="2400" dirty="0" smtClean="0"/>
              <a:t>: </a:t>
            </a:r>
            <a:r>
              <a:rPr lang="en-US" sz="2400" dirty="0" err="1" smtClean="0"/>
              <a:t>netcdf,MPI,ESMF</a:t>
            </a:r>
            <a:r>
              <a:rPr lang="en-US" sz="2400" dirty="0" smtClean="0"/>
              <a:t>) </a:t>
            </a:r>
          </a:p>
          <a:p>
            <a:pPr lvl="1"/>
            <a:r>
              <a:rPr lang="en-US" sz="2400" dirty="0" smtClean="0"/>
              <a:t>Incorporate source code for targeted purposes (e.g., </a:t>
            </a:r>
            <a:r>
              <a:rPr lang="en-US" sz="2400" dirty="0" err="1" smtClean="0"/>
              <a:t>FFT</a:t>
            </a:r>
            <a:r>
              <a:rPr lang="en-US" sz="2400" dirty="0" smtClean="0"/>
              <a:t>) </a:t>
            </a:r>
          </a:p>
          <a:p>
            <a:pPr lvl="1"/>
            <a:r>
              <a:rPr lang="en-US" sz="2400" dirty="0" smtClean="0"/>
              <a:t>Raises portability and maintenance issues</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1525</TotalTime>
  <Words>941</Words>
  <Application>Microsoft Office PowerPoint</Application>
  <PresentationFormat>On-screen Show (4:3)</PresentationFormat>
  <Paragraphs>109</Paragraphs>
  <Slides>13</Slides>
  <Notes>0</Notes>
  <HiddenSlides>0</HiddenSlides>
  <MMClips>1</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Equity</vt:lpstr>
      <vt:lpstr>Thermospheric General Circulation Models (TGCM’s)</vt:lpstr>
      <vt:lpstr>Slide 2</vt:lpstr>
      <vt:lpstr>Software Milestones (1990-2010)</vt:lpstr>
      <vt:lpstr>Current Model Configuration and Capabilities</vt:lpstr>
      <vt:lpstr>Software Issues and Challenges</vt:lpstr>
      <vt:lpstr>Software Issues and Challenges</vt:lpstr>
      <vt:lpstr>Slide 7</vt:lpstr>
      <vt:lpstr>Software Issues and Challenges, cont. </vt:lpstr>
      <vt:lpstr>Software Issues and Challenges, cont</vt:lpstr>
      <vt:lpstr>Slide 10</vt:lpstr>
      <vt:lpstr>Slide 11</vt:lpstr>
      <vt:lpstr>Slide 12</vt:lpstr>
      <vt:lpstr>Slide 13</vt:lpstr>
    </vt:vector>
  </TitlesOfParts>
  <Company>NCAR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Thermospheric General Circulation Models</dc:title>
  <dc:creator> </dc:creator>
  <cp:lastModifiedBy> </cp:lastModifiedBy>
  <cp:revision>138</cp:revision>
  <dcterms:created xsi:type="dcterms:W3CDTF">2010-08-09T17:57:10Z</dcterms:created>
  <dcterms:modified xsi:type="dcterms:W3CDTF">2010-08-17T01:01:29Z</dcterms:modified>
</cp:coreProperties>
</file>