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96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BA82-D3A9-4947-B704-B1749FF80DB4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9435-F477-9C4E-B8C5-EA8FE760D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BA82-D3A9-4947-B704-B1749FF80DB4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9435-F477-9C4E-B8C5-EA8FE760D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BA82-D3A9-4947-B704-B1749FF80DB4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9435-F477-9C4E-B8C5-EA8FE760D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BA82-D3A9-4947-B704-B1749FF80DB4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9435-F477-9C4E-B8C5-EA8FE760D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BA82-D3A9-4947-B704-B1749FF80DB4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9435-F477-9C4E-B8C5-EA8FE760D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BA82-D3A9-4947-B704-B1749FF80DB4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9435-F477-9C4E-B8C5-EA8FE760D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BA82-D3A9-4947-B704-B1749FF80DB4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9435-F477-9C4E-B8C5-EA8FE760D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BA82-D3A9-4947-B704-B1749FF80DB4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9435-F477-9C4E-B8C5-EA8FE760D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BA82-D3A9-4947-B704-B1749FF80DB4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9435-F477-9C4E-B8C5-EA8FE760D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BA82-D3A9-4947-B704-B1749FF80DB4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9435-F477-9C4E-B8C5-EA8FE760D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BA82-D3A9-4947-B704-B1749FF80DB4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9435-F477-9C4E-B8C5-EA8FE760D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2BA82-D3A9-4947-B704-B1749FF80DB4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B9435-F477-9C4E-B8C5-EA8FE760D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7894" y="684560"/>
            <a:ext cx="5302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Recent Development Progress in TIEGCM</a:t>
            </a:r>
          </a:p>
          <a:p>
            <a:pPr algn="ctr"/>
            <a:r>
              <a:rPr lang="en-US" sz="2400" dirty="0" smtClean="0"/>
              <a:t>(Towards Release of v2.0)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1638" y="2142970"/>
            <a:ext cx="82253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 Modification of FFT filtering at 2.5-degree resolution (r1010, Jan, 2014)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 Helium as a major composition species, 5-deg res (r1013, Feb, 2014)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 Parallel dynamo, with ESMF </a:t>
            </a:r>
            <a:r>
              <a:rPr lang="en-US" sz="2000" dirty="0" err="1" smtClean="0"/>
              <a:t>regridding</a:t>
            </a:r>
            <a:r>
              <a:rPr lang="en-US" sz="2000" dirty="0" smtClean="0"/>
              <a:t> (r1027, Mar, 2014)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 Improved automation of test suites (Apr, 2014, and ongoing)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 Helium at 2.5-degree resolution (working, but not yet committed)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 Impose floor on O+ at low-lat above </a:t>
            </a:r>
            <a:r>
              <a:rPr lang="en-US" sz="2000" dirty="0" err="1" smtClean="0"/>
              <a:t>zp</a:t>
            </a:r>
            <a:r>
              <a:rPr lang="en-US" sz="2000" dirty="0" smtClean="0"/>
              <a:t> 2.5 for storm conditions (discussion)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opmin_utlat_HE_screensh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431800"/>
            <a:ext cx="6286500" cy="599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6749" y="16274"/>
            <a:ext cx="2629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UT (day 349) </a:t>
            </a:r>
            <a:r>
              <a:rPr lang="en-US" dirty="0" err="1" smtClean="0"/>
              <a:t>vs</a:t>
            </a:r>
            <a:r>
              <a:rPr lang="en-US" dirty="0" smtClean="0"/>
              <a:t> Latitude</a:t>
            </a:r>
          </a:p>
          <a:p>
            <a:pPr algn="ctr"/>
            <a:r>
              <a:rPr lang="en-US" dirty="0" smtClean="0"/>
              <a:t>Log10 Helium at </a:t>
            </a:r>
            <a:r>
              <a:rPr lang="en-US" dirty="0" err="1" smtClean="0"/>
              <a:t>Zp</a:t>
            </a:r>
            <a:r>
              <a:rPr lang="en-US" dirty="0" smtClean="0"/>
              <a:t>=6.375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06269" y="6384698"/>
            <a:ext cx="177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Min,Max</a:t>
            </a:r>
            <a:r>
              <a:rPr lang="en-US" dirty="0" smtClean="0"/>
              <a:t>=4.2,6.8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opmin_utlat_DJ_screensh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361950"/>
            <a:ext cx="6337300" cy="613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5847" y="38784"/>
            <a:ext cx="357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UT (day 349) </a:t>
            </a:r>
            <a:r>
              <a:rPr lang="en-US" dirty="0" err="1" smtClean="0"/>
              <a:t>vs</a:t>
            </a:r>
            <a:r>
              <a:rPr lang="en-US" dirty="0" smtClean="0"/>
              <a:t> Latitude</a:t>
            </a:r>
          </a:p>
          <a:p>
            <a:pPr algn="ctr"/>
            <a:r>
              <a:rPr lang="en-US" dirty="0" smtClean="0"/>
              <a:t>DJ (</a:t>
            </a:r>
            <a:r>
              <a:rPr lang="en-US" dirty="0" err="1" smtClean="0"/>
              <a:t>ambipolar</a:t>
            </a:r>
            <a:r>
              <a:rPr lang="en-US" dirty="0" smtClean="0"/>
              <a:t> diffusion) at </a:t>
            </a:r>
            <a:r>
              <a:rPr lang="en-US" dirty="0" err="1" smtClean="0"/>
              <a:t>Zp</a:t>
            </a:r>
            <a:r>
              <a:rPr lang="en-US" dirty="0" smtClean="0"/>
              <a:t>=6.375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30151" y="6311384"/>
            <a:ext cx="262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Min,Max</a:t>
            </a:r>
            <a:r>
              <a:rPr lang="en-US" dirty="0" smtClean="0"/>
              <a:t> = 3.4E+8, 1.0E+9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oopmin_utvert_WI_screensh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185880"/>
            <a:ext cx="6311900" cy="657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8153" y="12799"/>
            <a:ext cx="238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UT (day 349) </a:t>
            </a:r>
            <a:r>
              <a:rPr lang="en-US" dirty="0" err="1" smtClean="0"/>
              <a:t>vs</a:t>
            </a:r>
            <a:r>
              <a:rPr lang="en-US" dirty="0" smtClean="0"/>
              <a:t> ZP</a:t>
            </a:r>
          </a:p>
          <a:p>
            <a:pPr algn="ctr"/>
            <a:r>
              <a:rPr lang="en-US" dirty="0" smtClean="0"/>
              <a:t>WI </a:t>
            </a:r>
            <a:r>
              <a:rPr lang="en-US" dirty="0" err="1" smtClean="0"/>
              <a:t>ExB</a:t>
            </a:r>
            <a:r>
              <a:rPr lang="en-US" dirty="0" smtClean="0"/>
              <a:t> at latitude -1.25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87057" y="6292334"/>
            <a:ext cx="219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Min,Max</a:t>
            </a:r>
            <a:r>
              <a:rPr lang="en-US" dirty="0" smtClean="0"/>
              <a:t>=-2617,8592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Discussion </a:t>
            </a:r>
            <a:r>
              <a:rPr lang="en-US" sz="3200" dirty="0" smtClean="0"/>
              <a:t>(O+, He in storm conditions)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461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During a 2.5-deg simulation of the December, 2006 storm, near-zero electron density and consequent unrealistic high electron temperatures occurred at low-latitudes near the top of the model, resulting in numerical instability (</a:t>
            </a:r>
            <a:r>
              <a:rPr lang="en-US" sz="2400" dirty="0" err="1" smtClean="0"/>
              <a:t>NaNs</a:t>
            </a:r>
            <a:r>
              <a:rPr lang="en-US" sz="2400" dirty="0" smtClean="0"/>
              <a:t>) when calculating </a:t>
            </a:r>
            <a:r>
              <a:rPr lang="en-US" sz="2400" dirty="0" err="1" smtClean="0"/>
              <a:t>ambipolar</a:t>
            </a:r>
            <a:r>
              <a:rPr lang="en-US" sz="2400" dirty="0" smtClean="0"/>
              <a:t> diffusion velocities.</a:t>
            </a:r>
          </a:p>
          <a:p>
            <a:r>
              <a:rPr lang="en-US" sz="2400" dirty="0" smtClean="0"/>
              <a:t>To apply a </a:t>
            </a:r>
            <a:r>
              <a:rPr lang="en-US" sz="2400" dirty="0" err="1" smtClean="0"/>
              <a:t>bandaid</a:t>
            </a:r>
            <a:r>
              <a:rPr lang="en-US" sz="2400" dirty="0" smtClean="0"/>
              <a:t> to the above symptom, we imposed a floor of 100 particles on O+ between +/- 15 degrees latitude above the </a:t>
            </a:r>
            <a:r>
              <a:rPr lang="en-US" sz="2400" dirty="0" err="1" smtClean="0"/>
              <a:t>zp</a:t>
            </a:r>
            <a:r>
              <a:rPr lang="en-US" sz="2400" dirty="0" smtClean="0"/>
              <a:t>=2.5 pressure level.</a:t>
            </a:r>
          </a:p>
          <a:p>
            <a:r>
              <a:rPr lang="en-US" sz="2400" dirty="0" smtClean="0"/>
              <a:t>Preliminary results show improved stability (fewer </a:t>
            </a:r>
            <a:r>
              <a:rPr lang="en-US" sz="2400" dirty="0" err="1" smtClean="0"/>
              <a:t>NaNs</a:t>
            </a:r>
            <a:r>
              <a:rPr lang="en-US" sz="2400" dirty="0" smtClean="0"/>
              <a:t>), but the root cause of course still persists. See attached plots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December, 2006 “AGU” storm: Peak </a:t>
            </a:r>
            <a:r>
              <a:rPr lang="en-US" sz="2400" dirty="0" err="1" smtClean="0"/>
              <a:t>Kp</a:t>
            </a:r>
            <a:r>
              <a:rPr lang="en-US" sz="2400" dirty="0" smtClean="0"/>
              <a:t>=8.5, Hp=250 GW</a:t>
            </a:r>
          </a:p>
          <a:p>
            <a:r>
              <a:rPr lang="en-US" sz="2400" dirty="0" smtClean="0"/>
              <a:t>TIEGCM simulation: GPI (f10.7), Weimer potential model, step=30 seconds.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opmin_utvert_d347-350_TN_screensh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370605"/>
            <a:ext cx="6299200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1198" y="0"/>
            <a:ext cx="237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Ut</a:t>
            </a:r>
            <a:r>
              <a:rPr lang="en-US" dirty="0" smtClean="0"/>
              <a:t> (days 347-350)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Zp</a:t>
            </a:r>
            <a:endParaRPr lang="en-US" dirty="0" smtClean="0"/>
          </a:p>
          <a:p>
            <a:pPr algn="ctr"/>
            <a:r>
              <a:rPr lang="en-US" dirty="0" smtClean="0"/>
              <a:t>TN at latitude -1.25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4579" y="6325873"/>
            <a:ext cx="201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Min,Max</a:t>
            </a:r>
            <a:r>
              <a:rPr lang="en-US" dirty="0" smtClean="0"/>
              <a:t>=150,1063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41090" y="1166091"/>
            <a:ext cx="946727" cy="35098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287817" y="646331"/>
            <a:ext cx="1119910" cy="519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07727" y="461665"/>
            <a:ext cx="235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349 (Dec 15, 2006)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opmin_utvert_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273" y="0"/>
            <a:ext cx="5299364" cy="6858000"/>
          </a:xfrm>
          <a:prstGeom prst="rect">
            <a:avLst/>
          </a:prstGeom>
        </p:spPr>
      </p:pic>
      <p:pic>
        <p:nvPicPr>
          <p:cNvPr id="5" name="Picture 4" descr="opmin_utvert_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545" y="0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6854" y="334925"/>
            <a:ext cx="3425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Ut</a:t>
            </a:r>
            <a:r>
              <a:rPr lang="en-US" sz="2400" dirty="0" smtClean="0"/>
              <a:t> (day 349)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Zp</a:t>
            </a:r>
            <a:endParaRPr lang="en-US" sz="2400" dirty="0" smtClean="0"/>
          </a:p>
          <a:p>
            <a:pPr algn="ctr"/>
            <a:r>
              <a:rPr lang="en-US" sz="2400" dirty="0" smtClean="0"/>
              <a:t>Log10 </a:t>
            </a:r>
            <a:r>
              <a:rPr lang="en-US" sz="2400" dirty="0" smtClean="0"/>
              <a:t>O+ at latitude -1.25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2536" y="5876712"/>
            <a:ext cx="2919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Without O+ minimum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64727" y="5876712"/>
            <a:ext cx="376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 O+ minimum</a:t>
            </a:r>
          </a:p>
          <a:p>
            <a:pPr algn="ctr"/>
            <a:r>
              <a:rPr lang="en-US" sz="2400" dirty="0" smtClean="0"/>
              <a:t>+/- 15 </a:t>
            </a:r>
            <a:r>
              <a:rPr lang="en-US" sz="2400" dirty="0" smtClean="0"/>
              <a:t>deg latitude, </a:t>
            </a:r>
            <a:r>
              <a:rPr lang="en-US" sz="2400" dirty="0" err="1" smtClean="0"/>
              <a:t>zp</a:t>
            </a:r>
            <a:r>
              <a:rPr lang="en-US" sz="2400" dirty="0" smtClean="0"/>
              <a:t> &gt;= 2.5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opmin_utvert_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637" y="0"/>
            <a:ext cx="5299364" cy="6858000"/>
          </a:xfrm>
          <a:prstGeom prst="rect">
            <a:avLst/>
          </a:prstGeom>
        </p:spPr>
      </p:pic>
      <p:pic>
        <p:nvPicPr>
          <p:cNvPr id="5" name="Picture 4" descr="opmin_utvert_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0" y="0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9483" y="334925"/>
            <a:ext cx="3420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Ut</a:t>
            </a:r>
            <a:r>
              <a:rPr lang="en-US" sz="2400" dirty="0" smtClean="0"/>
              <a:t> (day 349)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Zp</a:t>
            </a:r>
            <a:endParaRPr lang="en-US" sz="2400" dirty="0" smtClean="0"/>
          </a:p>
          <a:p>
            <a:pPr algn="ctr"/>
            <a:r>
              <a:rPr lang="en-US" sz="2400" dirty="0" smtClean="0"/>
              <a:t>Log10 </a:t>
            </a:r>
            <a:r>
              <a:rPr lang="en-US" sz="2400" dirty="0" smtClean="0"/>
              <a:t>Ne at latitude -1.25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2536" y="5876712"/>
            <a:ext cx="2919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Without O+ minimum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min,max</a:t>
            </a:r>
            <a:r>
              <a:rPr lang="en-US" sz="2400" dirty="0" smtClean="0"/>
              <a:t>=1.7,5.9)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64727" y="5876712"/>
            <a:ext cx="2492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 O+ minimum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min,max</a:t>
            </a:r>
            <a:r>
              <a:rPr lang="en-US" sz="2400" dirty="0" smtClean="0"/>
              <a:t>=2.1,5.9)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opmin_utvert_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1" y="0"/>
            <a:ext cx="5299364" cy="6858000"/>
          </a:xfrm>
          <a:prstGeom prst="rect">
            <a:avLst/>
          </a:prstGeom>
        </p:spPr>
      </p:pic>
      <p:pic>
        <p:nvPicPr>
          <p:cNvPr id="5" name="Picture 4" descr="opmin_utvert_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227" y="0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6570" y="196385"/>
            <a:ext cx="2525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Ut</a:t>
            </a:r>
            <a:r>
              <a:rPr lang="en-US" sz="2400" dirty="0" smtClean="0"/>
              <a:t> (day 349)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Zp</a:t>
            </a:r>
            <a:endParaRPr lang="en-US" sz="2400" dirty="0" smtClean="0"/>
          </a:p>
          <a:p>
            <a:pPr algn="ctr"/>
            <a:r>
              <a:rPr lang="en-US" sz="2400" dirty="0" smtClean="0"/>
              <a:t>Te at latitude -1.25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2536" y="5876712"/>
            <a:ext cx="2919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Without O+ minimum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min,max</a:t>
            </a:r>
            <a:r>
              <a:rPr lang="en-US" sz="2400" dirty="0" smtClean="0"/>
              <a:t>=150,12250)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24890" y="5876712"/>
            <a:ext cx="277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 O+ minimum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min,max</a:t>
            </a:r>
            <a:r>
              <a:rPr lang="en-US" sz="2400" dirty="0" smtClean="0"/>
              <a:t>=150,9100)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opmin_utlat_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273" y="0"/>
            <a:ext cx="5299364" cy="6858000"/>
          </a:xfrm>
          <a:prstGeom prst="rect">
            <a:avLst/>
          </a:prstGeom>
        </p:spPr>
      </p:pic>
      <p:pic>
        <p:nvPicPr>
          <p:cNvPr id="5" name="Picture 4" descr="opmin_utlat_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956" y="0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6091" y="196385"/>
            <a:ext cx="3146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Ut</a:t>
            </a:r>
            <a:r>
              <a:rPr lang="en-US" sz="2400" dirty="0" smtClean="0"/>
              <a:t> (day 349) </a:t>
            </a:r>
            <a:r>
              <a:rPr lang="en-US" sz="2400" dirty="0" err="1" smtClean="0"/>
              <a:t>vs</a:t>
            </a:r>
            <a:r>
              <a:rPr lang="en-US" sz="2400" dirty="0" smtClean="0"/>
              <a:t> Latitude</a:t>
            </a:r>
          </a:p>
          <a:p>
            <a:pPr algn="ctr"/>
            <a:r>
              <a:rPr lang="en-US" sz="2400" dirty="0" smtClean="0"/>
              <a:t>Log10 </a:t>
            </a:r>
            <a:r>
              <a:rPr lang="en-US" sz="2400" dirty="0" smtClean="0"/>
              <a:t>O+ at </a:t>
            </a:r>
            <a:r>
              <a:rPr lang="en-US" sz="2400" dirty="0" err="1" smtClean="0"/>
              <a:t>Zp</a:t>
            </a:r>
            <a:r>
              <a:rPr lang="en-US" sz="2400" dirty="0" smtClean="0"/>
              <a:t>=3.875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2536" y="5876712"/>
            <a:ext cx="2919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Without O+ minimum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min,max</a:t>
            </a:r>
            <a:r>
              <a:rPr lang="en-US" sz="2400" dirty="0" smtClean="0"/>
              <a:t>=-5.0,6.2)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42793" y="5876712"/>
            <a:ext cx="2492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 O+ minimum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min,max</a:t>
            </a:r>
            <a:r>
              <a:rPr lang="en-US" sz="2400" dirty="0" smtClean="0"/>
              <a:t>=2.0,6.2)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opmin_utlat_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049" y="0"/>
            <a:ext cx="5299364" cy="6858000"/>
          </a:xfrm>
          <a:prstGeom prst="rect">
            <a:avLst/>
          </a:prstGeom>
        </p:spPr>
      </p:pic>
      <p:pic>
        <p:nvPicPr>
          <p:cNvPr id="5" name="Picture 4" descr="opmin_utlat_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86" y="0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0183" y="196385"/>
            <a:ext cx="4438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Ut</a:t>
            </a:r>
            <a:r>
              <a:rPr lang="en-US" sz="2400" dirty="0" smtClean="0"/>
              <a:t> (day 349) </a:t>
            </a:r>
            <a:r>
              <a:rPr lang="en-US" sz="2400" dirty="0" err="1" smtClean="0"/>
              <a:t>vs</a:t>
            </a:r>
            <a:r>
              <a:rPr lang="en-US" sz="2400" dirty="0" smtClean="0"/>
              <a:t> Latitude</a:t>
            </a:r>
          </a:p>
          <a:p>
            <a:pPr algn="ctr"/>
            <a:r>
              <a:rPr lang="en-US" sz="2400" dirty="0" smtClean="0"/>
              <a:t>Electron Temperature at </a:t>
            </a:r>
            <a:r>
              <a:rPr lang="en-US" sz="2400" dirty="0" err="1" smtClean="0"/>
              <a:t>Zp</a:t>
            </a:r>
            <a:r>
              <a:rPr lang="en-US" sz="2400" dirty="0" smtClean="0"/>
              <a:t>=6.375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257" y="5876712"/>
            <a:ext cx="3084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Without O+ minimum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min,max</a:t>
            </a:r>
            <a:r>
              <a:rPr lang="en-US" sz="2400" dirty="0" smtClean="0"/>
              <a:t>=1150,14745)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50529" y="5876712"/>
            <a:ext cx="3084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 O+ minimum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min,max</a:t>
            </a:r>
            <a:r>
              <a:rPr lang="en-US" sz="2400" dirty="0" smtClean="0"/>
              <a:t>=1150,10090)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min_maps_zp6_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191" y="3119573"/>
            <a:ext cx="5295900" cy="3622965"/>
          </a:xfrm>
          <a:prstGeom prst="rect">
            <a:avLst/>
          </a:prstGeom>
        </p:spPr>
      </p:pic>
      <p:pic>
        <p:nvPicPr>
          <p:cNvPr id="4" name="Picture 3" descr="noopmin_maps_zp6_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191" y="-23097"/>
            <a:ext cx="5194300" cy="3382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524</Words>
  <Application>Microsoft Macintosh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Discussion (O+, He in storm conditions)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UCAR/NCAR/HAO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foster</dc:creator>
  <cp:lastModifiedBy>foster</cp:lastModifiedBy>
  <cp:revision>46</cp:revision>
  <dcterms:created xsi:type="dcterms:W3CDTF">2014-05-08T15:25:41Z</dcterms:created>
  <dcterms:modified xsi:type="dcterms:W3CDTF">2014-05-08T16:52:43Z</dcterms:modified>
</cp:coreProperties>
</file>