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Steady-State 5-day equinox </a:t>
            </a:r>
            <a:r>
              <a:rPr lang="en-US" sz="2800" dirty="0" err="1" smtClean="0"/>
              <a:t>tiegcm</a:t>
            </a:r>
            <a:r>
              <a:rPr lang="en-US" sz="2800" dirty="0" smtClean="0"/>
              <a:t> runs: </a:t>
            </a:r>
            <a:br>
              <a:rPr lang="en-US" sz="2800" dirty="0" smtClean="0"/>
            </a:br>
            <a:r>
              <a:rPr lang="en-US" sz="2800" dirty="0" smtClean="0"/>
              <a:t>Dynamic </a:t>
            </a:r>
            <a:r>
              <a:rPr lang="en-US" sz="2800" dirty="0" err="1" smtClean="0"/>
              <a:t>vs</a:t>
            </a:r>
            <a:r>
              <a:rPr lang="en-US" sz="2800" dirty="0" smtClean="0"/>
              <a:t> Constant Critical Latitudes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Concrit</a:t>
            </a:r>
            <a:r>
              <a:rPr lang="en-US" dirty="0" smtClean="0"/>
              <a:t> </a:t>
            </a:r>
            <a:r>
              <a:rPr lang="en-US" dirty="0" err="1" smtClean="0"/>
              <a:t>Heelis</a:t>
            </a:r>
            <a:r>
              <a:rPr lang="en-US" dirty="0" smtClean="0"/>
              <a:t> </a:t>
            </a:r>
            <a:r>
              <a:rPr lang="en-US" dirty="0" err="1" smtClean="0"/>
              <a:t>c30p8</a:t>
            </a:r>
            <a:r>
              <a:rPr lang="en-US" dirty="0" smtClean="0"/>
              <a:t> -&gt; </a:t>
            </a:r>
            <a:r>
              <a:rPr lang="en-US" dirty="0" err="1" smtClean="0"/>
              <a:t>crit</a:t>
            </a:r>
            <a:r>
              <a:rPr lang="en-US" dirty="0" smtClean="0"/>
              <a:t> = 15., 30.</a:t>
            </a:r>
          </a:p>
          <a:p>
            <a:r>
              <a:rPr lang="en-US" dirty="0" err="1" smtClean="0"/>
              <a:t>Dyncrit</a:t>
            </a:r>
            <a:r>
              <a:rPr lang="en-US" dirty="0" smtClean="0"/>
              <a:t> </a:t>
            </a:r>
            <a:r>
              <a:rPr lang="en-US" dirty="0" err="1" smtClean="0"/>
              <a:t>Heelis</a:t>
            </a:r>
            <a:r>
              <a:rPr lang="en-US" dirty="0" smtClean="0"/>
              <a:t> </a:t>
            </a:r>
            <a:r>
              <a:rPr lang="en-US" dirty="0" err="1" smtClean="0"/>
              <a:t>c30p8</a:t>
            </a:r>
            <a:r>
              <a:rPr lang="en-US" dirty="0" smtClean="0"/>
              <a:t> -&gt; </a:t>
            </a:r>
            <a:r>
              <a:rPr lang="en-US" dirty="0" err="1" smtClean="0"/>
              <a:t>crit</a:t>
            </a:r>
            <a:r>
              <a:rPr lang="en-US" dirty="0" smtClean="0"/>
              <a:t> = 17.25, 32.25</a:t>
            </a:r>
          </a:p>
          <a:p>
            <a:endParaRPr lang="en-US" dirty="0" smtClean="0"/>
          </a:p>
          <a:p>
            <a:r>
              <a:rPr lang="en-US" dirty="0" err="1" smtClean="0"/>
              <a:t>Concrit</a:t>
            </a:r>
            <a:r>
              <a:rPr lang="en-US" dirty="0" smtClean="0"/>
              <a:t> </a:t>
            </a:r>
            <a:r>
              <a:rPr lang="en-US" dirty="0" err="1" smtClean="0"/>
              <a:t>Heelis</a:t>
            </a:r>
            <a:r>
              <a:rPr lang="en-US" dirty="0" smtClean="0"/>
              <a:t> </a:t>
            </a:r>
            <a:r>
              <a:rPr lang="en-US" dirty="0" err="1" smtClean="0"/>
              <a:t>c95p58</a:t>
            </a:r>
            <a:r>
              <a:rPr lang="en-US" dirty="0" smtClean="0"/>
              <a:t> -&gt; </a:t>
            </a:r>
            <a:r>
              <a:rPr lang="en-US" dirty="0" err="1" smtClean="0"/>
              <a:t>crit</a:t>
            </a:r>
            <a:r>
              <a:rPr lang="en-US" dirty="0" smtClean="0"/>
              <a:t> = 15.,30.</a:t>
            </a:r>
          </a:p>
          <a:p>
            <a:r>
              <a:rPr lang="en-US" dirty="0" err="1" smtClean="0"/>
              <a:t>Dyncrit</a:t>
            </a:r>
            <a:r>
              <a:rPr lang="en-US" dirty="0" smtClean="0"/>
              <a:t> </a:t>
            </a:r>
            <a:r>
              <a:rPr lang="en-US" dirty="0" err="1" smtClean="0"/>
              <a:t>Heelis</a:t>
            </a:r>
            <a:r>
              <a:rPr lang="en-US" dirty="0" smtClean="0"/>
              <a:t> </a:t>
            </a:r>
            <a:r>
              <a:rPr lang="en-US" dirty="0" err="1" smtClean="0"/>
              <a:t>c95p58</a:t>
            </a:r>
            <a:r>
              <a:rPr lang="en-US" dirty="0" smtClean="0"/>
              <a:t> -&gt; </a:t>
            </a:r>
            <a:r>
              <a:rPr lang="en-US" dirty="0" err="1" smtClean="0"/>
              <a:t>crit</a:t>
            </a:r>
            <a:r>
              <a:rPr lang="en-US" dirty="0" smtClean="0"/>
              <a:t> = 21.12, 36.12</a:t>
            </a:r>
          </a:p>
          <a:p>
            <a:endParaRPr lang="en-US" dirty="0" smtClean="0"/>
          </a:p>
          <a:p>
            <a:r>
              <a:rPr lang="en-US" dirty="0" err="1" smtClean="0"/>
              <a:t>Concrit</a:t>
            </a:r>
            <a:r>
              <a:rPr lang="en-US" dirty="0" smtClean="0"/>
              <a:t> Weimer </a:t>
            </a:r>
            <a:r>
              <a:rPr lang="en-US" dirty="0" err="1" smtClean="0"/>
              <a:t>BZ+5</a:t>
            </a:r>
            <a:r>
              <a:rPr lang="en-US" dirty="0" smtClean="0"/>
              <a:t> -&gt; </a:t>
            </a:r>
            <a:r>
              <a:rPr lang="en-US" dirty="0" err="1" smtClean="0"/>
              <a:t>crit</a:t>
            </a:r>
            <a:r>
              <a:rPr lang="en-US" dirty="0" smtClean="0"/>
              <a:t> = 15.,30.</a:t>
            </a:r>
          </a:p>
          <a:p>
            <a:r>
              <a:rPr lang="en-US" dirty="0" err="1" smtClean="0"/>
              <a:t>Dyncrit</a:t>
            </a:r>
            <a:r>
              <a:rPr lang="en-US" dirty="0" smtClean="0"/>
              <a:t> Weimer </a:t>
            </a:r>
            <a:r>
              <a:rPr lang="en-US" dirty="0" err="1" smtClean="0"/>
              <a:t>BZ+5</a:t>
            </a:r>
            <a:r>
              <a:rPr lang="en-US" dirty="0" smtClean="0"/>
              <a:t> -&gt; </a:t>
            </a:r>
            <a:r>
              <a:rPr lang="en-US" dirty="0" err="1" smtClean="0"/>
              <a:t>crit</a:t>
            </a:r>
            <a:r>
              <a:rPr lang="en-US" dirty="0" smtClean="0"/>
              <a:t> = 17.09, 32.09</a:t>
            </a:r>
          </a:p>
          <a:p>
            <a:endParaRPr lang="en-US" dirty="0" smtClean="0"/>
          </a:p>
          <a:p>
            <a:r>
              <a:rPr lang="en-US" dirty="0" err="1" smtClean="0"/>
              <a:t>Concrit</a:t>
            </a:r>
            <a:r>
              <a:rPr lang="en-US" dirty="0" smtClean="0"/>
              <a:t> Weimer </a:t>
            </a:r>
            <a:r>
              <a:rPr lang="en-US" dirty="0" err="1" smtClean="0"/>
              <a:t>BZ</a:t>
            </a:r>
            <a:r>
              <a:rPr lang="en-US" dirty="0" smtClean="0"/>
              <a:t>-5 -&gt; </a:t>
            </a:r>
            <a:r>
              <a:rPr lang="en-US" dirty="0" err="1" smtClean="0"/>
              <a:t>crit</a:t>
            </a:r>
            <a:r>
              <a:rPr lang="en-US" dirty="0" smtClean="0"/>
              <a:t> = 15.,30.</a:t>
            </a:r>
          </a:p>
          <a:p>
            <a:r>
              <a:rPr lang="en-US" dirty="0" err="1" smtClean="0"/>
              <a:t>Dyncrit</a:t>
            </a:r>
            <a:r>
              <a:rPr lang="en-US" dirty="0" smtClean="0"/>
              <a:t> Weimer </a:t>
            </a:r>
            <a:r>
              <a:rPr lang="en-US" dirty="0" err="1" smtClean="0"/>
              <a:t>BZ</a:t>
            </a:r>
            <a:r>
              <a:rPr lang="en-US" dirty="0" smtClean="0"/>
              <a:t>-5 -&gt; </a:t>
            </a:r>
            <a:r>
              <a:rPr lang="en-US" dirty="0" err="1" smtClean="0"/>
              <a:t>crit</a:t>
            </a:r>
            <a:r>
              <a:rPr lang="en-US" dirty="0" smtClean="0"/>
              <a:t> = 20.09, 35.09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ected_Page_10.png"/>
          <p:cNvPicPr>
            <a:picLocks noChangeAspect="1"/>
          </p:cNvPicPr>
          <p:nvPr/>
        </p:nvPicPr>
        <p:blipFill>
          <a:blip r:embed="rId2" cstate="print"/>
          <a:srcRect l="4706" t="14547" r="4706" b="18184"/>
          <a:stretch>
            <a:fillRect/>
          </a:stretch>
        </p:blipFill>
        <p:spPr>
          <a:xfrm>
            <a:off x="1524000" y="685800"/>
            <a:ext cx="5709093" cy="5486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1026" y="152400"/>
            <a:ext cx="51602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Electron Density (%</a:t>
            </a:r>
            <a:r>
              <a:rPr lang="en-US" sz="2400" dirty="0" err="1" smtClean="0"/>
              <a:t>Diffs</a:t>
            </a:r>
            <a:r>
              <a:rPr lang="en-US" sz="2400" dirty="0" smtClean="0"/>
              <a:t> </a:t>
            </a:r>
            <a:r>
              <a:rPr lang="en-US" sz="2400" dirty="0" err="1" smtClean="0"/>
              <a:t>dyncrit</a:t>
            </a:r>
            <a:r>
              <a:rPr lang="en-US" sz="2400" dirty="0" smtClean="0"/>
              <a:t>-</a:t>
            </a:r>
            <a:r>
              <a:rPr lang="en-US" sz="2400" dirty="0" err="1" smtClean="0"/>
              <a:t>concrit</a:t>
            </a:r>
            <a:r>
              <a:rPr lang="en-US" sz="2400" dirty="0" smtClean="0"/>
              <a:t>)</a:t>
            </a:r>
          </a:p>
          <a:p>
            <a:pPr algn="ctr"/>
            <a:r>
              <a:rPr lang="en-US" sz="2400" dirty="0" smtClean="0"/>
              <a:t>Weimer </a:t>
            </a:r>
            <a:r>
              <a:rPr lang="en-US" sz="2400" dirty="0" err="1" smtClean="0"/>
              <a:t>BZ</a:t>
            </a:r>
            <a:r>
              <a:rPr lang="en-US" sz="2400" dirty="0" smtClean="0"/>
              <a:t> = -5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89887" y="5867400"/>
            <a:ext cx="3044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%</a:t>
            </a:r>
            <a:r>
              <a:rPr lang="en-US" sz="2000" dirty="0" err="1" smtClean="0"/>
              <a:t>Diffs</a:t>
            </a:r>
            <a:r>
              <a:rPr lang="en-US" sz="2000" dirty="0" smtClean="0"/>
              <a:t> </a:t>
            </a:r>
            <a:r>
              <a:rPr lang="en-US" sz="2000" dirty="0" err="1" smtClean="0"/>
              <a:t>Min,Max</a:t>
            </a:r>
            <a:r>
              <a:rPr lang="en-US" sz="2000" dirty="0" smtClean="0"/>
              <a:t> = -1.9, 27.0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Code structure with proposed changes: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295400"/>
            <a:ext cx="82296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Critical latitudes are declared and initialized in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cons.F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: </a:t>
            </a:r>
          </a:p>
          <a:p>
            <a:pPr lvl="1"/>
            <a:r>
              <a:rPr lang="en-US" sz="20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! 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Critical </a:t>
            </a:r>
            <a:r>
              <a:rPr lang="en-US" sz="2000" dirty="0" err="1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colatitude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limits (15,30 deg) for use of </a:t>
            </a:r>
            <a:r>
              <a:rPr lang="en-US" sz="2000" dirty="0" err="1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Heelis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potential in dynamo:</a:t>
            </a:r>
          </a:p>
          <a:p>
            <a:pPr lvl="1"/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     real :: </a:t>
            </a:r>
            <a:r>
              <a:rPr lang="en-US" sz="2000" dirty="0" err="1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crit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(2) = (/0.261799387, 0.523598775</a:t>
            </a:r>
            <a:r>
              <a:rPr lang="en-US" sz="20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/)  -&gt; </a:t>
            </a:r>
            <a:r>
              <a:rPr lang="en-US" sz="2000" dirty="0" err="1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crit</a:t>
            </a:r>
            <a:r>
              <a:rPr lang="en-US" sz="20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= 15., 30. degrees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Advance calls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aurora_cons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which calculates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convection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theta0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:</a:t>
            </a:r>
          </a:p>
          <a:p>
            <a:pPr lvl="1"/>
            <a:r>
              <a:rPr lang="en-US" dirty="0"/>
              <a:t> </a:t>
            </a:r>
            <a:r>
              <a:rPr lang="en-US" dirty="0" err="1">
                <a:latin typeface="Arno Pro" pitchFamily="18" charset="0"/>
              </a:rPr>
              <a:t>theta0</a:t>
            </a:r>
            <a:r>
              <a:rPr lang="en-US" dirty="0">
                <a:latin typeface="Arno Pro" pitchFamily="18" charset="0"/>
              </a:rPr>
              <a:t>(</a:t>
            </a:r>
            <a:r>
              <a:rPr lang="en-US" dirty="0" err="1">
                <a:latin typeface="Arno Pro" pitchFamily="18" charset="0"/>
              </a:rPr>
              <a:t>isouth</a:t>
            </a:r>
            <a:r>
              <a:rPr lang="en-US" dirty="0">
                <a:latin typeface="Arno Pro" pitchFamily="18" charset="0"/>
              </a:rPr>
              <a:t>) = (-3.80+8.48*(</a:t>
            </a:r>
            <a:r>
              <a:rPr lang="en-US" dirty="0" err="1">
                <a:latin typeface="Arno Pro" pitchFamily="18" charset="0"/>
              </a:rPr>
              <a:t>ctpoten</a:t>
            </a:r>
            <a:r>
              <a:rPr lang="en-US" dirty="0">
                <a:latin typeface="Arno Pro" pitchFamily="18" charset="0"/>
              </a:rPr>
              <a:t>**0.1875))*</a:t>
            </a:r>
            <a:r>
              <a:rPr lang="en-US" dirty="0" err="1">
                <a:latin typeface="Arno Pro" pitchFamily="18" charset="0"/>
              </a:rPr>
              <a:t>dtr</a:t>
            </a:r>
            <a:endParaRPr lang="en-US" dirty="0">
              <a:latin typeface="Arno Pro" pitchFamily="18" charset="0"/>
            </a:endParaRPr>
          </a:p>
          <a:p>
            <a:pPr lvl="1"/>
            <a:r>
              <a:rPr lang="en-US" dirty="0">
                <a:latin typeface="Arno Pro" pitchFamily="18" charset="0"/>
              </a:rPr>
              <a:t>! Set </a:t>
            </a:r>
            <a:r>
              <a:rPr lang="en-US" dirty="0" err="1">
                <a:latin typeface="Arno Pro" pitchFamily="18" charset="0"/>
              </a:rPr>
              <a:t>theta0</a:t>
            </a:r>
            <a:r>
              <a:rPr lang="en-US" dirty="0">
                <a:latin typeface="Arno Pro" pitchFamily="18" charset="0"/>
              </a:rPr>
              <a:t> = 10 deg so </a:t>
            </a:r>
            <a:r>
              <a:rPr lang="en-US" dirty="0" err="1">
                <a:latin typeface="Arno Pro" pitchFamily="18" charset="0"/>
              </a:rPr>
              <a:t>crit</a:t>
            </a:r>
            <a:r>
              <a:rPr lang="en-US" dirty="0">
                <a:latin typeface="Arno Pro" pitchFamily="18" charset="0"/>
              </a:rPr>
              <a:t>(1,2)=15,30 (old values in </a:t>
            </a:r>
            <a:r>
              <a:rPr lang="en-US" dirty="0" err="1">
                <a:latin typeface="Arno Pro" pitchFamily="18" charset="0"/>
              </a:rPr>
              <a:t>cons.F</a:t>
            </a:r>
            <a:r>
              <a:rPr lang="en-US" dirty="0">
                <a:latin typeface="Arno Pro" pitchFamily="18" charset="0"/>
              </a:rPr>
              <a:t>) in </a:t>
            </a:r>
            <a:r>
              <a:rPr lang="en-US" dirty="0" err="1">
                <a:latin typeface="Arno Pro" pitchFamily="18" charset="0"/>
              </a:rPr>
              <a:t>colath.F</a:t>
            </a:r>
            <a:r>
              <a:rPr lang="en-US" dirty="0">
                <a:latin typeface="Arno Pro" pitchFamily="18" charset="0"/>
              </a:rPr>
              <a:t> for </a:t>
            </a:r>
            <a:r>
              <a:rPr lang="en-US" dirty="0" err="1">
                <a:latin typeface="Arno Pro" pitchFamily="18" charset="0"/>
              </a:rPr>
              <a:t>CISM</a:t>
            </a:r>
            <a:endParaRPr lang="en-US" dirty="0">
              <a:latin typeface="Arno Pro" pitchFamily="18" charset="0"/>
            </a:endParaRPr>
          </a:p>
          <a:p>
            <a:pPr lvl="1"/>
            <a:r>
              <a:rPr lang="en-US" dirty="0">
                <a:latin typeface="Arno Pro" pitchFamily="18" charset="0"/>
              </a:rPr>
              <a:t>#if defined(</a:t>
            </a:r>
            <a:r>
              <a:rPr lang="en-US" dirty="0" err="1">
                <a:latin typeface="Arno Pro" pitchFamily="18" charset="0"/>
              </a:rPr>
              <a:t>INTERCOMM</a:t>
            </a:r>
            <a:r>
              <a:rPr lang="en-US" dirty="0">
                <a:latin typeface="Arno Pro" pitchFamily="18" charset="0"/>
              </a:rPr>
              <a:t>) || defined(</a:t>
            </a:r>
            <a:r>
              <a:rPr lang="en-US" dirty="0" err="1">
                <a:latin typeface="Arno Pro" pitchFamily="18" charset="0"/>
              </a:rPr>
              <a:t>CISMAH</a:t>
            </a:r>
            <a:r>
              <a:rPr lang="en-US" dirty="0">
                <a:latin typeface="Arno Pro" pitchFamily="18" charset="0"/>
              </a:rPr>
              <a:t>)</a:t>
            </a:r>
          </a:p>
          <a:p>
            <a:pPr lvl="1"/>
            <a:r>
              <a:rPr lang="en-US" dirty="0">
                <a:latin typeface="Arno Pro" pitchFamily="18" charset="0"/>
              </a:rPr>
              <a:t>      </a:t>
            </a:r>
            <a:r>
              <a:rPr lang="en-US" dirty="0" err="1">
                <a:latin typeface="Arno Pro" pitchFamily="18" charset="0"/>
              </a:rPr>
              <a:t>theta0</a:t>
            </a:r>
            <a:r>
              <a:rPr lang="en-US" dirty="0">
                <a:latin typeface="Arno Pro" pitchFamily="18" charset="0"/>
              </a:rPr>
              <a:t>(</a:t>
            </a:r>
            <a:r>
              <a:rPr lang="en-US" dirty="0" err="1">
                <a:latin typeface="Arno Pro" pitchFamily="18" charset="0"/>
              </a:rPr>
              <a:t>isouth</a:t>
            </a:r>
            <a:r>
              <a:rPr lang="en-US" dirty="0">
                <a:latin typeface="Arno Pro" pitchFamily="18" charset="0"/>
              </a:rPr>
              <a:t>) = 10.*</a:t>
            </a:r>
            <a:r>
              <a:rPr lang="en-US" dirty="0" err="1">
                <a:latin typeface="Arno Pro" pitchFamily="18" charset="0"/>
              </a:rPr>
              <a:t>dtr</a:t>
            </a:r>
            <a:endParaRPr lang="en-US" dirty="0">
              <a:latin typeface="Arno Pro" pitchFamily="18" charset="0"/>
            </a:endParaRPr>
          </a:p>
          <a:p>
            <a:pPr lvl="1"/>
            <a:r>
              <a:rPr lang="en-US" dirty="0">
                <a:latin typeface="Arno Pro" pitchFamily="18" charset="0"/>
              </a:rPr>
              <a:t>#</a:t>
            </a:r>
            <a:r>
              <a:rPr lang="en-US" dirty="0" err="1">
                <a:latin typeface="Arno Pro" pitchFamily="18" charset="0"/>
              </a:rPr>
              <a:t>endif</a:t>
            </a:r>
            <a:endParaRPr lang="en-US" sz="4400" dirty="0" smtClean="0">
              <a:latin typeface="Arno Pro" pitchFamily="18" charset="0"/>
              <a:ea typeface="Adobe Kaiti Std R" pitchFamily="18" charset="-128"/>
              <a:cs typeface="Adobe Hebrew" pitchFamily="18" charset="-79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Advance calls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Heelis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Weimer, or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None, according to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namelist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input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POTENTIAL_MODEL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>
                <a:latin typeface="+mj-lt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If 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eimer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theta0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=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bndyfitr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/2. (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wei05loc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overwriting 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aurora_cons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)</a:t>
            </a:r>
            <a:endParaRPr lang="en-US" sz="2400" dirty="0" smtClean="0">
              <a:latin typeface="+mj-lt"/>
              <a:ea typeface="Adobe Kaiti Std R" pitchFamily="18" charset="-128"/>
              <a:cs typeface="Adobe Hebrew" pitchFamily="18" charset="-79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+mj-lt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The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potential model calls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colath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(which is now in its own source file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colath.F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Code structure with </a:t>
            </a:r>
            <a:r>
              <a:rPr lang="en-US" dirty="0" err="1" smtClean="0"/>
              <a:t>crit</a:t>
            </a:r>
            <a:r>
              <a:rPr lang="en-US" dirty="0" smtClean="0"/>
              <a:t> changes, cont: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1" y="1447800"/>
            <a:ext cx="81534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Sub </a:t>
            </a:r>
            <a:r>
              <a:rPr lang="en-US" sz="2400" dirty="0" err="1" smtClean="0"/>
              <a:t>colath</a:t>
            </a:r>
            <a:r>
              <a:rPr lang="en-US" sz="2400" dirty="0" smtClean="0"/>
              <a:t> (</a:t>
            </a:r>
            <a:r>
              <a:rPr lang="en-US" sz="2400" dirty="0" err="1" smtClean="0"/>
              <a:t>colath.F</a:t>
            </a:r>
            <a:r>
              <a:rPr lang="en-US" sz="2400" dirty="0" smtClean="0"/>
              <a:t>) calculates </a:t>
            </a:r>
            <a:r>
              <a:rPr lang="en-US" sz="2400" dirty="0" err="1" smtClean="0"/>
              <a:t>crit</a:t>
            </a:r>
            <a:r>
              <a:rPr lang="en-US" sz="2400" dirty="0" smtClean="0"/>
              <a:t>(1:2) from </a:t>
            </a:r>
            <a:r>
              <a:rPr lang="en-US" sz="2400" dirty="0" err="1" smtClean="0"/>
              <a:t>theta0</a:t>
            </a:r>
            <a:r>
              <a:rPr lang="en-US" sz="2400" dirty="0" smtClean="0"/>
              <a:t>: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! 01/11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bae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:  Revise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so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theta0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)+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5deg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!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(2)=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(1)+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15deg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crit1deg </a:t>
            </a:r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= max(15.,0.5*(theta0(1)+theta0(2))*rtd + 5.)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crit1deg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= min(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30.,crit1deg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crit1deg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rtd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(2)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 + 15./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rtd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Sub </a:t>
            </a:r>
            <a:r>
              <a:rPr lang="en-US" sz="2400" dirty="0" err="1" smtClean="0"/>
              <a:t>colath</a:t>
            </a:r>
            <a:r>
              <a:rPr lang="en-US" sz="2400" dirty="0" smtClean="0"/>
              <a:t> then calculates fraction of dynamo potential </a:t>
            </a:r>
            <a:r>
              <a:rPr lang="en-US" sz="2400" dirty="0" err="1" smtClean="0"/>
              <a:t>pfrac</a:t>
            </a:r>
            <a:r>
              <a:rPr lang="en-US" sz="2400" dirty="0" smtClean="0"/>
              <a:t> from </a:t>
            </a:r>
            <a:r>
              <a:rPr lang="en-US" sz="2400" dirty="0" err="1" smtClean="0"/>
              <a:t>crit</a:t>
            </a:r>
            <a:r>
              <a:rPr lang="en-US" sz="2400" dirty="0" smtClean="0"/>
              <a:t> (</a:t>
            </a:r>
            <a:r>
              <a:rPr lang="en-US" sz="2400" dirty="0" err="1" smtClean="0"/>
              <a:t>pfrac</a:t>
            </a:r>
            <a:r>
              <a:rPr lang="en-US" sz="2400" dirty="0" smtClean="0"/>
              <a:t> is declared in dynamo module):</a:t>
            </a:r>
            <a:r>
              <a:rPr lang="fr-FR" sz="2400" dirty="0" smtClean="0"/>
              <a:t> </a:t>
            </a:r>
          </a:p>
          <a:p>
            <a:pPr lvl="1"/>
            <a:r>
              <a:rPr lang="fr-FR" sz="1400" dirty="0" err="1" smtClean="0">
                <a:latin typeface="Courier New" pitchFamily="49" charset="0"/>
                <a:cs typeface="Courier New" pitchFamily="49" charset="0"/>
              </a:rPr>
              <a:t>pfrac</a:t>
            </a:r>
            <a:r>
              <a:rPr lang="fr-FR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1400" dirty="0" err="1" smtClean="0">
                <a:latin typeface="Courier New" pitchFamily="49" charset="0"/>
                <a:cs typeface="Courier New" pitchFamily="49" charset="0"/>
              </a:rPr>
              <a:t>i,j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) = (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colatc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)-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(1))/(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(2)-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(1))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&lt; 0.)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0.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&gt;= 1.)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1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+mj-lt"/>
                <a:cs typeface="Courier New" pitchFamily="49" charset="0"/>
              </a:rPr>
              <a:t> </a:t>
            </a:r>
            <a:r>
              <a:rPr lang="en-US" sz="2400" dirty="0" smtClean="0">
                <a:latin typeface="+mj-lt"/>
                <a:cs typeface="Courier New" pitchFamily="49" charset="0"/>
              </a:rPr>
              <a:t>Dynamics calls sub aurora (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aurora.F</a:t>
            </a:r>
            <a:r>
              <a:rPr lang="en-US" sz="2400" dirty="0" smtClean="0">
                <a:latin typeface="+mj-lt"/>
                <a:cs typeface="Courier New" pitchFamily="49" charset="0"/>
              </a:rPr>
              <a:t>), which places cusp according to 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theta0</a:t>
            </a:r>
            <a:r>
              <a:rPr lang="en-US" sz="2400" dirty="0" smtClean="0">
                <a:latin typeface="+mj-lt"/>
                <a:cs typeface="Courier New" pitchFamily="49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+mj-lt"/>
                <a:cs typeface="Courier New" pitchFamily="49" charset="0"/>
              </a:rPr>
              <a:t> </a:t>
            </a:r>
            <a:r>
              <a:rPr lang="en-US" sz="2400" dirty="0" smtClean="0">
                <a:latin typeface="+mj-lt"/>
                <a:cs typeface="Courier New" pitchFamily="49" charset="0"/>
              </a:rPr>
              <a:t>Advance calls sub dynamo, which calculates ion drift and potential according to 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pfrac</a:t>
            </a:r>
            <a:r>
              <a:rPr lang="en-US" sz="2400" dirty="0" smtClean="0">
                <a:latin typeface="+mj-lt"/>
                <a:cs typeface="Courier New" pitchFamily="49" charset="0"/>
              </a:rPr>
              <a:t>.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lected_Page_05.png"/>
          <p:cNvPicPr>
            <a:picLocks noChangeAspect="1"/>
          </p:cNvPicPr>
          <p:nvPr/>
        </p:nvPicPr>
        <p:blipFill>
          <a:blip r:embed="rId2" cstate="print"/>
          <a:srcRect l="11766" t="14547" r="7060" b="20003"/>
          <a:stretch>
            <a:fillRect/>
          </a:stretch>
        </p:blipFill>
        <p:spPr>
          <a:xfrm>
            <a:off x="1905000" y="685800"/>
            <a:ext cx="5258134" cy="5486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41753" y="304800"/>
            <a:ext cx="5104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Weimer  </a:t>
            </a:r>
            <a:r>
              <a:rPr lang="en-US" sz="2400" dirty="0" err="1" smtClean="0"/>
              <a:t>BZ</a:t>
            </a:r>
            <a:r>
              <a:rPr lang="en-US" sz="2400" dirty="0" smtClean="0"/>
              <a:t>=+5 (%</a:t>
            </a:r>
            <a:r>
              <a:rPr lang="en-US" sz="2400" dirty="0" err="1" smtClean="0"/>
              <a:t>Diffs</a:t>
            </a:r>
            <a:r>
              <a:rPr lang="en-US" sz="2400" dirty="0" smtClean="0"/>
              <a:t>: </a:t>
            </a:r>
            <a:r>
              <a:rPr lang="en-US" sz="2400" dirty="0" err="1" smtClean="0"/>
              <a:t>dyncrit</a:t>
            </a:r>
            <a:r>
              <a:rPr lang="en-US" sz="2400" dirty="0" smtClean="0"/>
              <a:t>-</a:t>
            </a:r>
            <a:r>
              <a:rPr lang="en-US" sz="2400" dirty="0" err="1" smtClean="0"/>
              <a:t>concrit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218488" y="6096000"/>
            <a:ext cx="3044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%</a:t>
            </a:r>
            <a:r>
              <a:rPr lang="en-US" sz="2000" dirty="0" err="1" smtClean="0"/>
              <a:t>Diffs</a:t>
            </a:r>
            <a:r>
              <a:rPr lang="en-US" sz="2000" dirty="0" smtClean="0"/>
              <a:t> </a:t>
            </a:r>
            <a:r>
              <a:rPr lang="en-US" sz="2000" dirty="0" err="1" smtClean="0"/>
              <a:t>Min,Max</a:t>
            </a:r>
            <a:r>
              <a:rPr lang="en-US" sz="2000" dirty="0" smtClean="0"/>
              <a:t> = -5.5, 19.0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ected_Page_02.png"/>
          <p:cNvPicPr>
            <a:picLocks noChangeAspect="1"/>
          </p:cNvPicPr>
          <p:nvPr/>
        </p:nvPicPr>
        <p:blipFill>
          <a:blip r:embed="rId2" cstate="print"/>
          <a:srcRect l="7060" t="14547" r="7060" b="14547"/>
          <a:stretch>
            <a:fillRect/>
          </a:stretch>
        </p:blipFill>
        <p:spPr>
          <a:xfrm>
            <a:off x="1600200" y="533400"/>
            <a:ext cx="5715000" cy="61062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37032" y="381000"/>
            <a:ext cx="5035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Weimer </a:t>
            </a:r>
            <a:r>
              <a:rPr lang="en-US" sz="2400" dirty="0" err="1" smtClean="0"/>
              <a:t>BZ</a:t>
            </a:r>
            <a:r>
              <a:rPr lang="en-US" sz="2400" dirty="0" smtClean="0"/>
              <a:t>=+5 (%</a:t>
            </a:r>
            <a:r>
              <a:rPr lang="en-US" sz="2400" dirty="0" err="1" smtClean="0"/>
              <a:t>Diffs</a:t>
            </a:r>
            <a:r>
              <a:rPr lang="en-US" sz="2400" dirty="0" smtClean="0"/>
              <a:t>: </a:t>
            </a:r>
            <a:r>
              <a:rPr lang="en-US" sz="2400" dirty="0" err="1" smtClean="0"/>
              <a:t>dyncrit</a:t>
            </a:r>
            <a:r>
              <a:rPr lang="en-US" sz="2400" dirty="0" smtClean="0"/>
              <a:t>-</a:t>
            </a:r>
            <a:r>
              <a:rPr lang="en-US" sz="2400" dirty="0" err="1" smtClean="0"/>
              <a:t>concrit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655721" y="6096000"/>
            <a:ext cx="2914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%</a:t>
            </a:r>
            <a:r>
              <a:rPr lang="en-US" sz="2000" dirty="0" err="1" smtClean="0"/>
              <a:t>Diffs</a:t>
            </a:r>
            <a:r>
              <a:rPr lang="en-US" sz="2000" dirty="0" smtClean="0"/>
              <a:t> </a:t>
            </a:r>
            <a:r>
              <a:rPr lang="en-US" sz="2000" dirty="0" err="1" smtClean="0"/>
              <a:t>Min,Max</a:t>
            </a:r>
            <a:r>
              <a:rPr lang="en-US" sz="2000" dirty="0" smtClean="0"/>
              <a:t> = -2.9, 2.2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ected_Page_03.png"/>
          <p:cNvPicPr>
            <a:picLocks noChangeAspect="1"/>
          </p:cNvPicPr>
          <p:nvPr/>
        </p:nvPicPr>
        <p:blipFill>
          <a:blip r:embed="rId2" cstate="print"/>
          <a:srcRect l="5883" t="13638" r="4706" b="18184"/>
          <a:stretch>
            <a:fillRect/>
          </a:stretch>
        </p:blipFill>
        <p:spPr>
          <a:xfrm>
            <a:off x="1676400" y="609600"/>
            <a:ext cx="5693136" cy="56179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75933" y="0"/>
            <a:ext cx="42364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Joule Heating (TN)</a:t>
            </a:r>
          </a:p>
          <a:p>
            <a:pPr algn="ctr"/>
            <a:r>
              <a:rPr lang="en-US" sz="2000" dirty="0" smtClean="0"/>
              <a:t>Weimer </a:t>
            </a:r>
            <a:r>
              <a:rPr lang="en-US" sz="2000" dirty="0" err="1" smtClean="0"/>
              <a:t>BZ</a:t>
            </a:r>
            <a:r>
              <a:rPr lang="en-US" sz="2000" dirty="0" smtClean="0"/>
              <a:t>=+5 (%</a:t>
            </a:r>
            <a:r>
              <a:rPr lang="en-US" sz="2000" dirty="0" err="1" smtClean="0"/>
              <a:t>Diffs</a:t>
            </a:r>
            <a:r>
              <a:rPr lang="en-US" sz="2000" dirty="0" smtClean="0"/>
              <a:t>: </a:t>
            </a:r>
            <a:r>
              <a:rPr lang="en-US" sz="2000" dirty="0" err="1" smtClean="0"/>
              <a:t>dyncrit</a:t>
            </a:r>
            <a:r>
              <a:rPr lang="en-US" sz="2000" dirty="0" smtClean="0"/>
              <a:t>-</a:t>
            </a:r>
            <a:r>
              <a:rPr lang="en-US" sz="2000" dirty="0" err="1" smtClean="0"/>
              <a:t>concrit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590800" y="6096000"/>
            <a:ext cx="3044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%</a:t>
            </a:r>
            <a:r>
              <a:rPr lang="en-US" sz="2000" dirty="0" err="1" smtClean="0"/>
              <a:t>Diffs</a:t>
            </a:r>
            <a:r>
              <a:rPr lang="en-US" sz="2000" dirty="0" smtClean="0"/>
              <a:t> </a:t>
            </a:r>
            <a:r>
              <a:rPr lang="en-US" sz="2000" dirty="0" err="1" smtClean="0"/>
              <a:t>Min,Max</a:t>
            </a:r>
            <a:r>
              <a:rPr lang="en-US" sz="2000" dirty="0" smtClean="0"/>
              <a:t> = -0.5, 20.6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648200" y="838200"/>
            <a:ext cx="4107690" cy="5296591"/>
            <a:chOff x="4724400" y="609600"/>
            <a:chExt cx="4107690" cy="5296591"/>
          </a:xfrm>
        </p:grpSpPr>
        <p:pic>
          <p:nvPicPr>
            <p:cNvPr id="2" name="Picture 1" descr="selected_Page_22.png"/>
            <p:cNvPicPr>
              <a:picLocks noChangeAspect="1"/>
            </p:cNvPicPr>
            <p:nvPr/>
          </p:nvPicPr>
          <p:blipFill>
            <a:blip r:embed="rId2" cstate="print"/>
            <a:srcRect l="14119" t="18184" r="14119" b="15456"/>
            <a:stretch>
              <a:fillRect/>
            </a:stretch>
          </p:blipFill>
          <p:spPr>
            <a:xfrm>
              <a:off x="4724400" y="990600"/>
              <a:ext cx="4107690" cy="491559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562600" y="609600"/>
              <a:ext cx="2307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 smtClean="0"/>
                <a:t>Dyncrit</a:t>
              </a:r>
              <a:r>
                <a:rPr lang="en-US" dirty="0" smtClean="0"/>
                <a:t>: Weimer </a:t>
              </a:r>
              <a:r>
                <a:rPr lang="en-US" dirty="0" err="1" smtClean="0"/>
                <a:t>BZ</a:t>
              </a:r>
              <a:r>
                <a:rPr lang="en-US" dirty="0" smtClean="0"/>
                <a:t>=-5</a:t>
              </a:r>
              <a:endParaRPr lang="en-US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133600" y="0"/>
            <a:ext cx="46221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Electric Potential + </a:t>
            </a:r>
            <a:r>
              <a:rPr lang="en-US" sz="2400" dirty="0" err="1" smtClean="0"/>
              <a:t>UI,VI</a:t>
            </a:r>
            <a:r>
              <a:rPr lang="en-US" sz="2400" dirty="0" smtClean="0"/>
              <a:t>  (full fields)</a:t>
            </a:r>
            <a:endParaRPr lang="en-US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228600" y="838200"/>
            <a:ext cx="4114800" cy="5305195"/>
            <a:chOff x="228600" y="609600"/>
            <a:chExt cx="4114800" cy="5305195"/>
          </a:xfrm>
        </p:grpSpPr>
        <p:pic>
          <p:nvPicPr>
            <p:cNvPr id="5" name="Picture 4" descr="selected_Page_23.png"/>
            <p:cNvPicPr>
              <a:picLocks noChangeAspect="1"/>
            </p:cNvPicPr>
            <p:nvPr/>
          </p:nvPicPr>
          <p:blipFill>
            <a:blip r:embed="rId3" cstate="print"/>
            <a:srcRect l="14119" t="18184" r="14119" b="15456"/>
            <a:stretch>
              <a:fillRect/>
            </a:stretch>
          </p:blipFill>
          <p:spPr>
            <a:xfrm>
              <a:off x="228600" y="990600"/>
              <a:ext cx="4114800" cy="4924195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143000" y="609600"/>
              <a:ext cx="2305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 smtClean="0"/>
                <a:t>Concrit</a:t>
              </a:r>
              <a:r>
                <a:rPr lang="en-US" dirty="0" smtClean="0"/>
                <a:t>: Weimer </a:t>
              </a:r>
              <a:r>
                <a:rPr lang="en-US" dirty="0" err="1" smtClean="0"/>
                <a:t>BZ</a:t>
              </a:r>
              <a:r>
                <a:rPr lang="en-US" dirty="0" smtClean="0"/>
                <a:t>=-5</a:t>
              </a:r>
              <a:endParaRPr lang="en-US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78940" y="5943600"/>
            <a:ext cx="404194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Min,Max</a:t>
            </a:r>
            <a:r>
              <a:rPr lang="en-US" dirty="0" smtClean="0"/>
              <a:t> = -</a:t>
            </a:r>
            <a:r>
              <a:rPr lang="en-US" dirty="0" err="1" smtClean="0"/>
              <a:t>5e+4</a:t>
            </a:r>
            <a:r>
              <a:rPr lang="en-US" dirty="0" smtClean="0"/>
              <a:t>, </a:t>
            </a:r>
            <a:r>
              <a:rPr lang="en-US" dirty="0" err="1" smtClean="0"/>
              <a:t>4e+4</a:t>
            </a:r>
            <a:endParaRPr lang="en-US" dirty="0" smtClean="0"/>
          </a:p>
          <a:p>
            <a:pPr algn="ctr"/>
            <a:r>
              <a:rPr lang="en-US" sz="2000" dirty="0" smtClean="0"/>
              <a:t>Potential fall-off is faster with </a:t>
            </a:r>
            <a:r>
              <a:rPr lang="en-US" sz="2000" dirty="0" err="1" smtClean="0"/>
              <a:t>dyncrit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ected_Page_16.png"/>
          <p:cNvPicPr>
            <a:picLocks noChangeAspect="1"/>
          </p:cNvPicPr>
          <p:nvPr/>
        </p:nvPicPr>
        <p:blipFill>
          <a:blip r:embed="rId2" cstate="print"/>
          <a:srcRect l="5883" t="18184" r="3530" b="22730"/>
          <a:stretch>
            <a:fillRect/>
          </a:stretch>
        </p:blipFill>
        <p:spPr>
          <a:xfrm>
            <a:off x="1600200" y="990600"/>
            <a:ext cx="5958132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09800" y="152400"/>
            <a:ext cx="49633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Electric Potential</a:t>
            </a:r>
          </a:p>
          <a:p>
            <a:pPr algn="ctr"/>
            <a:r>
              <a:rPr lang="en-US" sz="2400" dirty="0" smtClean="0"/>
              <a:t>Weimer </a:t>
            </a:r>
            <a:r>
              <a:rPr lang="en-US" sz="2400" dirty="0" err="1" smtClean="0"/>
              <a:t>BZ</a:t>
            </a:r>
            <a:r>
              <a:rPr lang="en-US" sz="2400" dirty="0" smtClean="0"/>
              <a:t> = -5  (</a:t>
            </a:r>
            <a:r>
              <a:rPr lang="en-US" sz="2400" dirty="0" err="1" smtClean="0"/>
              <a:t>Diffs</a:t>
            </a:r>
            <a:r>
              <a:rPr lang="en-US" sz="2400" dirty="0" smtClean="0"/>
              <a:t>: </a:t>
            </a:r>
            <a:r>
              <a:rPr lang="en-US" sz="2400" dirty="0" err="1" smtClean="0"/>
              <a:t>dyncrit</a:t>
            </a:r>
            <a:r>
              <a:rPr lang="en-US" sz="2400" dirty="0" smtClean="0"/>
              <a:t>-</a:t>
            </a:r>
            <a:r>
              <a:rPr lang="en-US" sz="2400" dirty="0" err="1" smtClean="0"/>
              <a:t>concrit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980688" y="6019800"/>
            <a:ext cx="3319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Diffs</a:t>
            </a:r>
            <a:r>
              <a:rPr lang="en-US" sz="2000" dirty="0" smtClean="0"/>
              <a:t>: </a:t>
            </a:r>
            <a:r>
              <a:rPr lang="en-US" sz="2000" dirty="0" err="1" smtClean="0"/>
              <a:t>Min,Max</a:t>
            </a:r>
            <a:r>
              <a:rPr lang="en-US" sz="2000" dirty="0" smtClean="0"/>
              <a:t> = -5.5,10.7 (</a:t>
            </a:r>
            <a:r>
              <a:rPr lang="en-US" sz="2000" dirty="0" err="1" smtClean="0"/>
              <a:t>kv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ected_Page_20.png"/>
          <p:cNvPicPr>
            <a:picLocks noChangeAspect="1"/>
          </p:cNvPicPr>
          <p:nvPr/>
        </p:nvPicPr>
        <p:blipFill>
          <a:blip r:embed="rId2" cstate="print"/>
          <a:srcRect l="5883" t="15456" r="5883" b="18184"/>
          <a:stretch>
            <a:fillRect/>
          </a:stretch>
        </p:blipFill>
        <p:spPr>
          <a:xfrm>
            <a:off x="1676400" y="762000"/>
            <a:ext cx="5715259" cy="5562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37021" y="381000"/>
            <a:ext cx="5271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Joule Heating (TN) (</a:t>
            </a:r>
            <a:r>
              <a:rPr lang="en-US" sz="2400" dirty="0" err="1" smtClean="0"/>
              <a:t>Diffs</a:t>
            </a:r>
            <a:r>
              <a:rPr lang="en-US" sz="2400" dirty="0" smtClean="0"/>
              <a:t>: </a:t>
            </a:r>
            <a:r>
              <a:rPr lang="en-US" sz="2400" dirty="0" err="1" smtClean="0"/>
              <a:t>dyncrit</a:t>
            </a:r>
            <a:r>
              <a:rPr lang="en-US" sz="2400" dirty="0" smtClean="0"/>
              <a:t>-</a:t>
            </a:r>
            <a:r>
              <a:rPr lang="en-US" sz="2400" dirty="0" err="1" smtClean="0"/>
              <a:t>concrit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465798" y="6096000"/>
            <a:ext cx="4244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Diffs</a:t>
            </a:r>
            <a:r>
              <a:rPr lang="en-US" sz="2400" dirty="0" smtClean="0"/>
              <a:t>: </a:t>
            </a:r>
            <a:r>
              <a:rPr lang="en-US" sz="2400" dirty="0" err="1" smtClean="0"/>
              <a:t>Min,Max</a:t>
            </a:r>
            <a:r>
              <a:rPr lang="en-US" sz="2400" dirty="0" smtClean="0"/>
              <a:t> = -</a:t>
            </a:r>
            <a:r>
              <a:rPr lang="en-US" sz="2400" dirty="0" err="1" smtClean="0"/>
              <a:t>1.1e+5</a:t>
            </a:r>
            <a:r>
              <a:rPr lang="en-US" sz="2400" dirty="0" smtClean="0"/>
              <a:t>, </a:t>
            </a:r>
            <a:r>
              <a:rPr lang="en-US" sz="2400" dirty="0" err="1" smtClean="0"/>
              <a:t>1.3e+5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ected_Page_14.png"/>
          <p:cNvPicPr>
            <a:picLocks noChangeAspect="1"/>
          </p:cNvPicPr>
          <p:nvPr/>
        </p:nvPicPr>
        <p:blipFill>
          <a:blip r:embed="rId2" cstate="print"/>
          <a:srcRect l="5883" t="13638" r="4706" b="18184"/>
          <a:stretch>
            <a:fillRect/>
          </a:stretch>
        </p:blipFill>
        <p:spPr>
          <a:xfrm>
            <a:off x="0" y="990600"/>
            <a:ext cx="4738186" cy="4675638"/>
          </a:xfrm>
          <a:prstGeom prst="rect">
            <a:avLst/>
          </a:prstGeom>
        </p:spPr>
      </p:pic>
      <p:pic>
        <p:nvPicPr>
          <p:cNvPr id="3" name="Picture 2" descr="selected_Page_21.png"/>
          <p:cNvPicPr>
            <a:picLocks noChangeAspect="1"/>
          </p:cNvPicPr>
          <p:nvPr/>
        </p:nvPicPr>
        <p:blipFill>
          <a:blip r:embed="rId3" cstate="print"/>
          <a:srcRect l="5883" t="13638" r="4706" b="18184"/>
          <a:stretch>
            <a:fillRect/>
          </a:stretch>
        </p:blipFill>
        <p:spPr>
          <a:xfrm>
            <a:off x="4405814" y="990600"/>
            <a:ext cx="4738186" cy="46756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762000"/>
            <a:ext cx="2995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Weimer </a:t>
            </a:r>
            <a:r>
              <a:rPr lang="en-US" sz="2400" dirty="0" err="1" smtClean="0"/>
              <a:t>BZ</a:t>
            </a:r>
            <a:r>
              <a:rPr lang="en-US" sz="2400" dirty="0" smtClean="0"/>
              <a:t>=-5 (%</a:t>
            </a:r>
            <a:r>
              <a:rPr lang="en-US" sz="2400" dirty="0" err="1" smtClean="0"/>
              <a:t>Diffs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800600" y="762000"/>
            <a:ext cx="2965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/>
              <a:t>Heelis</a:t>
            </a:r>
            <a:r>
              <a:rPr lang="en-US" sz="2400" dirty="0" smtClean="0"/>
              <a:t> </a:t>
            </a:r>
            <a:r>
              <a:rPr lang="en-US" sz="2400" dirty="0" err="1" smtClean="0"/>
              <a:t>c95p58</a:t>
            </a:r>
            <a:r>
              <a:rPr lang="en-US" sz="2400" dirty="0" smtClean="0"/>
              <a:t> (%</a:t>
            </a:r>
            <a:r>
              <a:rPr lang="en-US" sz="2400" dirty="0" err="1" smtClean="0"/>
              <a:t>Diffs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5562600"/>
            <a:ext cx="2855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%</a:t>
            </a:r>
            <a:r>
              <a:rPr lang="en-US" sz="2000" dirty="0" err="1" smtClean="0"/>
              <a:t>Diffs</a:t>
            </a:r>
            <a:r>
              <a:rPr lang="en-US" sz="2000" dirty="0" smtClean="0"/>
              <a:t>: </a:t>
            </a:r>
            <a:r>
              <a:rPr lang="en-US" sz="2000" dirty="0" err="1" smtClean="0"/>
              <a:t>Min,Max</a:t>
            </a:r>
            <a:r>
              <a:rPr lang="en-US" sz="2000" dirty="0" smtClean="0"/>
              <a:t> = -64, 64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5562600"/>
            <a:ext cx="2855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%</a:t>
            </a:r>
            <a:r>
              <a:rPr lang="en-US" sz="2000" dirty="0" err="1" smtClean="0"/>
              <a:t>Diffs</a:t>
            </a:r>
            <a:r>
              <a:rPr lang="en-US" sz="2000" dirty="0" smtClean="0"/>
              <a:t>: </a:t>
            </a:r>
            <a:r>
              <a:rPr lang="en-US" sz="2000" dirty="0" err="1" smtClean="0"/>
              <a:t>Min,Max</a:t>
            </a:r>
            <a:r>
              <a:rPr lang="en-US" sz="2000" dirty="0" smtClean="0"/>
              <a:t> = -32, 46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523596" y="152400"/>
            <a:ext cx="5214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Electron Density (%</a:t>
            </a:r>
            <a:r>
              <a:rPr lang="en-US" sz="2400" dirty="0" err="1" smtClean="0"/>
              <a:t>diffs</a:t>
            </a:r>
            <a:r>
              <a:rPr lang="en-US" sz="2400" dirty="0" smtClean="0"/>
              <a:t>: </a:t>
            </a:r>
            <a:r>
              <a:rPr lang="en-US" sz="2400" dirty="0" err="1" smtClean="0"/>
              <a:t>dyncrit</a:t>
            </a:r>
            <a:r>
              <a:rPr lang="en-US" sz="2400" dirty="0" smtClean="0"/>
              <a:t>-</a:t>
            </a:r>
            <a:r>
              <a:rPr lang="en-US" sz="2400" dirty="0" err="1" smtClean="0"/>
              <a:t>concrit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lected_Page_15.png"/>
          <p:cNvPicPr>
            <a:picLocks noChangeAspect="1"/>
          </p:cNvPicPr>
          <p:nvPr/>
        </p:nvPicPr>
        <p:blipFill>
          <a:blip r:embed="rId2" cstate="print"/>
          <a:srcRect l="5883" t="13638" r="4706" b="18184"/>
          <a:stretch>
            <a:fillRect/>
          </a:stretch>
        </p:blipFill>
        <p:spPr>
          <a:xfrm>
            <a:off x="1676400" y="685800"/>
            <a:ext cx="5715000" cy="56395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2600" y="228600"/>
            <a:ext cx="49670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Electron Temperature (%</a:t>
            </a:r>
            <a:r>
              <a:rPr lang="en-US" sz="2000" dirty="0" err="1" smtClean="0"/>
              <a:t>Diffs</a:t>
            </a:r>
            <a:r>
              <a:rPr lang="en-US" sz="2000" dirty="0" smtClean="0"/>
              <a:t>: </a:t>
            </a:r>
            <a:r>
              <a:rPr lang="en-US" sz="2000" dirty="0" err="1" smtClean="0"/>
              <a:t>dyncrit</a:t>
            </a:r>
            <a:r>
              <a:rPr lang="en-US" sz="2000" dirty="0" smtClean="0"/>
              <a:t>-</a:t>
            </a:r>
            <a:r>
              <a:rPr lang="en-US" sz="2000" dirty="0" err="1" smtClean="0"/>
              <a:t>concrit</a:t>
            </a:r>
            <a:r>
              <a:rPr lang="en-US" sz="2000" dirty="0" smtClean="0"/>
              <a:t>)</a:t>
            </a:r>
          </a:p>
          <a:p>
            <a:pPr algn="ctr"/>
            <a:r>
              <a:rPr lang="en-US" sz="2000" dirty="0" smtClean="0"/>
              <a:t>Weimer </a:t>
            </a:r>
            <a:r>
              <a:rPr lang="en-US" sz="2000" dirty="0" err="1" smtClean="0"/>
              <a:t>BZ</a:t>
            </a:r>
            <a:r>
              <a:rPr lang="en-US" sz="2000" dirty="0" smtClean="0"/>
              <a:t> = -5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6096000"/>
            <a:ext cx="2786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%</a:t>
            </a:r>
            <a:r>
              <a:rPr lang="en-US" sz="2000" dirty="0" err="1" smtClean="0"/>
              <a:t>Diffs</a:t>
            </a:r>
            <a:r>
              <a:rPr lang="en-US" sz="2000" dirty="0" smtClean="0"/>
              <a:t> </a:t>
            </a:r>
            <a:r>
              <a:rPr lang="en-US" sz="2000" dirty="0" err="1" smtClean="0"/>
              <a:t>Min,Max</a:t>
            </a:r>
            <a:r>
              <a:rPr lang="en-US" sz="2000" dirty="0" smtClean="0"/>
              <a:t> = -27, 80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499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Steady-State 5-day equinox tiegcm runs:  Dynamic vs Constant Critical Latitudes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Code structure with proposed changes:</vt:lpstr>
      <vt:lpstr>Code structure with crit changes, cont: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 </cp:lastModifiedBy>
  <cp:revision>20</cp:revision>
  <dcterms:created xsi:type="dcterms:W3CDTF">2006-08-16T00:00:00Z</dcterms:created>
  <dcterms:modified xsi:type="dcterms:W3CDTF">2011-02-08T23:26:56Z</dcterms:modified>
</cp:coreProperties>
</file>