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44BE5-B5C7-4174-BC97-A6E132C62E81}" type="datetimeFigureOut">
              <a:rPr lang="en-US" smtClean="0"/>
              <a:pPr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57D44-C063-4958-AD08-8153DD9E7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772400" cy="1470025"/>
          </a:xfrm>
        </p:spPr>
        <p:txBody>
          <a:bodyPr/>
          <a:lstStyle/>
          <a:p>
            <a:r>
              <a:rPr lang="en-US" dirty="0" smtClean="0"/>
              <a:t>Proposed modifications to critical co-latitudes in </a:t>
            </a:r>
            <a:r>
              <a:rPr lang="en-US" dirty="0" err="1" smtClean="0"/>
              <a:t>TIEGCM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Crit</a:t>
            </a:r>
            <a:r>
              <a:rPr lang="en-US" dirty="0" smtClean="0"/>
              <a:t>(1:2) are magnetic latitudinal boundaries at which ion drift velocities are merged from low-latitude dynamo to high-latitude empirical models.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81400" y="5410200"/>
            <a:ext cx="19476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January 12, 2011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Code structure with proposed changes: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295400"/>
            <a:ext cx="8077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Critical latitudes are declared and initialized in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cons.F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: </a:t>
            </a:r>
          </a:p>
          <a:p>
            <a:pPr lvl="1"/>
            <a:r>
              <a:rPr lang="en-US" sz="2000" dirty="0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! 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Critical </a:t>
            </a:r>
            <a:r>
              <a:rPr lang="en-US" sz="2000" dirty="0" err="1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colatitude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limits (15,30 deg) for use of </a:t>
            </a:r>
            <a:r>
              <a:rPr lang="en-US" sz="2000" dirty="0" err="1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Heelis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potential in dynamo:</a:t>
            </a:r>
          </a:p>
          <a:p>
            <a:pPr lvl="1"/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     real :: </a:t>
            </a:r>
            <a:r>
              <a:rPr lang="en-US" sz="2000" dirty="0" err="1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crit</a:t>
            </a:r>
            <a:r>
              <a:rPr lang="en-US" sz="20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(2) = (/0.261799387, 0.523598775</a:t>
            </a:r>
            <a:r>
              <a:rPr lang="en-US" sz="2000" dirty="0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/)  -&gt; </a:t>
            </a:r>
            <a:r>
              <a:rPr lang="en-US" sz="2000" dirty="0" err="1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crit</a:t>
            </a:r>
            <a:r>
              <a:rPr lang="en-US" sz="2000" dirty="0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= 15., 30. degrees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Advance calls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aurora_cons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(every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timestep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), which calculates convection reversal boundary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theta0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:</a:t>
            </a:r>
          </a:p>
          <a:p>
            <a:pPr lvl="1"/>
            <a:r>
              <a:rPr lang="en-US" dirty="0"/>
              <a:t> </a:t>
            </a:r>
            <a:r>
              <a:rPr lang="en-US" dirty="0" err="1">
                <a:latin typeface="Arno Pro" pitchFamily="18" charset="0"/>
              </a:rPr>
              <a:t>theta0</a:t>
            </a:r>
            <a:r>
              <a:rPr lang="en-US" dirty="0">
                <a:latin typeface="Arno Pro" pitchFamily="18" charset="0"/>
              </a:rPr>
              <a:t>(</a:t>
            </a:r>
            <a:r>
              <a:rPr lang="en-US" dirty="0" err="1">
                <a:latin typeface="Arno Pro" pitchFamily="18" charset="0"/>
              </a:rPr>
              <a:t>isouth</a:t>
            </a:r>
            <a:r>
              <a:rPr lang="en-US" dirty="0">
                <a:latin typeface="Arno Pro" pitchFamily="18" charset="0"/>
              </a:rPr>
              <a:t>) = (-3.80+8.48*(</a:t>
            </a:r>
            <a:r>
              <a:rPr lang="en-US" dirty="0" err="1">
                <a:latin typeface="Arno Pro" pitchFamily="18" charset="0"/>
              </a:rPr>
              <a:t>ctpoten</a:t>
            </a:r>
            <a:r>
              <a:rPr lang="en-US" dirty="0">
                <a:latin typeface="Arno Pro" pitchFamily="18" charset="0"/>
              </a:rPr>
              <a:t>**0.1875))*</a:t>
            </a:r>
            <a:r>
              <a:rPr lang="en-US" dirty="0" err="1">
                <a:latin typeface="Arno Pro" pitchFamily="18" charset="0"/>
              </a:rPr>
              <a:t>dtr</a:t>
            </a:r>
            <a:endParaRPr lang="en-US" dirty="0">
              <a:latin typeface="Arno Pro" pitchFamily="18" charset="0"/>
            </a:endParaRPr>
          </a:p>
          <a:p>
            <a:pPr lvl="1"/>
            <a:r>
              <a:rPr lang="en-US" dirty="0">
                <a:latin typeface="Arno Pro" pitchFamily="18" charset="0"/>
              </a:rPr>
              <a:t>! Set </a:t>
            </a:r>
            <a:r>
              <a:rPr lang="en-US" dirty="0" err="1">
                <a:latin typeface="Arno Pro" pitchFamily="18" charset="0"/>
              </a:rPr>
              <a:t>theta0</a:t>
            </a:r>
            <a:r>
              <a:rPr lang="en-US" dirty="0">
                <a:latin typeface="Arno Pro" pitchFamily="18" charset="0"/>
              </a:rPr>
              <a:t> = 10 deg so </a:t>
            </a:r>
            <a:r>
              <a:rPr lang="en-US" dirty="0" err="1">
                <a:latin typeface="Arno Pro" pitchFamily="18" charset="0"/>
              </a:rPr>
              <a:t>crit</a:t>
            </a:r>
            <a:r>
              <a:rPr lang="en-US" dirty="0">
                <a:latin typeface="Arno Pro" pitchFamily="18" charset="0"/>
              </a:rPr>
              <a:t>(1,2)=15,30 (old values in </a:t>
            </a:r>
            <a:r>
              <a:rPr lang="en-US" dirty="0" err="1">
                <a:latin typeface="Arno Pro" pitchFamily="18" charset="0"/>
              </a:rPr>
              <a:t>cons.F</a:t>
            </a:r>
            <a:r>
              <a:rPr lang="en-US" dirty="0">
                <a:latin typeface="Arno Pro" pitchFamily="18" charset="0"/>
              </a:rPr>
              <a:t>) in </a:t>
            </a:r>
            <a:r>
              <a:rPr lang="en-US" dirty="0" err="1">
                <a:latin typeface="Arno Pro" pitchFamily="18" charset="0"/>
              </a:rPr>
              <a:t>colath.F</a:t>
            </a:r>
            <a:r>
              <a:rPr lang="en-US" dirty="0">
                <a:latin typeface="Arno Pro" pitchFamily="18" charset="0"/>
              </a:rPr>
              <a:t> for </a:t>
            </a:r>
            <a:r>
              <a:rPr lang="en-US" dirty="0" err="1">
                <a:latin typeface="Arno Pro" pitchFamily="18" charset="0"/>
              </a:rPr>
              <a:t>CISM</a:t>
            </a:r>
            <a:endParaRPr lang="en-US" dirty="0">
              <a:latin typeface="Arno Pro" pitchFamily="18" charset="0"/>
            </a:endParaRPr>
          </a:p>
          <a:p>
            <a:pPr lvl="1"/>
            <a:r>
              <a:rPr lang="en-US" dirty="0">
                <a:latin typeface="Arno Pro" pitchFamily="18" charset="0"/>
              </a:rPr>
              <a:t>#if defined(</a:t>
            </a:r>
            <a:r>
              <a:rPr lang="en-US" dirty="0" err="1">
                <a:latin typeface="Arno Pro" pitchFamily="18" charset="0"/>
              </a:rPr>
              <a:t>INTERCOMM</a:t>
            </a:r>
            <a:r>
              <a:rPr lang="en-US" dirty="0">
                <a:latin typeface="Arno Pro" pitchFamily="18" charset="0"/>
              </a:rPr>
              <a:t>) || defined(</a:t>
            </a:r>
            <a:r>
              <a:rPr lang="en-US" dirty="0" err="1">
                <a:latin typeface="Arno Pro" pitchFamily="18" charset="0"/>
              </a:rPr>
              <a:t>CISMAH</a:t>
            </a:r>
            <a:r>
              <a:rPr lang="en-US" dirty="0">
                <a:latin typeface="Arno Pro" pitchFamily="18" charset="0"/>
              </a:rPr>
              <a:t>)</a:t>
            </a:r>
          </a:p>
          <a:p>
            <a:pPr lvl="1"/>
            <a:r>
              <a:rPr lang="en-US" dirty="0">
                <a:latin typeface="Arno Pro" pitchFamily="18" charset="0"/>
              </a:rPr>
              <a:t>      </a:t>
            </a:r>
            <a:r>
              <a:rPr lang="en-US" dirty="0" err="1">
                <a:latin typeface="Arno Pro" pitchFamily="18" charset="0"/>
              </a:rPr>
              <a:t>theta0</a:t>
            </a:r>
            <a:r>
              <a:rPr lang="en-US" dirty="0">
                <a:latin typeface="Arno Pro" pitchFamily="18" charset="0"/>
              </a:rPr>
              <a:t>(</a:t>
            </a:r>
            <a:r>
              <a:rPr lang="en-US" dirty="0" err="1">
                <a:latin typeface="Arno Pro" pitchFamily="18" charset="0"/>
              </a:rPr>
              <a:t>isouth</a:t>
            </a:r>
            <a:r>
              <a:rPr lang="en-US" dirty="0">
                <a:latin typeface="Arno Pro" pitchFamily="18" charset="0"/>
              </a:rPr>
              <a:t>) = 10.*</a:t>
            </a:r>
            <a:r>
              <a:rPr lang="en-US" dirty="0" err="1">
                <a:latin typeface="Arno Pro" pitchFamily="18" charset="0"/>
              </a:rPr>
              <a:t>dtr</a:t>
            </a:r>
            <a:endParaRPr lang="en-US" dirty="0">
              <a:latin typeface="Arno Pro" pitchFamily="18" charset="0"/>
            </a:endParaRPr>
          </a:p>
          <a:p>
            <a:pPr lvl="1"/>
            <a:r>
              <a:rPr lang="en-US" dirty="0">
                <a:latin typeface="Arno Pro" pitchFamily="18" charset="0"/>
              </a:rPr>
              <a:t>#</a:t>
            </a:r>
            <a:r>
              <a:rPr lang="en-US" dirty="0" err="1">
                <a:latin typeface="Arno Pro" pitchFamily="18" charset="0"/>
              </a:rPr>
              <a:t>endif</a:t>
            </a:r>
            <a:endParaRPr lang="en-US" sz="4400" dirty="0" smtClean="0">
              <a:latin typeface="Arno Pro" pitchFamily="18" charset="0"/>
              <a:ea typeface="Adobe Kaiti Std R" pitchFamily="18" charset="-128"/>
              <a:cs typeface="Adobe Hebrew" pitchFamily="18" charset="-79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Arno Pro Display" pitchFamily="18" charset="0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Advance calls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Heelis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Weimer01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or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Weimer05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 or None, according to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namelist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input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POTENTIAL_MODEL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>
                <a:latin typeface="+mj-lt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If 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Weimer05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, 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theta0</a:t>
            </a:r>
            <a:r>
              <a:rPr lang="en-US" sz="20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is reset in sub </a:t>
            </a:r>
            <a:r>
              <a:rPr lang="en-US" sz="20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wei05loc</a:t>
            </a:r>
            <a:endParaRPr lang="en-US" sz="2400" dirty="0" smtClean="0">
              <a:latin typeface="+mj-lt"/>
              <a:ea typeface="Adobe Kaiti Std R" pitchFamily="18" charset="-128"/>
              <a:cs typeface="Adobe Hebrew" pitchFamily="18" charset="-79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+mj-lt"/>
                <a:ea typeface="Adobe Kaiti Std R" pitchFamily="18" charset="-128"/>
                <a:cs typeface="Adobe Hebrew" pitchFamily="18" charset="-79"/>
              </a:rPr>
              <a:t> 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The requested potential model calls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colath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 (which is now in its own source file </a:t>
            </a:r>
            <a:r>
              <a:rPr lang="en-US" sz="2400" dirty="0" err="1" smtClean="0">
                <a:latin typeface="+mj-lt"/>
                <a:ea typeface="Adobe Kaiti Std R" pitchFamily="18" charset="-128"/>
                <a:cs typeface="Adobe Hebrew" pitchFamily="18" charset="-79"/>
              </a:rPr>
              <a:t>colath.F</a:t>
            </a:r>
            <a:r>
              <a:rPr lang="en-US" sz="2400" dirty="0" smtClean="0">
                <a:latin typeface="+mj-lt"/>
                <a:ea typeface="Adobe Kaiti Std R" pitchFamily="18" charset="-128"/>
                <a:cs typeface="Adobe Hebrew" pitchFamily="18" charset="-79"/>
              </a:rPr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Code structure with </a:t>
            </a:r>
            <a:r>
              <a:rPr lang="en-US" dirty="0" err="1" smtClean="0"/>
              <a:t>crit</a:t>
            </a:r>
            <a:r>
              <a:rPr lang="en-US" dirty="0" smtClean="0"/>
              <a:t> changes, cont: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1" y="1447800"/>
            <a:ext cx="81534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Sub </a:t>
            </a:r>
            <a:r>
              <a:rPr lang="en-US" sz="2400" dirty="0" err="1" smtClean="0"/>
              <a:t>colath</a:t>
            </a:r>
            <a:r>
              <a:rPr lang="en-US" sz="2400" dirty="0" smtClean="0"/>
              <a:t> (</a:t>
            </a:r>
            <a:r>
              <a:rPr lang="en-US" sz="2400" dirty="0" err="1" smtClean="0"/>
              <a:t>colath.F</a:t>
            </a:r>
            <a:r>
              <a:rPr lang="en-US" sz="2400" dirty="0" smtClean="0"/>
              <a:t>) calculates </a:t>
            </a:r>
            <a:r>
              <a:rPr lang="en-US" sz="2400" dirty="0" err="1" smtClean="0"/>
              <a:t>crit</a:t>
            </a:r>
            <a:r>
              <a:rPr lang="en-US" sz="2400" dirty="0" smtClean="0"/>
              <a:t>(1:2) from </a:t>
            </a:r>
            <a:r>
              <a:rPr lang="en-US" sz="2400" dirty="0" err="1" smtClean="0"/>
              <a:t>theta0</a:t>
            </a:r>
            <a:r>
              <a:rPr lang="en-US" sz="2400" dirty="0" smtClean="0"/>
              <a:t>: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! 01/11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bae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:  Revise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so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theta0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)+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5deg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, 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!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(2)=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(1)+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15deg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nn-NO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nn-NO" sz="1400" dirty="0" smtClean="0">
                <a:latin typeface="Courier New" pitchFamily="49" charset="0"/>
                <a:cs typeface="Courier New" pitchFamily="49" charset="0"/>
              </a:rPr>
              <a:t>crit1deg </a:t>
            </a:r>
            <a:r>
              <a:rPr lang="nn-NO" sz="1400" dirty="0" smtClean="0">
                <a:latin typeface="Courier New" pitchFamily="49" charset="0"/>
                <a:cs typeface="Courier New" pitchFamily="49" charset="0"/>
              </a:rPr>
              <a:t>= max(15.,0.5*(theta0(1)+theta0(2))*rtd + 5.)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crit1deg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= min(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30.,crit1deg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 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crit1deg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rtd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(2) =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crit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(1) + 15./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rtd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Sub </a:t>
            </a:r>
            <a:r>
              <a:rPr lang="en-US" sz="2400" dirty="0" err="1" smtClean="0"/>
              <a:t>colath</a:t>
            </a:r>
            <a:r>
              <a:rPr lang="en-US" sz="2400" dirty="0" smtClean="0"/>
              <a:t> then calculates fraction of dynamo potential </a:t>
            </a:r>
            <a:r>
              <a:rPr lang="en-US" sz="2400" dirty="0" err="1" smtClean="0"/>
              <a:t>pfrac</a:t>
            </a:r>
            <a:r>
              <a:rPr lang="en-US" sz="2400" dirty="0" smtClean="0"/>
              <a:t> from </a:t>
            </a:r>
            <a:r>
              <a:rPr lang="en-US" sz="2400" dirty="0" err="1" smtClean="0"/>
              <a:t>crit</a:t>
            </a:r>
            <a:r>
              <a:rPr lang="en-US" sz="2400" dirty="0" smtClean="0"/>
              <a:t> (</a:t>
            </a:r>
            <a:r>
              <a:rPr lang="en-US" sz="2400" dirty="0" err="1" smtClean="0"/>
              <a:t>pfrac</a:t>
            </a:r>
            <a:r>
              <a:rPr lang="en-US" sz="2400" dirty="0" smtClean="0"/>
              <a:t> is declared in dynamo module):</a:t>
            </a:r>
            <a:r>
              <a:rPr lang="fr-FR" sz="2400" dirty="0" smtClean="0"/>
              <a:t> </a:t>
            </a:r>
          </a:p>
          <a:p>
            <a:pPr lvl="1"/>
            <a:r>
              <a:rPr lang="fr-FR" sz="1400" dirty="0" err="1" smtClean="0">
                <a:latin typeface="Courier New" pitchFamily="49" charset="0"/>
                <a:cs typeface="Courier New" pitchFamily="49" charset="0"/>
              </a:rPr>
              <a:t>pfrac</a:t>
            </a:r>
            <a:r>
              <a:rPr lang="fr-FR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1400" dirty="0" err="1" smtClean="0">
                <a:latin typeface="Courier New" pitchFamily="49" charset="0"/>
                <a:cs typeface="Courier New" pitchFamily="49" charset="0"/>
              </a:rPr>
              <a:t>i,j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) = (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colatc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)-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(1))/(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(2)-</a:t>
            </a:r>
            <a:r>
              <a:rPr lang="fr-FR" sz="1400" dirty="0" err="1">
                <a:latin typeface="Courier New" pitchFamily="49" charset="0"/>
                <a:cs typeface="Courier New" pitchFamily="49" charset="0"/>
              </a:rPr>
              <a:t>crit</a:t>
            </a:r>
            <a:r>
              <a:rPr lang="fr-FR" sz="1400" dirty="0">
                <a:latin typeface="Courier New" pitchFamily="49" charset="0"/>
                <a:cs typeface="Courier New" pitchFamily="49" charset="0"/>
              </a:rPr>
              <a:t>(1))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&lt; 0.)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 0.</a:t>
            </a:r>
          </a:p>
          <a:p>
            <a:pPr lvl="1"/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&gt;= 1.)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pfrac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) = 1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+mj-lt"/>
                <a:cs typeface="Courier New" pitchFamily="49" charset="0"/>
              </a:rPr>
              <a:t> </a:t>
            </a:r>
            <a:r>
              <a:rPr lang="en-US" sz="2400" dirty="0" smtClean="0">
                <a:latin typeface="+mj-lt"/>
                <a:cs typeface="Courier New" pitchFamily="49" charset="0"/>
              </a:rPr>
              <a:t>Dynamics calls sub aurora (</a:t>
            </a:r>
            <a:r>
              <a:rPr lang="en-US" sz="2400" dirty="0" err="1" smtClean="0">
                <a:latin typeface="+mj-lt"/>
                <a:cs typeface="Courier New" pitchFamily="49" charset="0"/>
              </a:rPr>
              <a:t>aurora.F</a:t>
            </a:r>
            <a:r>
              <a:rPr lang="en-US" sz="2400" dirty="0" smtClean="0">
                <a:latin typeface="+mj-lt"/>
                <a:cs typeface="Courier New" pitchFamily="49" charset="0"/>
              </a:rPr>
              <a:t>), which places cusp according to </a:t>
            </a:r>
            <a:r>
              <a:rPr lang="en-US" sz="2400" dirty="0" err="1" smtClean="0">
                <a:latin typeface="+mj-lt"/>
                <a:cs typeface="Courier New" pitchFamily="49" charset="0"/>
              </a:rPr>
              <a:t>theta0</a:t>
            </a:r>
            <a:r>
              <a:rPr lang="en-US" sz="2400" dirty="0" smtClean="0">
                <a:latin typeface="+mj-lt"/>
                <a:cs typeface="Courier New" pitchFamily="49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+mj-lt"/>
                <a:cs typeface="Courier New" pitchFamily="49" charset="0"/>
              </a:rPr>
              <a:t> </a:t>
            </a:r>
            <a:r>
              <a:rPr lang="en-US" sz="2400" dirty="0" smtClean="0">
                <a:latin typeface="+mj-lt"/>
                <a:cs typeface="Courier New" pitchFamily="49" charset="0"/>
              </a:rPr>
              <a:t>Advance calls sub dynamo, which calculates ion drift and potential according to </a:t>
            </a:r>
            <a:r>
              <a:rPr lang="en-US" sz="2400" dirty="0" err="1" smtClean="0">
                <a:latin typeface="+mj-lt"/>
                <a:cs typeface="Courier New" pitchFamily="49" charset="0"/>
              </a:rPr>
              <a:t>pfrac</a:t>
            </a:r>
            <a:r>
              <a:rPr lang="en-US" sz="2400" dirty="0" smtClean="0">
                <a:latin typeface="+mj-lt"/>
                <a:cs typeface="Courier New" pitchFamily="49" charset="0"/>
              </a:rPr>
              <a:t>.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Procedure to obtain this code for testing: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066800"/>
            <a:ext cx="6640792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800" dirty="0" smtClean="0"/>
              <a:t>Check out </a:t>
            </a:r>
            <a:r>
              <a:rPr lang="en-US" sz="2800" dirty="0" err="1" smtClean="0"/>
              <a:t>tiegcm</a:t>
            </a:r>
            <a:r>
              <a:rPr lang="en-US" sz="2800" dirty="0" smtClean="0"/>
              <a:t> trunk (call it </a:t>
            </a:r>
            <a:r>
              <a:rPr lang="en-US" sz="2800" dirty="0" err="1" smtClean="0"/>
              <a:t>tiegcm_crit</a:t>
            </a:r>
            <a:r>
              <a:rPr lang="en-US" sz="2800" dirty="0" smtClean="0"/>
              <a:t>):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 </a:t>
            </a:r>
            <a:r>
              <a:rPr lang="en-US" sz="2400" i="1" dirty="0" err="1" smtClean="0"/>
              <a:t>svn</a:t>
            </a:r>
            <a:r>
              <a:rPr lang="en-US" sz="2400" i="1" dirty="0" smtClean="0"/>
              <a:t> checkout $</a:t>
            </a:r>
            <a:r>
              <a:rPr lang="en-US" sz="2400" i="1" dirty="0" err="1" smtClean="0"/>
              <a:t>SVN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tiegcm</a:t>
            </a:r>
            <a:r>
              <a:rPr lang="en-US" sz="2400" i="1" dirty="0" smtClean="0"/>
              <a:t>/trunk </a:t>
            </a:r>
            <a:r>
              <a:rPr lang="en-US" sz="2400" i="1" dirty="0" err="1" smtClean="0"/>
              <a:t>tiegcm_crit</a:t>
            </a:r>
            <a:endParaRPr lang="en-US" sz="2400" i="1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800" dirty="0" smtClean="0"/>
              <a:t>Go to the source directory: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i="1" dirty="0" err="1" smtClean="0"/>
              <a:t>cd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tiegcm_crit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src</a:t>
            </a:r>
            <a:endParaRPr lang="en-US" sz="2400" i="1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Copy patch file from </a:t>
            </a:r>
            <a:r>
              <a:rPr lang="en-US" sz="2800" dirty="0" err="1" smtClean="0"/>
              <a:t>hao</a:t>
            </a:r>
            <a:r>
              <a:rPr lang="en-US" sz="2800" dirty="0" smtClean="0"/>
              <a:t> ftp site: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i="1" dirty="0" smtClean="0"/>
              <a:t> cp /</a:t>
            </a:r>
            <a:r>
              <a:rPr lang="en-US" sz="2400" i="1" dirty="0" err="1" smtClean="0"/>
              <a:t>hao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ftppub</a:t>
            </a:r>
            <a:r>
              <a:rPr lang="en-US" sz="2400" i="1" dirty="0" smtClean="0"/>
              <a:t>/foster/</a:t>
            </a:r>
            <a:r>
              <a:rPr lang="en-US" sz="2400" i="1" dirty="0" err="1" smtClean="0"/>
              <a:t>tiegcm_crit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crit.patch</a:t>
            </a:r>
            <a:r>
              <a:rPr lang="en-US" sz="2400" i="1" dirty="0" smtClean="0"/>
              <a:t> 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800" dirty="0" smtClean="0"/>
              <a:t>Apply the patch (</a:t>
            </a:r>
            <a:r>
              <a:rPr lang="en-US" sz="2800" dirty="0" err="1" smtClean="0"/>
              <a:t>unix</a:t>
            </a:r>
            <a:r>
              <a:rPr lang="en-US" sz="2800" dirty="0" smtClean="0"/>
              <a:t> patch command):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i="1" dirty="0"/>
              <a:t> </a:t>
            </a:r>
            <a:r>
              <a:rPr lang="en-US" sz="2400" i="1" dirty="0" smtClean="0"/>
              <a:t>patch –</a:t>
            </a:r>
            <a:r>
              <a:rPr lang="en-US" sz="2400" i="1" dirty="0" err="1" smtClean="0"/>
              <a:t>p0</a:t>
            </a:r>
            <a:r>
              <a:rPr lang="en-US" sz="2400" i="1" smtClean="0"/>
              <a:t> &lt; </a:t>
            </a:r>
            <a:r>
              <a:rPr lang="en-US" sz="2400" i="1" dirty="0" err="1" smtClean="0"/>
              <a:t>crit.patch</a:t>
            </a:r>
            <a:endParaRPr lang="en-US" sz="2400" i="1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800" dirty="0" smtClean="0"/>
              <a:t>Confirm </a:t>
            </a:r>
            <a:r>
              <a:rPr lang="en-US" sz="2800" dirty="0" err="1" smtClean="0"/>
              <a:t>svn</a:t>
            </a:r>
            <a:r>
              <a:rPr lang="en-US" sz="2800" dirty="0" smtClean="0"/>
              <a:t> status: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i="1" dirty="0" err="1" smtClean="0"/>
              <a:t>svn</a:t>
            </a:r>
            <a:r>
              <a:rPr lang="en-US" sz="2400" i="1" dirty="0" smtClean="0"/>
              <a:t> status</a:t>
            </a:r>
            <a:endParaRPr lang="en-US" sz="24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Results of </a:t>
            </a:r>
            <a:r>
              <a:rPr lang="en-US" sz="3600" dirty="0" err="1" smtClean="0"/>
              <a:t>svn</a:t>
            </a:r>
            <a:r>
              <a:rPr lang="en-US" sz="3600" dirty="0" smtClean="0"/>
              <a:t> status after applying </a:t>
            </a:r>
            <a:r>
              <a:rPr lang="en-US" sz="3600" dirty="0" err="1" smtClean="0"/>
              <a:t>crit.patch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1905000"/>
            <a:ext cx="220092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      </a:t>
            </a:r>
            <a:r>
              <a:rPr lang="en-US" dirty="0" err="1"/>
              <a:t>crit.patch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advance.F</a:t>
            </a:r>
            <a:endParaRPr lang="en-US" dirty="0"/>
          </a:p>
          <a:p>
            <a:r>
              <a:rPr lang="en-US" dirty="0"/>
              <a:t>A      </a:t>
            </a:r>
            <a:r>
              <a:rPr lang="en-US" dirty="0" err="1"/>
              <a:t>colath.F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aurora.F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heelis.F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wei05sc.F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input.F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cons.F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wei01gcm.F</a:t>
            </a:r>
            <a:endParaRPr lang="en-US" dirty="0"/>
          </a:p>
          <a:p>
            <a:r>
              <a:rPr lang="en-US" dirty="0"/>
              <a:t>M      </a:t>
            </a:r>
            <a:r>
              <a:rPr lang="en-US" dirty="0" err="1"/>
              <a:t>cism_coupling.F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352</Words>
  <Application>Microsoft Office PowerPoint</Application>
  <PresentationFormat>On-screen Show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Proposed modifications to critical co-latitudes in TIEGCM</vt:lpstr>
      <vt:lpstr>Code structure with proposed changes:</vt:lpstr>
      <vt:lpstr>Code structure with crit changes, cont:</vt:lpstr>
      <vt:lpstr>Procedure to obtain this code for testing:</vt:lpstr>
      <vt:lpstr>Results of svn status after applying crit.patch: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modifications to critical co-latitudes in TIEGCM</dc:title>
  <dc:creator> </dc:creator>
  <cp:lastModifiedBy> </cp:lastModifiedBy>
  <cp:revision>21</cp:revision>
  <dcterms:created xsi:type="dcterms:W3CDTF">2011-01-11T20:42:45Z</dcterms:created>
  <dcterms:modified xsi:type="dcterms:W3CDTF">2011-02-08T23:27:10Z</dcterms:modified>
</cp:coreProperties>
</file>