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84" r:id="rId6"/>
    <p:sldId id="265" r:id="rId7"/>
    <p:sldId id="266" r:id="rId8"/>
    <p:sldId id="267" r:id="rId9"/>
    <p:sldId id="274" r:id="rId10"/>
    <p:sldId id="275" r:id="rId11"/>
    <p:sldId id="276" r:id="rId12"/>
    <p:sldId id="277" r:id="rId13"/>
    <p:sldId id="278" r:id="rId14"/>
    <p:sldId id="283" r:id="rId15"/>
    <p:sldId id="280" r:id="rId16"/>
    <p:sldId id="285" r:id="rId17"/>
    <p:sldId id="258" r:id="rId18"/>
    <p:sldId id="259" r:id="rId19"/>
    <p:sldId id="261" r:id="rId20"/>
    <p:sldId id="271" r:id="rId21"/>
    <p:sldId id="286" r:id="rId22"/>
    <p:sldId id="272" r:id="rId23"/>
    <p:sldId id="273" r:id="rId24"/>
    <p:sldId id="260" r:id="rId25"/>
    <p:sldId id="262" r:id="rId26"/>
    <p:sldId id="269" r:id="rId27"/>
    <p:sldId id="287" r:id="rId28"/>
    <p:sldId id="288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8" autoAdjust="0"/>
    <p:restoredTop sz="94660"/>
  </p:normalViewPr>
  <p:slideViewPr>
    <p:cSldViewPr>
      <p:cViewPr varScale="1">
        <p:scale>
          <a:sx n="89" d="100"/>
          <a:sy n="89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F10F-C287-48AB-B79E-8E06A9D9594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E407-01E7-472C-970D-74BDFCD66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F10F-C287-48AB-B79E-8E06A9D9594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E407-01E7-472C-970D-74BDFCD66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F10F-C287-48AB-B79E-8E06A9D9594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E407-01E7-472C-970D-74BDFCD66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F10F-C287-48AB-B79E-8E06A9D9594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E407-01E7-472C-970D-74BDFCD66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F10F-C287-48AB-B79E-8E06A9D9594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E407-01E7-472C-970D-74BDFCD66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F10F-C287-48AB-B79E-8E06A9D9594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E407-01E7-472C-970D-74BDFCD66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F10F-C287-48AB-B79E-8E06A9D9594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E407-01E7-472C-970D-74BDFCD66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F10F-C287-48AB-B79E-8E06A9D9594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E407-01E7-472C-970D-74BDFCD66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F10F-C287-48AB-B79E-8E06A9D9594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E407-01E7-472C-970D-74BDFCD66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F10F-C287-48AB-B79E-8E06A9D9594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E407-01E7-472C-970D-74BDFCD66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F10F-C287-48AB-B79E-8E06A9D9594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E407-01E7-472C-970D-74BDFCD66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DF10F-C287-48AB-B79E-8E06A9D95941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E407-01E7-472C-970D-74BDFCD66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 smtClean="0"/>
              <a:t>Model Equilibration to Initial Start-up Conditions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Evaluating the rate at which the </a:t>
            </a:r>
            <a:r>
              <a:rPr lang="en-US" dirty="0" err="1" smtClean="0"/>
              <a:t>TIEGCM</a:t>
            </a:r>
            <a:r>
              <a:rPr lang="en-US" dirty="0" smtClean="0"/>
              <a:t> adjusts to start-up histories that differ in known ways from the model run</a:t>
            </a:r>
            <a:endParaRPr lang="en-US" dirty="0"/>
          </a:p>
        </p:txBody>
      </p:sp>
      <p:pic>
        <p:nvPicPr>
          <p:cNvPr id="4" name="Picture 26" descr="C:\home\My Documents\Director's Office\PowerPoint Template figures\foo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62688"/>
            <a:ext cx="91408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19400" y="4953000"/>
            <a:ext cx="2977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Ben Foster NCAR/HAO</a:t>
            </a:r>
          </a:p>
          <a:p>
            <a:pPr algn="ctr"/>
            <a:r>
              <a:rPr lang="en-US" sz="2400" dirty="0" smtClean="0"/>
              <a:t>January 27, 2011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52400"/>
            <a:ext cx="58223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Difference: 15-day Offset run Minus Control</a:t>
            </a:r>
          </a:p>
          <a:p>
            <a:pPr algn="ctr"/>
            <a:r>
              <a:rPr lang="en-US" sz="2400" dirty="0" smtClean="0"/>
              <a:t>UT (20 days)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Zp</a:t>
            </a:r>
            <a:endParaRPr lang="en-US" sz="2400" dirty="0" smtClean="0"/>
          </a:p>
          <a:p>
            <a:pPr algn="ctr"/>
            <a:r>
              <a:rPr lang="en-US" sz="2400" dirty="0" smtClean="0"/>
              <a:t>Neutral Temperature (deg K)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1447800"/>
            <a:ext cx="4613479" cy="5279886"/>
            <a:chOff x="0" y="1600200"/>
            <a:chExt cx="4613479" cy="5279886"/>
          </a:xfrm>
        </p:grpSpPr>
        <p:sp>
          <p:nvSpPr>
            <p:cNvPr id="6" name="TextBox 5"/>
            <p:cNvSpPr txBox="1"/>
            <p:nvPr/>
          </p:nvSpPr>
          <p:spPr>
            <a:xfrm>
              <a:off x="1066800" y="1600200"/>
              <a:ext cx="1977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Lat, </a:t>
              </a:r>
              <a:r>
                <a:rPr lang="en-US" sz="2000" dirty="0" err="1" smtClean="0"/>
                <a:t>lon</a:t>
              </a:r>
              <a:r>
                <a:rPr lang="en-US" sz="2000" dirty="0" smtClean="0"/>
                <a:t> = -67.5, 0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6172200"/>
              <a:ext cx="21411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Min,Max</a:t>
              </a:r>
              <a:r>
                <a:rPr lang="en-US" sz="2000" dirty="0" smtClean="0"/>
                <a:t> = -0.3, </a:t>
              </a:r>
              <a:r>
                <a:rPr lang="en-US" sz="2000" dirty="0" smtClean="0"/>
                <a:t>25</a:t>
              </a:r>
            </a:p>
            <a:p>
              <a:pPr algn="ctr"/>
              <a:r>
                <a:rPr lang="en-US" sz="2000" dirty="0" smtClean="0"/>
                <a:t>Interval = 2.</a:t>
              </a:r>
              <a:endParaRPr lang="en-US" sz="2000" dirty="0"/>
            </a:p>
          </p:txBody>
        </p:sp>
        <p:pic>
          <p:nvPicPr>
            <p:cNvPr id="9" name="Picture 8" descr="TN_utzp_lat-67.png"/>
            <p:cNvPicPr>
              <a:picLocks noChangeAspect="1"/>
            </p:cNvPicPr>
            <p:nvPr/>
          </p:nvPicPr>
          <p:blipFill>
            <a:blip r:embed="rId2" cstate="print"/>
            <a:srcRect l="5883" t="16366" r="7060" b="20912"/>
            <a:stretch>
              <a:fillRect/>
            </a:stretch>
          </p:blipFill>
          <p:spPr>
            <a:xfrm>
              <a:off x="0" y="1981200"/>
              <a:ext cx="4613479" cy="430151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530521" y="1371600"/>
            <a:ext cx="4613479" cy="5356086"/>
            <a:chOff x="4530521" y="1600200"/>
            <a:chExt cx="4613479" cy="5356086"/>
          </a:xfrm>
        </p:grpSpPr>
        <p:sp>
          <p:nvSpPr>
            <p:cNvPr id="7" name="TextBox 6"/>
            <p:cNvSpPr txBox="1"/>
            <p:nvPr/>
          </p:nvSpPr>
          <p:spPr>
            <a:xfrm>
              <a:off x="5791200" y="1600200"/>
              <a:ext cx="1899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Lat, </a:t>
              </a:r>
              <a:r>
                <a:rPr lang="en-US" sz="2000" dirty="0" err="1" smtClean="0"/>
                <a:t>lon</a:t>
              </a:r>
              <a:r>
                <a:rPr lang="en-US" sz="2000" dirty="0" smtClean="0"/>
                <a:t> = 67.5, 0</a:t>
              </a:r>
              <a:endParaRPr lang="en-US" sz="2000" dirty="0"/>
            </a:p>
          </p:txBody>
        </p:sp>
        <p:pic>
          <p:nvPicPr>
            <p:cNvPr id="10" name="Picture 9" descr="TN_utzp_lat67.png"/>
            <p:cNvPicPr>
              <a:picLocks noChangeAspect="1"/>
            </p:cNvPicPr>
            <p:nvPr/>
          </p:nvPicPr>
          <p:blipFill>
            <a:blip r:embed="rId3" cstate="print"/>
            <a:srcRect l="5883" t="16366" r="7060" b="20912"/>
            <a:stretch>
              <a:fillRect/>
            </a:stretch>
          </p:blipFill>
          <p:spPr>
            <a:xfrm>
              <a:off x="4530521" y="2057400"/>
              <a:ext cx="4613479" cy="430151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715000" y="6248400"/>
              <a:ext cx="19472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Min,Max</a:t>
              </a:r>
              <a:r>
                <a:rPr lang="en-US" sz="2000" dirty="0" smtClean="0"/>
                <a:t> = -32, </a:t>
              </a:r>
              <a:r>
                <a:rPr lang="en-US" sz="2000" dirty="0" smtClean="0"/>
                <a:t>0</a:t>
              </a:r>
            </a:p>
            <a:p>
              <a:pPr algn="ctr"/>
              <a:r>
                <a:rPr lang="en-US" sz="2000" dirty="0" smtClean="0"/>
                <a:t>Interval = 2.5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3774" y="304800"/>
            <a:ext cx="58223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Difference: 15-day Offset run Minus Control</a:t>
            </a:r>
          </a:p>
          <a:p>
            <a:pPr algn="ctr"/>
            <a:r>
              <a:rPr lang="en-US" sz="2400" dirty="0" smtClean="0"/>
              <a:t>UT (20 days)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Zp</a:t>
            </a:r>
            <a:endParaRPr lang="en-US" sz="2400" dirty="0" smtClean="0"/>
          </a:p>
          <a:p>
            <a:pPr algn="ctr"/>
            <a:r>
              <a:rPr lang="en-US" sz="2400" dirty="0" smtClean="0"/>
              <a:t>Neutral Zonal Wind (m/s)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1524000"/>
            <a:ext cx="4613479" cy="5279886"/>
            <a:chOff x="0" y="1600200"/>
            <a:chExt cx="4613479" cy="5279886"/>
          </a:xfrm>
        </p:grpSpPr>
        <p:sp>
          <p:nvSpPr>
            <p:cNvPr id="6" name="TextBox 5"/>
            <p:cNvSpPr txBox="1"/>
            <p:nvPr/>
          </p:nvSpPr>
          <p:spPr>
            <a:xfrm>
              <a:off x="1066800" y="1600200"/>
              <a:ext cx="1977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Lat, </a:t>
              </a:r>
              <a:r>
                <a:rPr lang="en-US" sz="2000" dirty="0" err="1" smtClean="0"/>
                <a:t>lon</a:t>
              </a:r>
              <a:r>
                <a:rPr lang="en-US" sz="2000" dirty="0" smtClean="0"/>
                <a:t> = -67.5, 0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6172200"/>
              <a:ext cx="21411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Min,Max</a:t>
              </a:r>
              <a:r>
                <a:rPr lang="en-US" sz="2000" dirty="0" smtClean="0"/>
                <a:t> = -32, </a:t>
              </a:r>
              <a:r>
                <a:rPr lang="en-US" sz="2000" dirty="0" smtClean="0"/>
                <a:t>1.9</a:t>
              </a:r>
            </a:p>
            <a:p>
              <a:pPr algn="ctr"/>
              <a:r>
                <a:rPr lang="en-US" sz="2000" dirty="0" smtClean="0"/>
                <a:t>Interval = 2.5</a:t>
              </a:r>
              <a:r>
                <a:rPr lang="en-US" sz="2000" dirty="0" smtClean="0"/>
                <a:t> </a:t>
              </a:r>
              <a:endParaRPr lang="en-US" sz="2000" dirty="0"/>
            </a:p>
          </p:txBody>
        </p:sp>
        <p:pic>
          <p:nvPicPr>
            <p:cNvPr id="12" name="Picture 11" descr="UN_utzp_lat-67.png"/>
            <p:cNvPicPr>
              <a:picLocks noChangeAspect="1"/>
            </p:cNvPicPr>
            <p:nvPr/>
          </p:nvPicPr>
          <p:blipFill>
            <a:blip r:embed="rId2" cstate="print"/>
            <a:srcRect l="5883" t="16366" r="7060" b="20912"/>
            <a:stretch>
              <a:fillRect/>
            </a:stretch>
          </p:blipFill>
          <p:spPr>
            <a:xfrm>
              <a:off x="0" y="1981200"/>
              <a:ext cx="4613479" cy="430151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419600" y="1600200"/>
            <a:ext cx="4613479" cy="5203686"/>
            <a:chOff x="4419600" y="1600200"/>
            <a:chExt cx="4613479" cy="5203686"/>
          </a:xfrm>
        </p:grpSpPr>
        <p:sp>
          <p:nvSpPr>
            <p:cNvPr id="7" name="TextBox 6"/>
            <p:cNvSpPr txBox="1"/>
            <p:nvPr/>
          </p:nvSpPr>
          <p:spPr>
            <a:xfrm>
              <a:off x="5562600" y="1600200"/>
              <a:ext cx="1899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Lat, </a:t>
              </a:r>
              <a:r>
                <a:rPr lang="en-US" sz="2000" dirty="0" err="1" smtClean="0"/>
                <a:t>lon</a:t>
              </a:r>
              <a:r>
                <a:rPr lang="en-US" sz="2000" dirty="0" smtClean="0"/>
                <a:t> = 32.5, 0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5000" y="6096000"/>
              <a:ext cx="22052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Min,Max</a:t>
              </a:r>
              <a:r>
                <a:rPr lang="en-US" sz="2000" dirty="0" smtClean="0"/>
                <a:t> = -2.7, </a:t>
              </a:r>
              <a:r>
                <a:rPr lang="en-US" sz="2000" dirty="0" smtClean="0"/>
                <a:t>1.9</a:t>
              </a:r>
            </a:p>
            <a:p>
              <a:pPr algn="ctr"/>
              <a:r>
                <a:rPr lang="en-US" sz="2000" dirty="0" smtClean="0"/>
                <a:t>Interval = 1.0</a:t>
              </a:r>
              <a:endParaRPr lang="en-US" sz="2000" dirty="0"/>
            </a:p>
          </p:txBody>
        </p:sp>
        <p:pic>
          <p:nvPicPr>
            <p:cNvPr id="13" name="Picture 12" descr="UN_utzp_lat32.png"/>
            <p:cNvPicPr>
              <a:picLocks noChangeAspect="1"/>
            </p:cNvPicPr>
            <p:nvPr/>
          </p:nvPicPr>
          <p:blipFill>
            <a:blip r:embed="rId3" cstate="print"/>
            <a:srcRect l="5883" t="16366" r="7060" b="20912"/>
            <a:stretch>
              <a:fillRect/>
            </a:stretch>
          </p:blipFill>
          <p:spPr>
            <a:xfrm>
              <a:off x="4419600" y="1905000"/>
              <a:ext cx="4613479" cy="43015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3774" y="304800"/>
            <a:ext cx="5822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Difference: 15-day Offset run Minus Control</a:t>
            </a:r>
          </a:p>
          <a:p>
            <a:pPr algn="ctr"/>
            <a:r>
              <a:rPr lang="en-US" sz="2400" dirty="0" smtClean="0"/>
              <a:t>UT (20 days)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Zp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0" y="1143000"/>
            <a:ext cx="4613479" cy="5584686"/>
            <a:chOff x="0" y="1219200"/>
            <a:chExt cx="4613479" cy="5584686"/>
          </a:xfrm>
        </p:grpSpPr>
        <p:sp>
          <p:nvSpPr>
            <p:cNvPr id="6" name="TextBox 5"/>
            <p:cNvSpPr txBox="1"/>
            <p:nvPr/>
          </p:nvSpPr>
          <p:spPr>
            <a:xfrm>
              <a:off x="1066800" y="1600200"/>
              <a:ext cx="1899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Lat, </a:t>
              </a:r>
              <a:r>
                <a:rPr lang="en-US" sz="2000" dirty="0" err="1" smtClean="0"/>
                <a:t>lon</a:t>
              </a:r>
              <a:r>
                <a:rPr lang="en-US" sz="2000" dirty="0" smtClean="0"/>
                <a:t> = 67.5, 0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0470" y="6096000"/>
              <a:ext cx="29570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Min,Max</a:t>
              </a:r>
              <a:r>
                <a:rPr lang="en-US" sz="2000" dirty="0" smtClean="0"/>
                <a:t> = -</a:t>
              </a:r>
              <a:r>
                <a:rPr lang="en-US" sz="2000" dirty="0" err="1" smtClean="0"/>
                <a:t>6.7e</a:t>
              </a:r>
              <a:r>
                <a:rPr lang="en-US" sz="2000" dirty="0" smtClean="0"/>
                <a:t>-3, -</a:t>
              </a:r>
              <a:r>
                <a:rPr lang="en-US" sz="2000" dirty="0" err="1" smtClean="0"/>
                <a:t>1.7e</a:t>
              </a:r>
              <a:r>
                <a:rPr lang="en-US" sz="2000" dirty="0" smtClean="0"/>
                <a:t>-5</a:t>
              </a:r>
            </a:p>
            <a:p>
              <a:pPr algn="ctr"/>
              <a:r>
                <a:rPr lang="en-US" sz="2000" dirty="0" smtClean="0"/>
                <a:t>Interval = </a:t>
              </a:r>
              <a:r>
                <a:rPr lang="en-US" sz="2000" dirty="0" err="1" smtClean="0"/>
                <a:t>5.e</a:t>
              </a:r>
              <a:r>
                <a:rPr lang="en-US" sz="2000" dirty="0" smtClean="0"/>
                <a:t>-4</a:t>
              </a:r>
              <a:r>
                <a:rPr lang="en-US" sz="2000" dirty="0" smtClean="0"/>
                <a:t> </a:t>
              </a:r>
              <a:endParaRPr lang="en-US" sz="2000" dirty="0"/>
            </a:p>
          </p:txBody>
        </p:sp>
        <p:pic>
          <p:nvPicPr>
            <p:cNvPr id="9" name="Picture 8" descr="O2_utzp_lat67.png"/>
            <p:cNvPicPr>
              <a:picLocks noChangeAspect="1"/>
            </p:cNvPicPr>
            <p:nvPr/>
          </p:nvPicPr>
          <p:blipFill>
            <a:blip r:embed="rId2" cstate="print"/>
            <a:srcRect l="5883" t="16366" r="7060" b="20912"/>
            <a:stretch>
              <a:fillRect/>
            </a:stretch>
          </p:blipFill>
          <p:spPr>
            <a:xfrm>
              <a:off x="0" y="1905000"/>
              <a:ext cx="4613479" cy="430151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447800" y="1219200"/>
              <a:ext cx="11993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O2</a:t>
              </a:r>
              <a:r>
                <a:rPr lang="en-US" sz="2000" dirty="0" smtClean="0"/>
                <a:t> (</a:t>
              </a:r>
              <a:r>
                <a:rPr lang="en-US" sz="2000" dirty="0" err="1" smtClean="0"/>
                <a:t>mmr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30521" y="1219200"/>
            <a:ext cx="4613479" cy="5508486"/>
            <a:chOff x="4530521" y="1219200"/>
            <a:chExt cx="4613479" cy="5508486"/>
          </a:xfrm>
        </p:grpSpPr>
        <p:sp>
          <p:nvSpPr>
            <p:cNvPr id="7" name="TextBox 6"/>
            <p:cNvSpPr txBox="1"/>
            <p:nvPr/>
          </p:nvSpPr>
          <p:spPr>
            <a:xfrm>
              <a:off x="5715000" y="1524000"/>
              <a:ext cx="1899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Lat, </a:t>
              </a:r>
              <a:r>
                <a:rPr lang="en-US" sz="2000" dirty="0" err="1" smtClean="0"/>
                <a:t>lon</a:t>
              </a:r>
              <a:r>
                <a:rPr lang="en-US" sz="2000" dirty="0" smtClean="0"/>
                <a:t> = 67.5, 0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62600" y="6019800"/>
              <a:ext cx="27999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Min,Max</a:t>
              </a:r>
              <a:r>
                <a:rPr lang="en-US" sz="2000" dirty="0" smtClean="0"/>
                <a:t> = </a:t>
              </a:r>
              <a:r>
                <a:rPr lang="en-US" sz="2000" dirty="0" err="1" smtClean="0"/>
                <a:t>4.1e</a:t>
              </a:r>
              <a:r>
                <a:rPr lang="en-US" sz="2000" dirty="0" smtClean="0"/>
                <a:t>-5, </a:t>
              </a:r>
              <a:r>
                <a:rPr lang="en-US" sz="2000" dirty="0" err="1" smtClean="0"/>
                <a:t>8.7e</a:t>
              </a:r>
              <a:r>
                <a:rPr lang="en-US" sz="2000" dirty="0" smtClean="0"/>
                <a:t>-2</a:t>
              </a:r>
            </a:p>
            <a:p>
              <a:pPr algn="ctr"/>
              <a:r>
                <a:rPr lang="en-US" sz="2000" dirty="0" smtClean="0"/>
                <a:t>Interval = </a:t>
              </a:r>
              <a:r>
                <a:rPr lang="en-US" sz="2000" dirty="0" err="1" smtClean="0"/>
                <a:t>5.e</a:t>
              </a:r>
              <a:r>
                <a:rPr lang="en-US" sz="2000" dirty="0" smtClean="0"/>
                <a:t>-3</a:t>
              </a:r>
              <a:endParaRPr lang="en-US" sz="2000" dirty="0"/>
            </a:p>
          </p:txBody>
        </p:sp>
        <p:pic>
          <p:nvPicPr>
            <p:cNvPr id="10" name="Picture 9" descr="O_utzp_lat67.png"/>
            <p:cNvPicPr>
              <a:picLocks noChangeAspect="1"/>
            </p:cNvPicPr>
            <p:nvPr/>
          </p:nvPicPr>
          <p:blipFill>
            <a:blip r:embed="rId3" cstate="print"/>
            <a:srcRect l="5883" t="16366" r="7060" b="20912"/>
            <a:stretch>
              <a:fillRect/>
            </a:stretch>
          </p:blipFill>
          <p:spPr>
            <a:xfrm>
              <a:off x="4530521" y="1828800"/>
              <a:ext cx="4613479" cy="430151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019800" y="1219200"/>
              <a:ext cx="1069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 (</a:t>
              </a:r>
              <a:r>
                <a:rPr lang="en-US" sz="2000" dirty="0" err="1" smtClean="0"/>
                <a:t>mmr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3774" y="304800"/>
            <a:ext cx="5822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Difference: 15-day Offset run Minus Control</a:t>
            </a:r>
          </a:p>
          <a:p>
            <a:pPr algn="ctr"/>
            <a:r>
              <a:rPr lang="en-US" sz="2400" dirty="0" smtClean="0"/>
              <a:t>UT (20 days)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Zp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715000" y="1524000"/>
            <a:ext cx="1899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Lat, </a:t>
            </a:r>
            <a:r>
              <a:rPr lang="en-US" sz="2000" dirty="0" err="1" smtClean="0"/>
              <a:t>lon</a:t>
            </a:r>
            <a:r>
              <a:rPr lang="en-US" sz="2000" dirty="0" smtClean="0"/>
              <a:t> = 32.5, 0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6172200"/>
            <a:ext cx="20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Min,Max</a:t>
            </a:r>
            <a:r>
              <a:rPr lang="en-US" dirty="0" smtClean="0"/>
              <a:t> = -471, 42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1219200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O2</a:t>
            </a:r>
            <a:r>
              <a:rPr lang="en-US" sz="2000" dirty="0" smtClean="0"/>
              <a:t>+ (</a:t>
            </a:r>
            <a:r>
              <a:rPr lang="en-US" sz="2000" dirty="0" err="1" smtClean="0"/>
              <a:t>cm3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1219200"/>
            <a:ext cx="4613479" cy="5322332"/>
            <a:chOff x="0" y="1219200"/>
            <a:chExt cx="4613479" cy="5322332"/>
          </a:xfrm>
        </p:grpSpPr>
        <p:sp>
          <p:nvSpPr>
            <p:cNvPr id="6" name="TextBox 5"/>
            <p:cNvSpPr txBox="1"/>
            <p:nvPr/>
          </p:nvSpPr>
          <p:spPr>
            <a:xfrm>
              <a:off x="1066800" y="1600200"/>
              <a:ext cx="1899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Lat, </a:t>
              </a:r>
              <a:r>
                <a:rPr lang="en-US" sz="2000" dirty="0" err="1" smtClean="0"/>
                <a:t>lon</a:t>
              </a:r>
              <a:r>
                <a:rPr lang="en-US" sz="2000" dirty="0" smtClean="0"/>
                <a:t> = 67.5, 0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6172200"/>
              <a:ext cx="2232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Min,Max</a:t>
              </a:r>
              <a:r>
                <a:rPr lang="en-US" dirty="0" smtClean="0"/>
                <a:t> =  -93, </a:t>
              </a:r>
              <a:r>
                <a:rPr lang="en-US" dirty="0" err="1" smtClean="0"/>
                <a:t>1.3e4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47800" y="1219200"/>
              <a:ext cx="11336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NE (</a:t>
              </a:r>
              <a:r>
                <a:rPr lang="en-US" sz="2000" dirty="0" err="1" smtClean="0"/>
                <a:t>cm3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pic>
          <p:nvPicPr>
            <p:cNvPr id="12" name="Picture 11" descr="NE_utzp_lat67.png"/>
            <p:cNvPicPr>
              <a:picLocks noChangeAspect="1"/>
            </p:cNvPicPr>
            <p:nvPr/>
          </p:nvPicPr>
          <p:blipFill>
            <a:blip r:embed="rId2" cstate="print"/>
            <a:srcRect l="5883" t="16366" r="7060" b="20912"/>
            <a:stretch>
              <a:fillRect/>
            </a:stretch>
          </p:blipFill>
          <p:spPr>
            <a:xfrm>
              <a:off x="0" y="1981200"/>
              <a:ext cx="4613479" cy="4301512"/>
            </a:xfrm>
            <a:prstGeom prst="rect">
              <a:avLst/>
            </a:prstGeom>
          </p:spPr>
        </p:pic>
      </p:grpSp>
      <p:pic>
        <p:nvPicPr>
          <p:cNvPr id="13" name="Picture 12" descr="O2P_utzp_lat32.png"/>
          <p:cNvPicPr>
            <a:picLocks noChangeAspect="1"/>
          </p:cNvPicPr>
          <p:nvPr/>
        </p:nvPicPr>
        <p:blipFill>
          <a:blip r:embed="rId3" cstate="print"/>
          <a:srcRect l="5883" t="16366" r="7060" b="20912"/>
          <a:stretch>
            <a:fillRect/>
          </a:stretch>
        </p:blipFill>
        <p:spPr>
          <a:xfrm>
            <a:off x="4530521" y="1981200"/>
            <a:ext cx="4613479" cy="430151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rot="10800000">
            <a:off x="3581400" y="5257800"/>
            <a:ext cx="533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14800" y="5334000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LBC?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 flipV="1">
            <a:off x="4753116" y="5257800"/>
            <a:ext cx="352284" cy="260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Side-by-side Comparisons of the two cases: </a:t>
            </a:r>
            <a:r>
              <a:rPr lang="en-US" dirty="0" err="1" smtClean="0"/>
              <a:t>smin2max</a:t>
            </a:r>
            <a:r>
              <a:rPr lang="en-US" dirty="0" smtClean="0"/>
              <a:t> and 15-day offset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530521" y="990600"/>
            <a:ext cx="4613479" cy="5852755"/>
            <a:chOff x="4530521" y="1066800"/>
            <a:chExt cx="4613479" cy="5852755"/>
          </a:xfrm>
        </p:grpSpPr>
        <p:grpSp>
          <p:nvGrpSpPr>
            <p:cNvPr id="7" name="Group 6"/>
            <p:cNvGrpSpPr/>
            <p:nvPr/>
          </p:nvGrpSpPr>
          <p:grpSpPr>
            <a:xfrm>
              <a:off x="4530521" y="2020669"/>
              <a:ext cx="4613479" cy="4898886"/>
              <a:chOff x="0" y="1981200"/>
              <a:chExt cx="4613479" cy="489888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59026" y="6172200"/>
                <a:ext cx="214116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err="1" smtClean="0"/>
                  <a:t>Min,Max</a:t>
                </a:r>
                <a:r>
                  <a:rPr lang="en-US" sz="2000" dirty="0" smtClean="0"/>
                  <a:t> = -0.3, 25</a:t>
                </a:r>
              </a:p>
              <a:p>
                <a:pPr algn="ctr"/>
                <a:r>
                  <a:rPr lang="en-US" sz="2000" dirty="0" smtClean="0"/>
                  <a:t>Interval = 2.0</a:t>
                </a:r>
                <a:endParaRPr lang="en-US" sz="2000" dirty="0"/>
              </a:p>
            </p:txBody>
          </p:sp>
          <p:pic>
            <p:nvPicPr>
              <p:cNvPr id="10" name="Picture 9" descr="TN_utzp_lat-67.png"/>
              <p:cNvPicPr>
                <a:picLocks noChangeAspect="1"/>
              </p:cNvPicPr>
              <p:nvPr/>
            </p:nvPicPr>
            <p:blipFill>
              <a:blip r:embed="rId2" cstate="print"/>
              <a:srcRect l="5883" t="16366" r="7060" b="20912"/>
              <a:stretch>
                <a:fillRect/>
              </a:stretch>
            </p:blipFill>
            <p:spPr>
              <a:xfrm>
                <a:off x="0" y="1981200"/>
                <a:ext cx="4613479" cy="430151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105400" y="1066800"/>
              <a:ext cx="289188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Differences: 15-day Offset</a:t>
              </a:r>
            </a:p>
            <a:p>
              <a:pPr algn="ctr"/>
              <a:r>
                <a:rPr lang="en-US" sz="2000" dirty="0" smtClean="0"/>
                <a:t>Days 80-100</a:t>
              </a:r>
            </a:p>
            <a:p>
              <a:pPr algn="ctr"/>
              <a:r>
                <a:rPr lang="en-US" sz="2000" dirty="0" smtClean="0"/>
                <a:t>TN: Lat = -67.5</a:t>
              </a:r>
              <a:endParaRPr lang="en-US" sz="2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34744" y="0"/>
            <a:ext cx="33857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Case Comparisons</a:t>
            </a:r>
          </a:p>
          <a:p>
            <a:pPr algn="ctr"/>
            <a:r>
              <a:rPr lang="en-US" sz="2800" dirty="0" smtClean="0"/>
              <a:t>TN: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err="1" smtClean="0"/>
              <a:t>Zp</a:t>
            </a:r>
            <a:r>
              <a:rPr lang="en-US" sz="2800" dirty="0" smtClean="0"/>
              <a:t>, Lat -67.5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990600"/>
            <a:ext cx="4613479" cy="5852755"/>
            <a:chOff x="0" y="1066800"/>
            <a:chExt cx="4613479" cy="5852755"/>
          </a:xfrm>
        </p:grpSpPr>
        <p:sp>
          <p:nvSpPr>
            <p:cNvPr id="6" name="TextBox 5"/>
            <p:cNvSpPr txBox="1"/>
            <p:nvPr/>
          </p:nvSpPr>
          <p:spPr>
            <a:xfrm>
              <a:off x="914400" y="1066800"/>
              <a:ext cx="265944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Differences: </a:t>
              </a:r>
              <a:r>
                <a:rPr lang="en-US" sz="2000" dirty="0" err="1" smtClean="0"/>
                <a:t>smin2smax</a:t>
              </a:r>
              <a:endParaRPr lang="en-US" sz="2000" dirty="0" smtClean="0"/>
            </a:p>
            <a:p>
              <a:pPr algn="ctr"/>
              <a:r>
                <a:rPr lang="en-US" sz="2000" dirty="0" smtClean="0"/>
                <a:t>Days 83-100</a:t>
              </a:r>
            </a:p>
            <a:p>
              <a:pPr algn="ctr"/>
              <a:r>
                <a:rPr lang="en-US" sz="2000" dirty="0" smtClean="0"/>
                <a:t>TN: Lat = -67.5</a:t>
              </a:r>
              <a:endParaRPr lang="en-US" sz="2000" dirty="0"/>
            </a:p>
          </p:txBody>
        </p:sp>
        <p:pic>
          <p:nvPicPr>
            <p:cNvPr id="13" name="Picture 12" descr="TN_utzp_lat-67_days83-100.png"/>
            <p:cNvPicPr>
              <a:picLocks noChangeAspect="1"/>
            </p:cNvPicPr>
            <p:nvPr/>
          </p:nvPicPr>
          <p:blipFill>
            <a:blip r:embed="rId3" cstate="print"/>
            <a:srcRect l="5883" t="16366" r="7060" b="20912"/>
            <a:stretch>
              <a:fillRect/>
            </a:stretch>
          </p:blipFill>
          <p:spPr>
            <a:xfrm>
              <a:off x="0" y="2057400"/>
              <a:ext cx="4613479" cy="430151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93747" y="6211669"/>
              <a:ext cx="21411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Min,Max</a:t>
              </a:r>
              <a:r>
                <a:rPr lang="en-US" sz="2000" dirty="0" smtClean="0"/>
                <a:t> = -29, 7.5</a:t>
              </a:r>
            </a:p>
            <a:p>
              <a:pPr algn="ctr"/>
              <a:r>
                <a:rPr lang="en-US" sz="2000" dirty="0" smtClean="0"/>
                <a:t>Interval = 2.5</a:t>
              </a:r>
              <a:endParaRPr lang="en-US" sz="2000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34744" y="0"/>
            <a:ext cx="33857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Case Comparisons</a:t>
            </a:r>
          </a:p>
          <a:p>
            <a:pPr algn="ctr"/>
            <a:r>
              <a:rPr lang="en-US" sz="2800" dirty="0" smtClean="0"/>
              <a:t>NE: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err="1" smtClean="0"/>
              <a:t>Zp</a:t>
            </a:r>
            <a:r>
              <a:rPr lang="en-US" sz="2800" dirty="0" smtClean="0"/>
              <a:t>, Lat </a:t>
            </a:r>
            <a:r>
              <a:rPr lang="en-US" sz="2800" dirty="0" smtClean="0"/>
              <a:t>67.5</a:t>
            </a:r>
            <a:endParaRPr lang="en-US" sz="28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4572000" y="1066800"/>
            <a:ext cx="4572000" cy="5796919"/>
            <a:chOff x="4267200" y="1066800"/>
            <a:chExt cx="4613479" cy="5796919"/>
          </a:xfrm>
        </p:grpSpPr>
        <p:sp>
          <p:nvSpPr>
            <p:cNvPr id="11" name="TextBox 10"/>
            <p:cNvSpPr txBox="1"/>
            <p:nvPr/>
          </p:nvSpPr>
          <p:spPr>
            <a:xfrm>
              <a:off x="5070679" y="1066800"/>
              <a:ext cx="28918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Differences: 15-day </a:t>
              </a:r>
              <a:r>
                <a:rPr lang="en-US" sz="2000" dirty="0" smtClean="0"/>
                <a:t>Offset</a:t>
              </a:r>
              <a:endParaRPr lang="en-US" sz="2000" dirty="0" smtClean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267200" y="1447800"/>
              <a:ext cx="4613479" cy="5415919"/>
              <a:chOff x="0" y="1981200"/>
              <a:chExt cx="4613479" cy="482114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990600" y="6172200"/>
                <a:ext cx="2456955" cy="630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err="1" smtClean="0"/>
                  <a:t>Min,Max</a:t>
                </a:r>
                <a:r>
                  <a:rPr lang="en-US" sz="2000" dirty="0" smtClean="0"/>
                  <a:t> =  -93, </a:t>
                </a:r>
                <a:r>
                  <a:rPr lang="en-US" sz="2000" dirty="0" err="1" smtClean="0"/>
                  <a:t>1.3e4</a:t>
                </a:r>
                <a:endParaRPr lang="en-US" sz="2000" dirty="0" smtClean="0"/>
              </a:p>
              <a:p>
                <a:pPr algn="ctr"/>
                <a:r>
                  <a:rPr lang="en-US" sz="2000" dirty="0" smtClean="0"/>
                  <a:t>Interval = 1000</a:t>
                </a:r>
                <a:endParaRPr lang="en-US" sz="2000" dirty="0"/>
              </a:p>
            </p:txBody>
          </p:sp>
          <p:pic>
            <p:nvPicPr>
              <p:cNvPr id="13" name="Picture 12" descr="NE_utzp_lat67.png"/>
              <p:cNvPicPr>
                <a:picLocks noChangeAspect="1"/>
              </p:cNvPicPr>
              <p:nvPr/>
            </p:nvPicPr>
            <p:blipFill>
              <a:blip r:embed="rId2" cstate="print"/>
              <a:srcRect l="5883" t="16366" r="7060" b="20912"/>
              <a:stretch>
                <a:fillRect/>
              </a:stretch>
            </p:blipFill>
            <p:spPr>
              <a:xfrm>
                <a:off x="0" y="1981200"/>
                <a:ext cx="4613479" cy="4301512"/>
              </a:xfrm>
              <a:prstGeom prst="rect">
                <a:avLst/>
              </a:prstGeom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0" y="1044714"/>
            <a:ext cx="4876800" cy="5813286"/>
            <a:chOff x="0" y="1066800"/>
            <a:chExt cx="4800600" cy="5583814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1447800"/>
              <a:ext cx="4800600" cy="5202814"/>
              <a:chOff x="0" y="1600200"/>
              <a:chExt cx="4613479" cy="4686419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997715" y="5674162"/>
                <a:ext cx="2281833" cy="612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err="1" smtClean="0"/>
                  <a:t>Min,Max</a:t>
                </a:r>
                <a:r>
                  <a:rPr lang="en-US" sz="2000" dirty="0" smtClean="0"/>
                  <a:t>=-</a:t>
                </a:r>
                <a:r>
                  <a:rPr lang="en-US" sz="2000" dirty="0" err="1" smtClean="0"/>
                  <a:t>5e5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3.3e3</a:t>
                </a:r>
                <a:endParaRPr lang="en-US" sz="2000" dirty="0" smtClean="0"/>
              </a:p>
              <a:p>
                <a:pPr algn="ctr"/>
                <a:r>
                  <a:rPr lang="en-US" sz="2000" dirty="0" smtClean="0"/>
                  <a:t>Interval = 40,000</a:t>
                </a:r>
                <a:endParaRPr lang="en-US" sz="2000" dirty="0"/>
              </a:p>
            </p:txBody>
          </p:sp>
          <p:pic>
            <p:nvPicPr>
              <p:cNvPr id="18" name="Picture 17" descr="NE_utzp_lat67.png"/>
              <p:cNvPicPr>
                <a:picLocks noChangeAspect="1"/>
              </p:cNvPicPr>
              <p:nvPr/>
            </p:nvPicPr>
            <p:blipFill>
              <a:blip r:embed="rId3" cstate="print"/>
              <a:srcRect l="5883" t="16366" r="7060" b="20912"/>
              <a:stretch>
                <a:fillRect/>
              </a:stretch>
            </p:blipFill>
            <p:spPr>
              <a:xfrm>
                <a:off x="0" y="1600200"/>
                <a:ext cx="4613479" cy="4139889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802022" y="1066800"/>
              <a:ext cx="26594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Differences</a:t>
              </a:r>
              <a:r>
                <a:rPr lang="en-US" sz="2000" dirty="0" smtClean="0"/>
                <a:t>: </a:t>
              </a:r>
              <a:r>
                <a:rPr lang="en-US" sz="2000" dirty="0" err="1" smtClean="0"/>
                <a:t>smin2smax</a:t>
              </a:r>
              <a:endParaRPr lang="en-US" sz="2000" dirty="0" smtClean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Replicating </a:t>
            </a:r>
            <a:r>
              <a:rPr lang="en-US" dirty="0" err="1" smtClean="0"/>
              <a:t>CCMC</a:t>
            </a:r>
            <a:r>
              <a:rPr lang="en-US" dirty="0" smtClean="0"/>
              <a:t> Simulations: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5-day GPI/Linux run was made by the </a:t>
            </a:r>
            <a:r>
              <a:rPr lang="en-US" dirty="0" err="1" smtClean="0"/>
              <a:t>CCMC</a:t>
            </a:r>
            <a:r>
              <a:rPr lang="en-US" dirty="0" smtClean="0"/>
              <a:t>, following a 20-day equilibration run.</a:t>
            </a:r>
          </a:p>
          <a:p>
            <a:r>
              <a:rPr lang="en-US" dirty="0" smtClean="0"/>
              <a:t>A series of equivalent 5-day GPI runs were made on a 64-bit </a:t>
            </a:r>
            <a:r>
              <a:rPr lang="en-US" dirty="0" err="1" smtClean="0"/>
              <a:t>HAO</a:t>
            </a:r>
            <a:r>
              <a:rPr lang="en-US" dirty="0" smtClean="0"/>
              <a:t> Linux machine (arc), following different equilibration times:</a:t>
            </a:r>
          </a:p>
          <a:p>
            <a:pPr lvl="1"/>
            <a:r>
              <a:rPr lang="en-US" dirty="0" smtClean="0"/>
              <a:t>5-day equilibration preceding 5-day production run </a:t>
            </a:r>
          </a:p>
          <a:p>
            <a:pPr lvl="1"/>
            <a:r>
              <a:rPr lang="en-US" dirty="0" smtClean="0"/>
              <a:t>10-day equilibration preceding 5-day production run</a:t>
            </a:r>
          </a:p>
          <a:p>
            <a:pPr lvl="1"/>
            <a:r>
              <a:rPr lang="en-US" dirty="0" smtClean="0"/>
              <a:t>20-day equilibration preceding 5-day production run</a:t>
            </a:r>
          </a:p>
          <a:p>
            <a:r>
              <a:rPr lang="en-US" dirty="0" smtClean="0"/>
              <a:t>Comparisons are made between </a:t>
            </a:r>
            <a:r>
              <a:rPr lang="en-US" dirty="0" err="1" smtClean="0"/>
              <a:t>CCMC</a:t>
            </a:r>
            <a:r>
              <a:rPr lang="en-US" dirty="0" smtClean="0"/>
              <a:t> output and the three </a:t>
            </a:r>
            <a:r>
              <a:rPr lang="en-US" dirty="0" err="1" smtClean="0"/>
              <a:t>HAO</a:t>
            </a:r>
            <a:r>
              <a:rPr lang="en-US" dirty="0" smtClean="0"/>
              <a:t> runs.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CCMC</a:t>
            </a:r>
            <a:r>
              <a:rPr lang="en-US" sz="3200" dirty="0" smtClean="0"/>
              <a:t> </a:t>
            </a:r>
            <a:r>
              <a:rPr lang="en-US" sz="3200" dirty="0" err="1" smtClean="0"/>
              <a:t>vs</a:t>
            </a:r>
            <a:r>
              <a:rPr lang="en-US" sz="3200" dirty="0" smtClean="0"/>
              <a:t> </a:t>
            </a:r>
            <a:r>
              <a:rPr lang="en-US" sz="3200" dirty="0" err="1" smtClean="0"/>
              <a:t>HAO</a:t>
            </a:r>
            <a:r>
              <a:rPr lang="en-US" sz="3200" dirty="0" smtClean="0"/>
              <a:t>/5-day </a:t>
            </a:r>
            <a:r>
              <a:rPr lang="en-US" sz="3200" dirty="0" err="1" smtClean="0"/>
              <a:t>spinup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TN: </a:t>
            </a:r>
            <a:r>
              <a:rPr lang="en-US" sz="3200" dirty="0" err="1" smtClean="0"/>
              <a:t>Ut</a:t>
            </a:r>
            <a:r>
              <a:rPr lang="en-US" sz="3200" dirty="0" smtClean="0"/>
              <a:t> </a:t>
            </a:r>
            <a:r>
              <a:rPr lang="en-US" sz="3200" dirty="0" err="1" smtClean="0"/>
              <a:t>vs</a:t>
            </a:r>
            <a:r>
              <a:rPr lang="en-US" sz="3200" dirty="0" smtClean="0"/>
              <a:t> </a:t>
            </a:r>
            <a:r>
              <a:rPr lang="en-US" sz="3200" dirty="0" err="1" smtClean="0"/>
              <a:t>Zp</a:t>
            </a:r>
            <a:r>
              <a:rPr lang="en-US" sz="3200" dirty="0" smtClean="0"/>
              <a:t> (20-minute histories)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" y="1066800"/>
            <a:ext cx="3187371" cy="5334000"/>
            <a:chOff x="1" y="1066800"/>
            <a:chExt cx="3187371" cy="5334000"/>
          </a:xfrm>
        </p:grpSpPr>
        <p:pic>
          <p:nvPicPr>
            <p:cNvPr id="3" name="Picture 2" descr="hao_utzp_TN.png"/>
            <p:cNvPicPr>
              <a:picLocks noChangeAspect="1"/>
            </p:cNvPicPr>
            <p:nvPr/>
          </p:nvPicPr>
          <p:blipFill>
            <a:blip r:embed="rId2" cstate="print"/>
            <a:srcRect l="7843" t="15758" r="17255" b="15758"/>
            <a:stretch>
              <a:fillRect/>
            </a:stretch>
          </p:blipFill>
          <p:spPr>
            <a:xfrm>
              <a:off x="1" y="1447800"/>
              <a:ext cx="3187371" cy="4953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70714" y="1066800"/>
              <a:ext cx="6610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HAO</a:t>
              </a:r>
              <a:endParaRPr lang="en-US" sz="2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71800" y="1066800"/>
            <a:ext cx="3187431" cy="5334000"/>
            <a:chOff x="2971800" y="1066800"/>
            <a:chExt cx="3187431" cy="5334000"/>
          </a:xfrm>
        </p:grpSpPr>
        <p:pic>
          <p:nvPicPr>
            <p:cNvPr id="4" name="Picture 3" descr="ccmc_utzp_TN.png"/>
            <p:cNvPicPr>
              <a:picLocks noChangeAspect="1"/>
            </p:cNvPicPr>
            <p:nvPr/>
          </p:nvPicPr>
          <p:blipFill>
            <a:blip r:embed="rId3" cstate="print"/>
            <a:srcRect l="7843" t="15758" r="17255" b="15758"/>
            <a:stretch>
              <a:fillRect/>
            </a:stretch>
          </p:blipFill>
          <p:spPr>
            <a:xfrm>
              <a:off x="2971800" y="1447800"/>
              <a:ext cx="3187431" cy="4953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115018" y="1066800"/>
              <a:ext cx="813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CCMC</a:t>
              </a:r>
              <a:endParaRPr lang="en-US" sz="2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91200" y="1066800"/>
            <a:ext cx="3196811" cy="5657910"/>
            <a:chOff x="5791200" y="1066800"/>
            <a:chExt cx="3196811" cy="5657910"/>
          </a:xfrm>
        </p:grpSpPr>
        <p:grpSp>
          <p:nvGrpSpPr>
            <p:cNvPr id="12" name="Group 11"/>
            <p:cNvGrpSpPr/>
            <p:nvPr/>
          </p:nvGrpSpPr>
          <p:grpSpPr>
            <a:xfrm>
              <a:off x="5800629" y="1066800"/>
              <a:ext cx="3187382" cy="5334000"/>
              <a:chOff x="5800629" y="1066800"/>
              <a:chExt cx="3187382" cy="5334000"/>
            </a:xfrm>
          </p:grpSpPr>
          <p:pic>
            <p:nvPicPr>
              <p:cNvPr id="5" name="Picture 4" descr="diffs_utzp_TN.png"/>
              <p:cNvPicPr>
                <a:picLocks noChangeAspect="1"/>
              </p:cNvPicPr>
              <p:nvPr/>
            </p:nvPicPr>
            <p:blipFill>
              <a:blip r:embed="rId4" cstate="print"/>
              <a:srcRect l="7843" t="15758" r="17255" b="15758"/>
              <a:stretch>
                <a:fillRect/>
              </a:stretch>
            </p:blipFill>
            <p:spPr>
              <a:xfrm>
                <a:off x="5800629" y="1447800"/>
                <a:ext cx="3187382" cy="495300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6359109" y="1066800"/>
                <a:ext cx="1963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err="1" smtClean="0"/>
                  <a:t>Diffs</a:t>
                </a:r>
                <a:r>
                  <a:rPr lang="en-US" sz="2000" dirty="0" smtClean="0"/>
                  <a:t>: </a:t>
                </a:r>
                <a:r>
                  <a:rPr lang="en-US" sz="2000" dirty="0" err="1" smtClean="0"/>
                  <a:t>HAO</a:t>
                </a:r>
                <a:r>
                  <a:rPr lang="en-US" sz="2000" dirty="0" smtClean="0"/>
                  <a:t>-</a:t>
                </a:r>
                <a:r>
                  <a:rPr lang="en-US" sz="2000" dirty="0" err="1" smtClean="0"/>
                  <a:t>CCMC</a:t>
                </a:r>
                <a:endParaRPr lang="en-US" sz="20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791200" y="6324600"/>
              <a:ext cx="30842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Diffs</a:t>
              </a:r>
              <a:r>
                <a:rPr lang="en-US" sz="2000" dirty="0" smtClean="0"/>
                <a:t>: </a:t>
              </a:r>
              <a:r>
                <a:rPr lang="en-US" sz="2000" dirty="0" err="1" smtClean="0"/>
                <a:t>Min,Max</a:t>
              </a:r>
              <a:r>
                <a:rPr lang="en-US" sz="2000" dirty="0" smtClean="0"/>
                <a:t> = -19, 4.4 </a:t>
              </a:r>
              <a:r>
                <a:rPr lang="en-US" sz="2000" dirty="0" smtClean="0"/>
                <a:t>(</a:t>
              </a:r>
              <a:r>
                <a:rPr lang="en-US" sz="2000" dirty="0" smtClean="0"/>
                <a:t>K)</a:t>
              </a:r>
              <a:endParaRPr lang="en-US" sz="20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43000" y="6324600"/>
            <a:ext cx="4233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Full Field: </a:t>
            </a:r>
            <a:r>
              <a:rPr lang="en-US" sz="2000" dirty="0" err="1" smtClean="0"/>
              <a:t>Min,Max</a:t>
            </a:r>
            <a:r>
              <a:rPr lang="en-US" sz="2000" dirty="0" smtClean="0"/>
              <a:t> = 165, 1395 (deg K)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Differences: </a:t>
            </a:r>
            <a:r>
              <a:rPr lang="en-US" sz="3200" dirty="0" err="1" smtClean="0"/>
              <a:t>HAO</a:t>
            </a:r>
            <a:r>
              <a:rPr lang="en-US" sz="3200" dirty="0" smtClean="0"/>
              <a:t> minus </a:t>
            </a:r>
            <a:r>
              <a:rPr lang="en-US" sz="3200" dirty="0" err="1" smtClean="0"/>
              <a:t>CCMC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2800" dirty="0" smtClean="0"/>
              <a:t>(5, 10, and 20 day </a:t>
            </a:r>
            <a:r>
              <a:rPr lang="en-US" sz="2800" dirty="0" err="1" smtClean="0"/>
              <a:t>HAO</a:t>
            </a:r>
            <a:r>
              <a:rPr lang="en-US" sz="2800" dirty="0" smtClean="0"/>
              <a:t> </a:t>
            </a:r>
            <a:r>
              <a:rPr lang="en-US" sz="2800" dirty="0" err="1" smtClean="0"/>
              <a:t>spinups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800" dirty="0" smtClean="0"/>
              <a:t>TN: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err="1" smtClean="0"/>
              <a:t>Zp</a:t>
            </a:r>
            <a:r>
              <a:rPr lang="en-US" sz="2800" dirty="0" smtClean="0"/>
              <a:t> (20-min histories)</a:t>
            </a:r>
            <a:endParaRPr lang="en-US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867400" y="1600200"/>
            <a:ext cx="2922284" cy="4819710"/>
            <a:chOff x="5867400" y="1600200"/>
            <a:chExt cx="2922284" cy="4819710"/>
          </a:xfrm>
        </p:grpSpPr>
        <p:pic>
          <p:nvPicPr>
            <p:cNvPr id="5" name="Picture 4" descr="diffs_utzp_TN.png"/>
            <p:cNvPicPr>
              <a:picLocks noChangeAspect="1"/>
            </p:cNvPicPr>
            <p:nvPr/>
          </p:nvPicPr>
          <p:blipFill>
            <a:blip r:embed="rId2" cstate="print"/>
            <a:srcRect l="7843" t="15758" r="23529" b="15758"/>
            <a:stretch>
              <a:fillRect/>
            </a:stretch>
          </p:blipFill>
          <p:spPr>
            <a:xfrm>
              <a:off x="5867400" y="1981200"/>
              <a:ext cx="2920388" cy="4038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00800" y="1600200"/>
              <a:ext cx="2174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Diffs</a:t>
              </a:r>
              <a:r>
                <a:rPr lang="en-US" sz="2000" dirty="0" smtClean="0"/>
                <a:t> 20-day </a:t>
              </a:r>
              <a:r>
                <a:rPr lang="en-US" sz="2000" dirty="0" err="1" smtClean="0"/>
                <a:t>spinup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6019800"/>
              <a:ext cx="23126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Min,Max</a:t>
              </a:r>
              <a:r>
                <a:rPr lang="en-US" sz="2000" dirty="0" smtClean="0"/>
                <a:t> = 0,0 deg K</a:t>
              </a:r>
              <a:endParaRPr lang="en-US" sz="2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47999" y="1600200"/>
            <a:ext cx="3118596" cy="5127486"/>
            <a:chOff x="3047999" y="1600200"/>
            <a:chExt cx="3118596" cy="5127486"/>
          </a:xfrm>
        </p:grpSpPr>
        <p:pic>
          <p:nvPicPr>
            <p:cNvPr id="4" name="Picture 3" descr="ccmc_utzp_TN.png"/>
            <p:cNvPicPr>
              <a:picLocks noChangeAspect="1"/>
            </p:cNvPicPr>
            <p:nvPr/>
          </p:nvPicPr>
          <p:blipFill>
            <a:blip r:embed="rId3" cstate="print"/>
            <a:srcRect l="7843" t="15758" r="23529" b="15758"/>
            <a:stretch>
              <a:fillRect/>
            </a:stretch>
          </p:blipFill>
          <p:spPr>
            <a:xfrm>
              <a:off x="3047999" y="1981200"/>
              <a:ext cx="2920388" cy="4038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581400" y="1600200"/>
              <a:ext cx="22434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Diffs</a:t>
              </a:r>
              <a:r>
                <a:rPr lang="en-US" sz="2000" dirty="0" smtClean="0"/>
                <a:t>: 10-day </a:t>
              </a:r>
              <a:r>
                <a:rPr lang="en-US" sz="2000" dirty="0" err="1" smtClean="0"/>
                <a:t>spinup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81400" y="6019800"/>
              <a:ext cx="25851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Min,Max</a:t>
              </a:r>
              <a:r>
                <a:rPr lang="en-US" sz="2000" dirty="0" smtClean="0"/>
                <a:t> = -8,2.5 deg </a:t>
              </a:r>
              <a:r>
                <a:rPr lang="en-US" sz="2000" dirty="0" smtClean="0"/>
                <a:t>K</a:t>
              </a:r>
            </a:p>
            <a:p>
              <a:pPr algn="ctr"/>
              <a:r>
                <a:rPr lang="en-US" sz="2000" dirty="0" smtClean="0"/>
                <a:t>Interval = 0.5</a:t>
              </a:r>
              <a:endParaRPr lang="en-US" sz="2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1600200"/>
            <a:ext cx="3324639" cy="5127486"/>
            <a:chOff x="0" y="1600200"/>
            <a:chExt cx="3324639" cy="5127486"/>
          </a:xfrm>
        </p:grpSpPr>
        <p:pic>
          <p:nvPicPr>
            <p:cNvPr id="3" name="Picture 2" descr="hao_utzp_TN.png"/>
            <p:cNvPicPr>
              <a:picLocks noChangeAspect="1"/>
            </p:cNvPicPr>
            <p:nvPr/>
          </p:nvPicPr>
          <p:blipFill>
            <a:blip r:embed="rId4" cstate="print"/>
            <a:srcRect l="7843" t="15758" r="23529" b="15758"/>
            <a:stretch>
              <a:fillRect/>
            </a:stretch>
          </p:blipFill>
          <p:spPr>
            <a:xfrm>
              <a:off x="0" y="1981200"/>
              <a:ext cx="2905160" cy="4038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9600" y="1600200"/>
              <a:ext cx="21136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Diffs</a:t>
              </a:r>
              <a:r>
                <a:rPr lang="en-US" sz="2000" dirty="0" smtClean="0"/>
                <a:t>: 5-day </a:t>
              </a:r>
              <a:r>
                <a:rPr lang="en-US" sz="2000" dirty="0" err="1" smtClean="0"/>
                <a:t>spinup</a:t>
              </a:r>
              <a:endParaRPr lang="en-US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9600" y="6019800"/>
              <a:ext cx="2715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Min,Max</a:t>
              </a:r>
              <a:r>
                <a:rPr lang="en-US" sz="2000" dirty="0" smtClean="0"/>
                <a:t> = -19,4.4 deg </a:t>
              </a:r>
              <a:r>
                <a:rPr lang="en-US" sz="2000" dirty="0" smtClean="0"/>
                <a:t>K</a:t>
              </a:r>
            </a:p>
            <a:p>
              <a:pPr algn="ctr"/>
              <a:r>
                <a:rPr lang="en-US" sz="2000" dirty="0" smtClean="0"/>
                <a:t>Interval = 1.</a:t>
              </a:r>
              <a:endParaRPr lang="en-US" sz="200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Equilibration Tests: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Evaluate equilibration from a solar minimum startup history to solar maximum conditions.</a:t>
            </a:r>
          </a:p>
          <a:p>
            <a:r>
              <a:rPr lang="en-US" dirty="0" smtClean="0"/>
              <a:t>Evaluate equilibration from a startup history with a temporal/seasonal offset from model start time.</a:t>
            </a:r>
          </a:p>
          <a:p>
            <a:r>
              <a:rPr lang="en-US" dirty="0" smtClean="0"/>
              <a:t>Validation of </a:t>
            </a:r>
            <a:r>
              <a:rPr lang="en-US" dirty="0" err="1" smtClean="0"/>
              <a:t>CCMC</a:t>
            </a:r>
            <a:r>
              <a:rPr lang="en-US" dirty="0" smtClean="0"/>
              <a:t> output, using </a:t>
            </a:r>
            <a:r>
              <a:rPr lang="en-US" dirty="0" err="1" smtClean="0"/>
              <a:t>HAO</a:t>
            </a:r>
            <a:r>
              <a:rPr lang="en-US" dirty="0" smtClean="0"/>
              <a:t> runs with different equilibration run times.</a:t>
            </a:r>
          </a:p>
          <a:p>
            <a:r>
              <a:rPr lang="en-US" dirty="0" smtClean="0"/>
              <a:t>Test equilibration rates for  any results-changing modification to the source code.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0270" y="2362200"/>
            <a:ext cx="36510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The End</a:t>
            </a:r>
          </a:p>
          <a:p>
            <a:pPr algn="ctr"/>
            <a:r>
              <a:rPr lang="en-US" sz="2800" dirty="0" smtClean="0"/>
              <a:t>(additional plots follow)</a:t>
            </a: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7152" y="228600"/>
            <a:ext cx="6267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Difference: </a:t>
            </a:r>
            <a:r>
              <a:rPr lang="en-US" sz="2400" dirty="0" err="1" smtClean="0"/>
              <a:t>smin2max</a:t>
            </a:r>
            <a:r>
              <a:rPr lang="en-US" sz="2400" dirty="0" smtClean="0"/>
              <a:t> Offset minus </a:t>
            </a:r>
            <a:r>
              <a:rPr lang="en-US" sz="2400" dirty="0" err="1" smtClean="0"/>
              <a:t>smax</a:t>
            </a:r>
            <a:r>
              <a:rPr lang="en-US" sz="2400" dirty="0" smtClean="0"/>
              <a:t> Control</a:t>
            </a:r>
          </a:p>
          <a:p>
            <a:pPr algn="ctr"/>
            <a:r>
              <a:rPr lang="en-US" sz="2400" dirty="0" smtClean="0"/>
              <a:t>UT (20 days) </a:t>
            </a:r>
            <a:r>
              <a:rPr lang="en-US" sz="2400" dirty="0" err="1" smtClean="0"/>
              <a:t>vs</a:t>
            </a:r>
            <a:r>
              <a:rPr lang="en-US" sz="2400" dirty="0" smtClean="0"/>
              <a:t> Latitude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5943600"/>
            <a:ext cx="2799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Min,Max</a:t>
            </a:r>
            <a:r>
              <a:rPr lang="en-US" sz="2000" dirty="0" smtClean="0"/>
              <a:t> = </a:t>
            </a:r>
            <a:r>
              <a:rPr lang="en-US" sz="2000" dirty="0" err="1" smtClean="0"/>
              <a:t>2.4e</a:t>
            </a:r>
            <a:r>
              <a:rPr lang="en-US" sz="2000" dirty="0" smtClean="0"/>
              <a:t>-4, </a:t>
            </a:r>
            <a:r>
              <a:rPr lang="en-US" sz="2000" dirty="0" err="1" smtClean="0"/>
              <a:t>2.3e</a:t>
            </a:r>
            <a:r>
              <a:rPr lang="en-US" sz="2000" dirty="0" smtClean="0"/>
              <a:t>-2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447800" y="1219200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O2</a:t>
            </a:r>
            <a:r>
              <a:rPr lang="en-US" sz="2000" dirty="0" smtClean="0"/>
              <a:t> (</a:t>
            </a:r>
            <a:r>
              <a:rPr lang="en-US" sz="2000" dirty="0" err="1" smtClean="0"/>
              <a:t>mmr</a:t>
            </a:r>
            <a:r>
              <a:rPr lang="en-US" sz="2000" dirty="0" smtClean="0"/>
              <a:t>) </a:t>
            </a:r>
            <a:r>
              <a:rPr lang="en-US" sz="2000" dirty="0" err="1" smtClean="0"/>
              <a:t>Zp</a:t>
            </a:r>
            <a:r>
              <a:rPr lang="en-US" sz="2000" dirty="0" smtClean="0"/>
              <a:t> = 0.75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1143000"/>
            <a:ext cx="207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 (</a:t>
            </a:r>
            <a:r>
              <a:rPr lang="en-US" sz="2000" dirty="0" err="1" smtClean="0"/>
              <a:t>mmr</a:t>
            </a:r>
            <a:r>
              <a:rPr lang="en-US" sz="2000" dirty="0" smtClean="0"/>
              <a:t>) </a:t>
            </a:r>
            <a:r>
              <a:rPr lang="en-US" sz="2000" dirty="0" err="1" smtClean="0"/>
              <a:t>Zp</a:t>
            </a:r>
            <a:r>
              <a:rPr lang="en-US" sz="2000" dirty="0" smtClean="0"/>
              <a:t> = 0.75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638800" y="5867400"/>
            <a:ext cx="2957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Min,Max</a:t>
            </a:r>
            <a:r>
              <a:rPr lang="en-US" sz="2000" dirty="0" smtClean="0"/>
              <a:t> = -</a:t>
            </a:r>
            <a:r>
              <a:rPr lang="en-US" sz="2000" dirty="0" err="1" smtClean="0"/>
              <a:t>1.6e</a:t>
            </a:r>
            <a:r>
              <a:rPr lang="en-US" sz="2000" dirty="0" smtClean="0"/>
              <a:t>-1, -</a:t>
            </a:r>
            <a:r>
              <a:rPr lang="en-US" sz="2000" dirty="0" err="1" smtClean="0"/>
              <a:t>6.5e</a:t>
            </a:r>
            <a:r>
              <a:rPr lang="en-US" sz="2000" dirty="0" smtClean="0"/>
              <a:t>-3</a:t>
            </a:r>
            <a:endParaRPr lang="en-US" sz="2000" dirty="0"/>
          </a:p>
        </p:txBody>
      </p:sp>
      <p:pic>
        <p:nvPicPr>
          <p:cNvPr id="9" name="Picture 8" descr="smin2smax-smax_utlat_zp1_Page_04.png"/>
          <p:cNvPicPr>
            <a:picLocks noChangeAspect="1"/>
          </p:cNvPicPr>
          <p:nvPr/>
        </p:nvPicPr>
        <p:blipFill>
          <a:blip r:embed="rId2" cstate="print"/>
          <a:srcRect l="5883" t="16366" r="7060" b="20912"/>
          <a:stretch>
            <a:fillRect/>
          </a:stretch>
        </p:blipFill>
        <p:spPr>
          <a:xfrm>
            <a:off x="0" y="1600200"/>
            <a:ext cx="4613479" cy="4301512"/>
          </a:xfrm>
          <a:prstGeom prst="rect">
            <a:avLst/>
          </a:prstGeom>
        </p:spPr>
      </p:pic>
      <p:pic>
        <p:nvPicPr>
          <p:cNvPr id="10" name="Picture 9" descr="smin2smax-smax_utlat_zp1_Page_05.png"/>
          <p:cNvPicPr>
            <a:picLocks noChangeAspect="1"/>
          </p:cNvPicPr>
          <p:nvPr/>
        </p:nvPicPr>
        <p:blipFill>
          <a:blip r:embed="rId3" cstate="print"/>
          <a:srcRect l="5883" t="16366" r="7060" b="20912"/>
          <a:stretch>
            <a:fillRect/>
          </a:stretch>
        </p:blipFill>
        <p:spPr>
          <a:xfrm>
            <a:off x="4530521" y="1600200"/>
            <a:ext cx="4613479" cy="43015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28600"/>
            <a:ext cx="4447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Difference: </a:t>
            </a:r>
            <a:r>
              <a:rPr lang="en-US" sz="2400" dirty="0" err="1" smtClean="0"/>
              <a:t>smin2max</a:t>
            </a:r>
            <a:r>
              <a:rPr lang="en-US" sz="2400" dirty="0" smtClean="0"/>
              <a:t> minus </a:t>
            </a:r>
            <a:r>
              <a:rPr lang="en-US" sz="2400" dirty="0" err="1" smtClean="0"/>
              <a:t>smax</a:t>
            </a:r>
            <a:endParaRPr lang="en-US" sz="2400" dirty="0" smtClean="0"/>
          </a:p>
          <a:p>
            <a:pPr algn="ctr"/>
            <a:r>
              <a:rPr lang="en-US" sz="2400" dirty="0" smtClean="0"/>
              <a:t>UT </a:t>
            </a:r>
            <a:r>
              <a:rPr lang="en-US" sz="2400" dirty="0" err="1" smtClean="0"/>
              <a:t>vs</a:t>
            </a:r>
            <a:r>
              <a:rPr lang="en-US" sz="2400" dirty="0" smtClean="0"/>
              <a:t> Latitude (daily)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5535" y="5943600"/>
            <a:ext cx="2271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Min,Max</a:t>
            </a:r>
            <a:r>
              <a:rPr lang="en-US" sz="2000" dirty="0" smtClean="0"/>
              <a:t> = -100, 4.7</a:t>
            </a:r>
          </a:p>
          <a:p>
            <a:pPr algn="ctr"/>
            <a:r>
              <a:rPr lang="en-US" sz="2000" dirty="0" smtClean="0"/>
              <a:t>Interval = 5.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1143000"/>
            <a:ext cx="1912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TN (deg K</a:t>
            </a:r>
            <a:r>
              <a:rPr lang="en-US" sz="2000" dirty="0" smtClean="0"/>
              <a:t>) </a:t>
            </a:r>
            <a:r>
              <a:rPr lang="en-US" sz="2000" dirty="0" err="1" smtClean="0"/>
              <a:t>Zp</a:t>
            </a:r>
            <a:r>
              <a:rPr lang="en-US" sz="2000" dirty="0" smtClean="0"/>
              <a:t>=-4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0" y="1143000"/>
            <a:ext cx="1779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 (m/s</a:t>
            </a:r>
            <a:r>
              <a:rPr lang="en-US" sz="2000" dirty="0" smtClean="0"/>
              <a:t>) </a:t>
            </a:r>
            <a:r>
              <a:rPr lang="en-US" sz="2000" dirty="0" err="1" smtClean="0"/>
              <a:t>Zp</a:t>
            </a:r>
            <a:r>
              <a:rPr lang="en-US" sz="2000" dirty="0" smtClean="0"/>
              <a:t>=-4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5867400"/>
            <a:ext cx="1903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Min,Max</a:t>
            </a:r>
            <a:r>
              <a:rPr lang="en-US" sz="2000" dirty="0" smtClean="0"/>
              <a:t>=-</a:t>
            </a:r>
            <a:r>
              <a:rPr lang="en-US" sz="2000" dirty="0" smtClean="0"/>
              <a:t>27,37</a:t>
            </a:r>
          </a:p>
          <a:p>
            <a:pPr algn="ctr"/>
            <a:r>
              <a:rPr lang="en-US" sz="2000" dirty="0" smtClean="0"/>
              <a:t>Interval = 5.</a:t>
            </a:r>
            <a:endParaRPr lang="en-US" sz="2000" dirty="0"/>
          </a:p>
        </p:txBody>
      </p:sp>
      <p:pic>
        <p:nvPicPr>
          <p:cNvPr id="11" name="Picture 10" descr="TN_utlat_zp-4.png"/>
          <p:cNvPicPr>
            <a:picLocks noChangeAspect="1"/>
          </p:cNvPicPr>
          <p:nvPr/>
        </p:nvPicPr>
        <p:blipFill>
          <a:blip r:embed="rId2" cstate="print"/>
          <a:srcRect l="5883" t="16366" r="7060" b="20912"/>
          <a:stretch>
            <a:fillRect/>
          </a:stretch>
        </p:blipFill>
        <p:spPr>
          <a:xfrm>
            <a:off x="0" y="1524000"/>
            <a:ext cx="4613479" cy="4301514"/>
          </a:xfrm>
          <a:prstGeom prst="rect">
            <a:avLst/>
          </a:prstGeom>
        </p:spPr>
      </p:pic>
      <p:pic>
        <p:nvPicPr>
          <p:cNvPr id="12" name="Picture 11" descr="UN_utlat_zp-4.png"/>
          <p:cNvPicPr>
            <a:picLocks noChangeAspect="1"/>
          </p:cNvPicPr>
          <p:nvPr/>
        </p:nvPicPr>
        <p:blipFill>
          <a:blip r:embed="rId3" cstate="print"/>
          <a:srcRect l="5883" t="16366" r="7060" b="20912"/>
          <a:stretch>
            <a:fillRect/>
          </a:stretch>
        </p:blipFill>
        <p:spPr>
          <a:xfrm>
            <a:off x="4530521" y="1524000"/>
            <a:ext cx="4613479" cy="43015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28600"/>
            <a:ext cx="4447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Difference: </a:t>
            </a:r>
            <a:r>
              <a:rPr lang="en-US" sz="2400" dirty="0" err="1" smtClean="0"/>
              <a:t>smin2max</a:t>
            </a:r>
            <a:r>
              <a:rPr lang="en-US" sz="2400" dirty="0" smtClean="0"/>
              <a:t> minus </a:t>
            </a:r>
            <a:r>
              <a:rPr lang="en-US" sz="2400" dirty="0" err="1" smtClean="0"/>
              <a:t>smax</a:t>
            </a:r>
            <a:endParaRPr lang="en-US" sz="2400" dirty="0" smtClean="0"/>
          </a:p>
          <a:p>
            <a:pPr algn="ctr"/>
            <a:r>
              <a:rPr lang="en-US" sz="2400" dirty="0" smtClean="0"/>
              <a:t>UT </a:t>
            </a:r>
            <a:r>
              <a:rPr lang="en-US" sz="2400" dirty="0" err="1" smtClean="0"/>
              <a:t>vs</a:t>
            </a:r>
            <a:r>
              <a:rPr lang="en-US" sz="2400" dirty="0" smtClean="0"/>
              <a:t> Latitude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5867400"/>
            <a:ext cx="2238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Min,Max</a:t>
            </a:r>
            <a:r>
              <a:rPr lang="en-US" sz="2000" dirty="0" smtClean="0"/>
              <a:t>=-</a:t>
            </a:r>
            <a:r>
              <a:rPr lang="en-US" sz="2000" dirty="0" err="1" smtClean="0"/>
              <a:t>9e5,-</a:t>
            </a:r>
            <a:r>
              <a:rPr lang="en-US" sz="2000" dirty="0" err="1" smtClean="0"/>
              <a:t>5e3</a:t>
            </a:r>
            <a:endParaRPr lang="en-US" sz="2000" dirty="0" smtClean="0"/>
          </a:p>
          <a:p>
            <a:pPr algn="ctr"/>
            <a:r>
              <a:rPr lang="en-US" sz="2000" dirty="0" smtClean="0"/>
              <a:t>Interval = </a:t>
            </a:r>
            <a:r>
              <a:rPr lang="en-US" sz="2000" dirty="0" err="1" smtClean="0"/>
              <a:t>5.e4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1219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 (</a:t>
            </a:r>
            <a:r>
              <a:rPr lang="en-US" dirty="0" err="1" smtClean="0"/>
              <a:t>cm3</a:t>
            </a:r>
            <a:r>
              <a:rPr lang="en-US" dirty="0" smtClean="0"/>
              <a:t>) </a:t>
            </a:r>
            <a:r>
              <a:rPr lang="en-US" dirty="0" err="1" smtClean="0"/>
              <a:t>Zp</a:t>
            </a:r>
            <a:r>
              <a:rPr lang="en-US" dirty="0" smtClean="0"/>
              <a:t> = 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1143000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 (deg K</a:t>
            </a:r>
            <a:r>
              <a:rPr lang="en-US" dirty="0" smtClean="0"/>
              <a:t>) </a:t>
            </a:r>
            <a:r>
              <a:rPr lang="en-US" dirty="0" err="1" smtClean="0"/>
              <a:t>Zp</a:t>
            </a:r>
            <a:r>
              <a:rPr lang="en-US" dirty="0" smtClean="0"/>
              <a:t> = -6.75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5791200"/>
            <a:ext cx="1902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Min,Max</a:t>
            </a:r>
            <a:r>
              <a:rPr lang="en-US" sz="2000" dirty="0" smtClean="0"/>
              <a:t>=-.5,.</a:t>
            </a:r>
            <a:r>
              <a:rPr lang="en-US" sz="2000" dirty="0" smtClean="0"/>
              <a:t>96</a:t>
            </a:r>
          </a:p>
          <a:p>
            <a:pPr algn="ctr"/>
            <a:r>
              <a:rPr lang="en-US" sz="2000" dirty="0" smtClean="0"/>
              <a:t>Interval = 0.1</a:t>
            </a:r>
            <a:endParaRPr lang="en-US" sz="2000" dirty="0"/>
          </a:p>
        </p:txBody>
      </p:sp>
      <p:pic>
        <p:nvPicPr>
          <p:cNvPr id="11" name="Picture 10" descr="NE_utlat_zp0.png"/>
          <p:cNvPicPr>
            <a:picLocks noChangeAspect="1"/>
          </p:cNvPicPr>
          <p:nvPr/>
        </p:nvPicPr>
        <p:blipFill>
          <a:blip r:embed="rId2" cstate="print"/>
          <a:srcRect l="5883" t="16366" r="7060" b="20912"/>
          <a:stretch>
            <a:fillRect/>
          </a:stretch>
        </p:blipFill>
        <p:spPr>
          <a:xfrm>
            <a:off x="0" y="1600200"/>
            <a:ext cx="4613479" cy="4301512"/>
          </a:xfrm>
          <a:prstGeom prst="rect">
            <a:avLst/>
          </a:prstGeom>
        </p:spPr>
      </p:pic>
      <p:pic>
        <p:nvPicPr>
          <p:cNvPr id="12" name="Picture 11" descr="TE_utlat_zp-6.7.png"/>
          <p:cNvPicPr>
            <a:picLocks noChangeAspect="1"/>
          </p:cNvPicPr>
          <p:nvPr/>
        </p:nvPicPr>
        <p:blipFill>
          <a:blip r:embed="rId3" cstate="print"/>
          <a:srcRect l="5883" t="16366" r="7060" b="20912"/>
          <a:stretch>
            <a:fillRect/>
          </a:stretch>
        </p:blipFill>
        <p:spPr>
          <a:xfrm>
            <a:off x="4530521" y="1524000"/>
            <a:ext cx="4613479" cy="430151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CCMC</a:t>
            </a:r>
            <a:r>
              <a:rPr lang="en-US" sz="3200" dirty="0" smtClean="0"/>
              <a:t> </a:t>
            </a:r>
            <a:r>
              <a:rPr lang="en-US" sz="3200" dirty="0" err="1" smtClean="0"/>
              <a:t>vs</a:t>
            </a:r>
            <a:r>
              <a:rPr lang="en-US" sz="3200" dirty="0" smtClean="0"/>
              <a:t> </a:t>
            </a:r>
            <a:r>
              <a:rPr lang="en-US" sz="3200" dirty="0" err="1" smtClean="0"/>
              <a:t>HAO</a:t>
            </a:r>
            <a:r>
              <a:rPr lang="en-US" sz="3200" dirty="0" smtClean="0"/>
              <a:t>/5-day </a:t>
            </a:r>
            <a:r>
              <a:rPr lang="en-US" sz="3200" dirty="0" err="1" smtClean="0"/>
              <a:t>spinup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smtClean="0"/>
              <a:t>TN: </a:t>
            </a:r>
            <a:r>
              <a:rPr lang="en-US" sz="3200" dirty="0" err="1" smtClean="0"/>
              <a:t>Ut</a:t>
            </a:r>
            <a:r>
              <a:rPr lang="en-US" sz="3200" dirty="0" smtClean="0"/>
              <a:t> </a:t>
            </a:r>
            <a:r>
              <a:rPr lang="en-US" sz="3200" dirty="0" err="1" smtClean="0"/>
              <a:t>vs</a:t>
            </a:r>
            <a:r>
              <a:rPr lang="en-US" sz="3200" dirty="0" smtClean="0"/>
              <a:t> Latitude (20-minute histories)</a:t>
            </a:r>
            <a:endParaRPr lang="en-US" sz="3200" dirty="0"/>
          </a:p>
        </p:txBody>
      </p:sp>
      <p:pic>
        <p:nvPicPr>
          <p:cNvPr id="3" name="Picture 2" descr="hao_utzp_TN.png"/>
          <p:cNvPicPr>
            <a:picLocks noChangeAspect="1"/>
          </p:cNvPicPr>
          <p:nvPr/>
        </p:nvPicPr>
        <p:blipFill>
          <a:blip r:embed="rId2" cstate="print"/>
          <a:srcRect l="9412" t="15758" r="10980" b="15758"/>
          <a:stretch>
            <a:fillRect/>
          </a:stretch>
        </p:blipFill>
        <p:spPr>
          <a:xfrm>
            <a:off x="0" y="1600198"/>
            <a:ext cx="3016383" cy="4572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714" y="1066800"/>
            <a:ext cx="661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HAO</a:t>
            </a:r>
            <a:endParaRPr lang="en-US" sz="2000" dirty="0"/>
          </a:p>
        </p:txBody>
      </p:sp>
      <p:pic>
        <p:nvPicPr>
          <p:cNvPr id="4" name="Picture 3" descr="ccmc_utzp_TN.png"/>
          <p:cNvPicPr>
            <a:picLocks noChangeAspect="1"/>
          </p:cNvPicPr>
          <p:nvPr/>
        </p:nvPicPr>
        <p:blipFill>
          <a:blip r:embed="rId3" cstate="print"/>
          <a:srcRect l="9412" t="15758" r="10980" b="15758"/>
          <a:stretch>
            <a:fillRect/>
          </a:stretch>
        </p:blipFill>
        <p:spPr>
          <a:xfrm>
            <a:off x="3048000" y="1600200"/>
            <a:ext cx="3016441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5018" y="1066800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CCMC</a:t>
            </a:r>
            <a:endParaRPr lang="en-US" sz="2000" dirty="0"/>
          </a:p>
        </p:txBody>
      </p:sp>
      <p:pic>
        <p:nvPicPr>
          <p:cNvPr id="5" name="Picture 4" descr="diffs_utzp_TN.png"/>
          <p:cNvPicPr>
            <a:picLocks noChangeAspect="1"/>
          </p:cNvPicPr>
          <p:nvPr/>
        </p:nvPicPr>
        <p:blipFill>
          <a:blip r:embed="rId4" cstate="print"/>
          <a:srcRect l="9412" t="15758" r="10980" b="15758"/>
          <a:stretch>
            <a:fillRect/>
          </a:stretch>
        </p:blipFill>
        <p:spPr>
          <a:xfrm>
            <a:off x="6127594" y="1600200"/>
            <a:ext cx="3016406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9400" y="1066800"/>
            <a:ext cx="1963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Diffs</a:t>
            </a:r>
            <a:r>
              <a:rPr lang="en-US" sz="2000" dirty="0" smtClean="0"/>
              <a:t>: </a:t>
            </a:r>
            <a:r>
              <a:rPr lang="en-US" sz="2000" dirty="0" err="1" smtClean="0"/>
              <a:t>HAO</a:t>
            </a:r>
            <a:r>
              <a:rPr lang="en-US" sz="2000" dirty="0" smtClean="0"/>
              <a:t>-</a:t>
            </a:r>
            <a:r>
              <a:rPr lang="en-US" sz="2000" dirty="0" err="1" smtClean="0"/>
              <a:t>CCMC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946650" y="6172200"/>
            <a:ext cx="3084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Diffs</a:t>
            </a:r>
            <a:r>
              <a:rPr lang="en-US" sz="2000" dirty="0" smtClean="0"/>
              <a:t>: </a:t>
            </a:r>
            <a:r>
              <a:rPr lang="en-US" sz="2000" dirty="0" err="1" smtClean="0"/>
              <a:t>Min,Max</a:t>
            </a:r>
            <a:r>
              <a:rPr lang="en-US" sz="2000" dirty="0" smtClean="0"/>
              <a:t> = -22, 7.5 </a:t>
            </a:r>
            <a:r>
              <a:rPr lang="en-US" sz="2000" dirty="0" smtClean="0"/>
              <a:t>(</a:t>
            </a:r>
            <a:r>
              <a:rPr lang="en-US" sz="2000" dirty="0" smtClean="0"/>
              <a:t>K)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6172200"/>
            <a:ext cx="4233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Full Field: </a:t>
            </a:r>
            <a:r>
              <a:rPr lang="en-US" sz="2000" dirty="0" err="1" smtClean="0"/>
              <a:t>Min,Max</a:t>
            </a:r>
            <a:r>
              <a:rPr lang="en-US" sz="2000" dirty="0" smtClean="0"/>
              <a:t> = 900, 1275 (deg K)</a:t>
            </a:r>
            <a:endParaRPr 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Differences: </a:t>
            </a:r>
            <a:r>
              <a:rPr lang="en-US" sz="3200" dirty="0" err="1" smtClean="0"/>
              <a:t>HAO</a:t>
            </a:r>
            <a:r>
              <a:rPr lang="en-US" sz="3200" dirty="0" smtClean="0"/>
              <a:t> minus </a:t>
            </a:r>
            <a:r>
              <a:rPr lang="en-US" sz="3200" dirty="0" err="1" smtClean="0"/>
              <a:t>CCMC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2800" dirty="0" smtClean="0"/>
              <a:t>(5, 10, and 20 day </a:t>
            </a:r>
            <a:r>
              <a:rPr lang="en-US" sz="2800" dirty="0" err="1" smtClean="0"/>
              <a:t>HAO</a:t>
            </a:r>
            <a:r>
              <a:rPr lang="en-US" sz="2800" dirty="0" smtClean="0"/>
              <a:t> </a:t>
            </a:r>
            <a:r>
              <a:rPr lang="en-US" sz="2800" dirty="0" err="1" smtClean="0"/>
              <a:t>spinups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800" dirty="0" smtClean="0"/>
              <a:t>TN: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Latitude (20-min histories)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096000" y="1600200"/>
            <a:ext cx="3048000" cy="4819710"/>
            <a:chOff x="6096000" y="1600200"/>
            <a:chExt cx="3048000" cy="4819710"/>
          </a:xfrm>
        </p:grpSpPr>
        <p:pic>
          <p:nvPicPr>
            <p:cNvPr id="5" name="Picture 4" descr="diffs_utzp_TN.png"/>
            <p:cNvPicPr>
              <a:picLocks noChangeAspect="1"/>
            </p:cNvPicPr>
            <p:nvPr/>
          </p:nvPicPr>
          <p:blipFill>
            <a:blip r:embed="rId2" cstate="print"/>
            <a:srcRect l="9412" t="15758" r="12549" b="15758"/>
            <a:stretch>
              <a:fillRect/>
            </a:stretch>
          </p:blipFill>
          <p:spPr>
            <a:xfrm>
              <a:off x="6096000" y="1981200"/>
              <a:ext cx="3048000" cy="4114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629400" y="1600200"/>
              <a:ext cx="2174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Diffs</a:t>
              </a:r>
              <a:r>
                <a:rPr lang="en-US" sz="2000" dirty="0" smtClean="0"/>
                <a:t> 20-day </a:t>
              </a:r>
              <a:r>
                <a:rPr lang="en-US" sz="2000" dirty="0" err="1" smtClean="0"/>
                <a:t>spinup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6019800"/>
              <a:ext cx="23126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Min,Max</a:t>
              </a:r>
              <a:r>
                <a:rPr lang="en-US" sz="2000" dirty="0" smtClean="0"/>
                <a:t> = 0,0 deg K</a:t>
              </a:r>
              <a:endParaRPr lang="en-US" sz="2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48000" y="1600200"/>
            <a:ext cx="3236359" cy="4819710"/>
            <a:chOff x="3048000" y="1600200"/>
            <a:chExt cx="3236359" cy="4819710"/>
          </a:xfrm>
        </p:grpSpPr>
        <p:pic>
          <p:nvPicPr>
            <p:cNvPr id="4" name="Picture 3" descr="ccmc_utzp_TN.png"/>
            <p:cNvPicPr>
              <a:picLocks noChangeAspect="1"/>
            </p:cNvPicPr>
            <p:nvPr/>
          </p:nvPicPr>
          <p:blipFill>
            <a:blip r:embed="rId3" cstate="print"/>
            <a:srcRect l="9412" t="15758" r="12549" b="15758"/>
            <a:stretch>
              <a:fillRect/>
            </a:stretch>
          </p:blipFill>
          <p:spPr>
            <a:xfrm>
              <a:off x="3048000" y="1981200"/>
              <a:ext cx="3048000" cy="4114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581400" y="1600200"/>
              <a:ext cx="22434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Diffs</a:t>
              </a:r>
              <a:r>
                <a:rPr lang="en-US" sz="2000" dirty="0" smtClean="0"/>
                <a:t>: 10-day </a:t>
              </a:r>
              <a:r>
                <a:rPr lang="en-US" sz="2000" dirty="0" err="1" smtClean="0"/>
                <a:t>spinup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6019800"/>
              <a:ext cx="2779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Min,Max</a:t>
              </a:r>
              <a:r>
                <a:rPr lang="en-US" sz="2000" dirty="0" smtClean="0"/>
                <a:t> = -9.2,5.2 deg K</a:t>
              </a:r>
              <a:endParaRPr lang="en-US" sz="2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" y="1600200"/>
            <a:ext cx="3172238" cy="4819710"/>
            <a:chOff x="1" y="1600200"/>
            <a:chExt cx="3172238" cy="4819710"/>
          </a:xfrm>
        </p:grpSpPr>
        <p:pic>
          <p:nvPicPr>
            <p:cNvPr id="3" name="Picture 2" descr="hao_utzp_TN.png"/>
            <p:cNvPicPr>
              <a:picLocks noChangeAspect="1"/>
            </p:cNvPicPr>
            <p:nvPr/>
          </p:nvPicPr>
          <p:blipFill>
            <a:blip r:embed="rId4" cstate="print"/>
            <a:srcRect l="9412" t="15758" r="12549" b="15758"/>
            <a:stretch>
              <a:fillRect/>
            </a:stretch>
          </p:blipFill>
          <p:spPr>
            <a:xfrm>
              <a:off x="1" y="1981200"/>
              <a:ext cx="3047999" cy="41148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9600" y="1600200"/>
              <a:ext cx="21136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Diffs</a:t>
              </a:r>
              <a:r>
                <a:rPr lang="en-US" sz="2000" dirty="0" smtClean="0"/>
                <a:t>: 5-day </a:t>
              </a:r>
              <a:r>
                <a:rPr lang="en-US" sz="2000" dirty="0" err="1" smtClean="0"/>
                <a:t>spinup</a:t>
              </a:r>
              <a:endParaRPr lang="en-US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019800"/>
              <a:ext cx="2715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Min,Max</a:t>
              </a:r>
              <a:r>
                <a:rPr lang="en-US" sz="2000" dirty="0" smtClean="0"/>
                <a:t> = -22,7.5 deg K</a:t>
              </a:r>
              <a:endParaRPr lang="en-US" sz="2000" dirty="0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28600"/>
            <a:ext cx="4447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Difference: </a:t>
            </a:r>
            <a:r>
              <a:rPr lang="en-US" sz="2400" dirty="0" err="1" smtClean="0"/>
              <a:t>smin2max</a:t>
            </a:r>
            <a:r>
              <a:rPr lang="en-US" sz="2400" dirty="0" smtClean="0"/>
              <a:t> minus </a:t>
            </a:r>
            <a:r>
              <a:rPr lang="en-US" sz="2400" dirty="0" err="1" smtClean="0"/>
              <a:t>smax</a:t>
            </a:r>
            <a:endParaRPr lang="en-US" sz="2400" dirty="0" smtClean="0"/>
          </a:p>
          <a:p>
            <a:pPr algn="ctr"/>
            <a:r>
              <a:rPr lang="en-US" sz="2400" dirty="0" smtClean="0"/>
              <a:t>UT (20 days) </a:t>
            </a:r>
            <a:r>
              <a:rPr lang="en-US" sz="2400" dirty="0" err="1" smtClean="0"/>
              <a:t>vs</a:t>
            </a:r>
            <a:r>
              <a:rPr lang="en-US" sz="2400" dirty="0" smtClean="0"/>
              <a:t> Latitude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5943600"/>
            <a:ext cx="2238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Min,Max</a:t>
            </a:r>
            <a:r>
              <a:rPr lang="en-US" sz="2000" dirty="0" smtClean="0"/>
              <a:t>=</a:t>
            </a:r>
            <a:r>
              <a:rPr lang="en-US" sz="2000" dirty="0" err="1" smtClean="0"/>
              <a:t>4e</a:t>
            </a:r>
            <a:r>
              <a:rPr lang="en-US" sz="2000" dirty="0" smtClean="0"/>
              <a:t>-</a:t>
            </a:r>
            <a:r>
              <a:rPr lang="en-US" sz="2000" dirty="0" err="1" smtClean="0"/>
              <a:t>5,2e</a:t>
            </a:r>
            <a:r>
              <a:rPr lang="en-US" sz="2000" dirty="0" smtClean="0"/>
              <a:t>-3</a:t>
            </a:r>
          </a:p>
          <a:p>
            <a:pPr algn="ctr"/>
            <a:r>
              <a:rPr lang="en-US" sz="2000" dirty="0" smtClean="0"/>
              <a:t>Interval = </a:t>
            </a:r>
            <a:r>
              <a:rPr lang="en-US" sz="2000" dirty="0" err="1" smtClean="0"/>
              <a:t>1.e</a:t>
            </a:r>
            <a:r>
              <a:rPr lang="en-US" sz="2000" dirty="0" smtClean="0"/>
              <a:t>-4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447800" y="1219200"/>
            <a:ext cx="228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O2</a:t>
            </a:r>
            <a:r>
              <a:rPr lang="en-US" sz="2000" dirty="0" smtClean="0"/>
              <a:t> (</a:t>
            </a:r>
            <a:r>
              <a:rPr lang="en-US" sz="2000" dirty="0" err="1" smtClean="0"/>
              <a:t>mmr</a:t>
            </a:r>
            <a:r>
              <a:rPr lang="en-US" sz="2000" dirty="0" smtClean="0"/>
              <a:t>) </a:t>
            </a:r>
            <a:r>
              <a:rPr lang="en-US" sz="2000" dirty="0" err="1" smtClean="0"/>
              <a:t>Zp</a:t>
            </a:r>
            <a:r>
              <a:rPr lang="en-US" sz="2000" dirty="0" smtClean="0"/>
              <a:t> = -6.75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1143000"/>
            <a:ext cx="2157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 (</a:t>
            </a:r>
            <a:r>
              <a:rPr lang="en-US" sz="2000" dirty="0" err="1" smtClean="0"/>
              <a:t>mmr</a:t>
            </a:r>
            <a:r>
              <a:rPr lang="en-US" sz="2000" dirty="0" smtClean="0"/>
              <a:t>) </a:t>
            </a:r>
            <a:r>
              <a:rPr lang="en-US" sz="2000" dirty="0" err="1" smtClean="0"/>
              <a:t>Zp</a:t>
            </a:r>
            <a:r>
              <a:rPr lang="en-US" sz="2000" dirty="0" smtClean="0"/>
              <a:t> = -6.75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5867400"/>
            <a:ext cx="2396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Min,Max</a:t>
            </a:r>
            <a:r>
              <a:rPr lang="en-US" sz="2000" dirty="0" smtClean="0"/>
              <a:t>=-</a:t>
            </a:r>
            <a:r>
              <a:rPr lang="en-US" sz="2000" dirty="0" err="1" smtClean="0"/>
              <a:t>2e</a:t>
            </a:r>
            <a:r>
              <a:rPr lang="en-US" sz="2000" dirty="0" smtClean="0"/>
              <a:t>-3,-</a:t>
            </a:r>
            <a:r>
              <a:rPr lang="en-US" sz="2000" dirty="0" err="1" smtClean="0"/>
              <a:t>6e</a:t>
            </a:r>
            <a:r>
              <a:rPr lang="en-US" sz="2000" dirty="0" smtClean="0"/>
              <a:t>-5</a:t>
            </a:r>
          </a:p>
          <a:p>
            <a:pPr algn="ctr"/>
            <a:r>
              <a:rPr lang="en-US" sz="2000" dirty="0" smtClean="0"/>
              <a:t>Interval = </a:t>
            </a:r>
            <a:r>
              <a:rPr lang="en-US" sz="2000" dirty="0" err="1" smtClean="0"/>
              <a:t>1.e</a:t>
            </a:r>
            <a:r>
              <a:rPr lang="en-US" sz="2000" dirty="0" smtClean="0"/>
              <a:t>-4</a:t>
            </a:r>
            <a:endParaRPr lang="en-US" sz="2000" dirty="0"/>
          </a:p>
        </p:txBody>
      </p:sp>
      <p:pic>
        <p:nvPicPr>
          <p:cNvPr id="13" name="Picture 12" descr="O2_utlat_zp-6.7.png"/>
          <p:cNvPicPr>
            <a:picLocks noChangeAspect="1"/>
          </p:cNvPicPr>
          <p:nvPr/>
        </p:nvPicPr>
        <p:blipFill>
          <a:blip r:embed="rId2" cstate="print"/>
          <a:srcRect l="5883" t="16366" r="7060" b="20912"/>
          <a:stretch>
            <a:fillRect/>
          </a:stretch>
        </p:blipFill>
        <p:spPr>
          <a:xfrm>
            <a:off x="0" y="1676400"/>
            <a:ext cx="4613479" cy="4301512"/>
          </a:xfrm>
          <a:prstGeom prst="rect">
            <a:avLst/>
          </a:prstGeom>
        </p:spPr>
      </p:pic>
      <p:pic>
        <p:nvPicPr>
          <p:cNvPr id="17" name="Picture 16" descr="O_utlat_zp-6.7.png"/>
          <p:cNvPicPr>
            <a:picLocks noChangeAspect="1"/>
          </p:cNvPicPr>
          <p:nvPr/>
        </p:nvPicPr>
        <p:blipFill>
          <a:blip r:embed="rId3" cstate="print"/>
          <a:srcRect l="5883" t="16366" r="7060" b="20912"/>
          <a:stretch>
            <a:fillRect/>
          </a:stretch>
        </p:blipFill>
        <p:spPr>
          <a:xfrm>
            <a:off x="4530521" y="1524000"/>
            <a:ext cx="4613479" cy="430151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04800"/>
            <a:ext cx="5822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Difference: 15-day Offset run Minus Control</a:t>
            </a:r>
          </a:p>
          <a:p>
            <a:pPr algn="ctr"/>
            <a:r>
              <a:rPr lang="en-US" sz="2400" dirty="0" smtClean="0"/>
              <a:t>UT (20 days) </a:t>
            </a:r>
            <a:r>
              <a:rPr lang="en-US" sz="2400" dirty="0" err="1" smtClean="0"/>
              <a:t>vs</a:t>
            </a:r>
            <a:r>
              <a:rPr lang="en-US" sz="2400" dirty="0" smtClean="0"/>
              <a:t> Latitude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6248" y="5791200"/>
            <a:ext cx="2878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Min,Max</a:t>
            </a:r>
            <a:r>
              <a:rPr lang="en-US" sz="2000" dirty="0" smtClean="0"/>
              <a:t> = -</a:t>
            </a:r>
            <a:r>
              <a:rPr lang="en-US" sz="2000" dirty="0" err="1" smtClean="0"/>
              <a:t>8.5e</a:t>
            </a:r>
            <a:r>
              <a:rPr lang="en-US" sz="2000" dirty="0" smtClean="0"/>
              <a:t>-3</a:t>
            </a:r>
            <a:r>
              <a:rPr lang="en-US" sz="2000" dirty="0" smtClean="0"/>
              <a:t>, </a:t>
            </a:r>
            <a:r>
              <a:rPr lang="en-US" sz="2000" dirty="0" err="1" smtClean="0"/>
              <a:t>6.2e</a:t>
            </a:r>
            <a:r>
              <a:rPr lang="en-US" sz="2000" dirty="0" smtClean="0"/>
              <a:t>-3</a:t>
            </a:r>
          </a:p>
          <a:p>
            <a:pPr algn="ctr"/>
            <a:r>
              <a:rPr lang="en-US" sz="2000" dirty="0" smtClean="0"/>
              <a:t>Interval = </a:t>
            </a:r>
            <a:r>
              <a:rPr lang="en-US" sz="2000" dirty="0" err="1" smtClean="0"/>
              <a:t>1.e</a:t>
            </a:r>
            <a:r>
              <a:rPr lang="en-US" sz="2000" dirty="0" smtClean="0"/>
              <a:t>-3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5715000"/>
            <a:ext cx="2878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Min,Max</a:t>
            </a:r>
            <a:r>
              <a:rPr lang="en-US" sz="2000" dirty="0" smtClean="0"/>
              <a:t> = -</a:t>
            </a:r>
            <a:r>
              <a:rPr lang="en-US" sz="2000" dirty="0" err="1" smtClean="0"/>
              <a:t>9.2e</a:t>
            </a:r>
            <a:r>
              <a:rPr lang="en-US" sz="2000" dirty="0" smtClean="0"/>
              <a:t>-2, </a:t>
            </a:r>
            <a:r>
              <a:rPr lang="en-US" sz="2000" dirty="0" err="1" smtClean="0"/>
              <a:t>1.0e</a:t>
            </a:r>
            <a:r>
              <a:rPr lang="en-US" sz="2000" dirty="0" smtClean="0"/>
              <a:t>-1</a:t>
            </a:r>
          </a:p>
          <a:p>
            <a:pPr algn="ctr"/>
            <a:r>
              <a:rPr lang="en-US" sz="2000" dirty="0" smtClean="0"/>
              <a:t>Interval = </a:t>
            </a:r>
            <a:r>
              <a:rPr lang="en-US" sz="2000" dirty="0" err="1" smtClean="0"/>
              <a:t>1.e</a:t>
            </a:r>
            <a:r>
              <a:rPr lang="en-US" sz="2000" dirty="0" smtClean="0"/>
              <a:t>-2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23854" y="1219200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O2</a:t>
            </a:r>
            <a:r>
              <a:rPr lang="en-US" sz="2000" dirty="0" smtClean="0"/>
              <a:t> (</a:t>
            </a:r>
            <a:r>
              <a:rPr lang="en-US" sz="2000" dirty="0" err="1" smtClean="0"/>
              <a:t>mmr</a:t>
            </a:r>
            <a:r>
              <a:rPr lang="en-US" sz="2000" dirty="0" smtClean="0"/>
              <a:t>) </a:t>
            </a:r>
            <a:r>
              <a:rPr lang="en-US" sz="2000" dirty="0" err="1" smtClean="0"/>
              <a:t>Zp</a:t>
            </a:r>
            <a:r>
              <a:rPr lang="en-US" sz="2000" dirty="0" smtClean="0"/>
              <a:t> </a:t>
            </a:r>
            <a:r>
              <a:rPr lang="en-US" sz="2000" dirty="0" smtClean="0"/>
              <a:t>= 0.75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1219200"/>
            <a:ext cx="207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 (</a:t>
            </a:r>
            <a:r>
              <a:rPr lang="en-US" sz="2000" dirty="0" err="1" smtClean="0"/>
              <a:t>mmr</a:t>
            </a:r>
            <a:r>
              <a:rPr lang="en-US" sz="2000" dirty="0" smtClean="0"/>
              <a:t>) </a:t>
            </a:r>
            <a:r>
              <a:rPr lang="en-US" sz="2000" dirty="0" err="1" smtClean="0"/>
              <a:t>Zp</a:t>
            </a:r>
            <a:r>
              <a:rPr lang="en-US" sz="2000" dirty="0" smtClean="0"/>
              <a:t> </a:t>
            </a:r>
            <a:r>
              <a:rPr lang="en-US" sz="2000" dirty="0" smtClean="0"/>
              <a:t>= 0.75</a:t>
            </a:r>
            <a:endParaRPr lang="en-US" sz="2000" dirty="0"/>
          </a:p>
        </p:txBody>
      </p:sp>
      <p:pic>
        <p:nvPicPr>
          <p:cNvPr id="12" name="Picture 11" descr="src80-src95_utlat_zp1_Page_04.png"/>
          <p:cNvPicPr>
            <a:picLocks noChangeAspect="1"/>
          </p:cNvPicPr>
          <p:nvPr/>
        </p:nvPicPr>
        <p:blipFill>
          <a:blip r:embed="rId2" cstate="print"/>
          <a:srcRect l="5883" t="16366" r="7060" b="20912"/>
          <a:stretch>
            <a:fillRect/>
          </a:stretch>
        </p:blipFill>
        <p:spPr>
          <a:xfrm>
            <a:off x="0" y="1565888"/>
            <a:ext cx="4613479" cy="4301512"/>
          </a:xfrm>
          <a:prstGeom prst="rect">
            <a:avLst/>
          </a:prstGeom>
        </p:spPr>
      </p:pic>
      <p:pic>
        <p:nvPicPr>
          <p:cNvPr id="13" name="Picture 12" descr="src80-src95_utlat_zp1_Page_05.png"/>
          <p:cNvPicPr>
            <a:picLocks noChangeAspect="1"/>
          </p:cNvPicPr>
          <p:nvPr/>
        </p:nvPicPr>
        <p:blipFill>
          <a:blip r:embed="rId3" cstate="print"/>
          <a:srcRect l="5883" t="16366" r="7060" b="20912"/>
          <a:stretch>
            <a:fillRect/>
          </a:stretch>
        </p:blipFill>
        <p:spPr>
          <a:xfrm>
            <a:off x="4530521" y="1524000"/>
            <a:ext cx="4613479" cy="4301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3774" y="304800"/>
            <a:ext cx="5822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Difference: 15-day Offset run Minus Control</a:t>
            </a:r>
          </a:p>
          <a:p>
            <a:pPr algn="ctr"/>
            <a:r>
              <a:rPr lang="en-US" sz="2400" dirty="0" smtClean="0"/>
              <a:t>UT (20 days) </a:t>
            </a:r>
            <a:r>
              <a:rPr lang="en-US" sz="2400" dirty="0" err="1" smtClean="0"/>
              <a:t>vs</a:t>
            </a:r>
            <a:r>
              <a:rPr lang="en-US" sz="2400" dirty="0" smtClean="0"/>
              <a:t> Latitude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5791200"/>
            <a:ext cx="2878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Min,Max</a:t>
            </a:r>
            <a:r>
              <a:rPr lang="en-US" sz="2000" dirty="0" smtClean="0"/>
              <a:t> = -</a:t>
            </a:r>
            <a:r>
              <a:rPr lang="en-US" sz="2000" dirty="0" err="1" smtClean="0"/>
              <a:t>2.6e</a:t>
            </a:r>
            <a:r>
              <a:rPr lang="en-US" sz="2000" dirty="0" smtClean="0"/>
              <a:t>-3, </a:t>
            </a:r>
            <a:r>
              <a:rPr lang="en-US" sz="2000" dirty="0" err="1" smtClean="0"/>
              <a:t>5.6e</a:t>
            </a:r>
            <a:r>
              <a:rPr lang="en-US" sz="2000" dirty="0" smtClean="0"/>
              <a:t>-4</a:t>
            </a:r>
          </a:p>
          <a:p>
            <a:pPr algn="ctr"/>
            <a:r>
              <a:rPr lang="en-US" sz="2000" dirty="0" smtClean="0"/>
              <a:t>Interval = </a:t>
            </a:r>
            <a:r>
              <a:rPr lang="en-US" sz="2000" dirty="0" err="1" smtClean="0"/>
              <a:t>2.5e</a:t>
            </a:r>
            <a:r>
              <a:rPr lang="en-US" sz="2000" dirty="0" smtClean="0"/>
              <a:t>-4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428877" y="5791200"/>
            <a:ext cx="2878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Min,Max</a:t>
            </a:r>
            <a:r>
              <a:rPr lang="en-US" sz="2000" dirty="0" smtClean="0"/>
              <a:t> = -</a:t>
            </a:r>
            <a:r>
              <a:rPr lang="en-US" sz="2000" dirty="0" err="1" smtClean="0"/>
              <a:t>6.5e</a:t>
            </a:r>
            <a:r>
              <a:rPr lang="en-US" sz="2000" dirty="0" smtClean="0"/>
              <a:t>-4, </a:t>
            </a:r>
            <a:r>
              <a:rPr lang="en-US" sz="2000" dirty="0" err="1" smtClean="0"/>
              <a:t>2.1e</a:t>
            </a:r>
            <a:r>
              <a:rPr lang="en-US" sz="2000" dirty="0" smtClean="0"/>
              <a:t>-3</a:t>
            </a:r>
          </a:p>
          <a:p>
            <a:pPr algn="ctr"/>
            <a:r>
              <a:rPr lang="en-US" sz="2000" dirty="0" smtClean="0"/>
              <a:t>Interval = </a:t>
            </a:r>
            <a:r>
              <a:rPr lang="en-US" sz="2000" dirty="0" err="1" smtClean="0"/>
              <a:t>2.e</a:t>
            </a:r>
            <a:r>
              <a:rPr lang="en-US" sz="2000" dirty="0" smtClean="0"/>
              <a:t>-4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1219200"/>
            <a:ext cx="228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O2</a:t>
            </a:r>
            <a:r>
              <a:rPr lang="en-US" sz="2000" dirty="0" smtClean="0"/>
              <a:t> (</a:t>
            </a:r>
            <a:r>
              <a:rPr lang="en-US" sz="2000" dirty="0" err="1" smtClean="0"/>
              <a:t>mmr</a:t>
            </a:r>
            <a:r>
              <a:rPr lang="en-US" sz="2000" dirty="0" smtClean="0"/>
              <a:t>) </a:t>
            </a:r>
            <a:r>
              <a:rPr lang="en-US" sz="2000" dirty="0" err="1" smtClean="0"/>
              <a:t>Zp</a:t>
            </a:r>
            <a:r>
              <a:rPr lang="en-US" sz="2000" dirty="0" smtClean="0"/>
              <a:t> = -6.75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1219200"/>
            <a:ext cx="1972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 (</a:t>
            </a:r>
            <a:r>
              <a:rPr lang="en-US" sz="2000" dirty="0" err="1" smtClean="0"/>
              <a:t>mmr</a:t>
            </a:r>
            <a:r>
              <a:rPr lang="en-US" sz="2000" dirty="0" smtClean="0"/>
              <a:t>) </a:t>
            </a:r>
            <a:r>
              <a:rPr lang="en-US" sz="2000" dirty="0" err="1" smtClean="0"/>
              <a:t>Zp</a:t>
            </a:r>
            <a:r>
              <a:rPr lang="en-US" sz="2000" dirty="0" smtClean="0"/>
              <a:t> -6.75</a:t>
            </a:r>
            <a:endParaRPr lang="en-US" sz="2000" dirty="0"/>
          </a:p>
        </p:txBody>
      </p:sp>
      <p:pic>
        <p:nvPicPr>
          <p:cNvPr id="16" name="Picture 15" descr="O2_utlat_zp-6.png"/>
          <p:cNvPicPr>
            <a:picLocks noChangeAspect="1"/>
          </p:cNvPicPr>
          <p:nvPr/>
        </p:nvPicPr>
        <p:blipFill>
          <a:blip r:embed="rId2" cstate="print"/>
          <a:srcRect l="5883" t="16366" r="7060" b="20912"/>
          <a:stretch>
            <a:fillRect/>
          </a:stretch>
        </p:blipFill>
        <p:spPr>
          <a:xfrm>
            <a:off x="0" y="1524000"/>
            <a:ext cx="4613479" cy="4301512"/>
          </a:xfrm>
          <a:prstGeom prst="rect">
            <a:avLst/>
          </a:prstGeom>
        </p:spPr>
      </p:pic>
      <p:pic>
        <p:nvPicPr>
          <p:cNvPr id="18" name="Picture 17" descr="O_utlat_zp-6.png"/>
          <p:cNvPicPr>
            <a:picLocks noChangeAspect="1"/>
          </p:cNvPicPr>
          <p:nvPr/>
        </p:nvPicPr>
        <p:blipFill>
          <a:blip r:embed="rId3" cstate="print"/>
          <a:srcRect l="5883" t="16366" r="7060" b="20912"/>
          <a:stretch>
            <a:fillRect/>
          </a:stretch>
        </p:blipFill>
        <p:spPr>
          <a:xfrm>
            <a:off x="4530521" y="1524000"/>
            <a:ext cx="4613479" cy="4301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Equilibration from Solar Minimum to Solar Maximum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Solar Min </a:t>
            </a:r>
            <a:r>
              <a:rPr lang="en-US" dirty="0" err="1" smtClean="0"/>
              <a:t>f10.7</a:t>
            </a:r>
            <a:r>
              <a:rPr lang="en-US" dirty="0" smtClean="0"/>
              <a:t>=70., Solar Max </a:t>
            </a:r>
            <a:r>
              <a:rPr lang="en-US" dirty="0" err="1" smtClean="0"/>
              <a:t>f10.7</a:t>
            </a:r>
            <a:r>
              <a:rPr lang="en-US" dirty="0" smtClean="0"/>
              <a:t>=250.</a:t>
            </a:r>
          </a:p>
          <a:p>
            <a:pPr lvl="1"/>
            <a:r>
              <a:rPr lang="en-US" dirty="0" smtClean="0"/>
              <a:t>Offset of 180 </a:t>
            </a:r>
            <a:r>
              <a:rPr lang="en-US" dirty="0" err="1" smtClean="0"/>
              <a:t>f10.7</a:t>
            </a:r>
            <a:r>
              <a:rPr lang="en-US" dirty="0" smtClean="0"/>
              <a:t> </a:t>
            </a:r>
            <a:r>
              <a:rPr lang="en-US" dirty="0" smtClean="0"/>
              <a:t>units</a:t>
            </a:r>
          </a:p>
          <a:p>
            <a:r>
              <a:rPr lang="en-US" dirty="0" smtClean="0"/>
              <a:t>Control run (case </a:t>
            </a:r>
            <a:r>
              <a:rPr lang="en-US" dirty="0" err="1" smtClean="0"/>
              <a:t>smax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Days 80-100, solar maximum conditions, </a:t>
            </a:r>
            <a:r>
              <a:rPr lang="en-US" i="1" dirty="0" smtClean="0"/>
              <a:t>started from solar maximum</a:t>
            </a:r>
            <a:r>
              <a:rPr lang="en-US" dirty="0" smtClean="0"/>
              <a:t> start-up history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Offset run (case </a:t>
            </a:r>
            <a:r>
              <a:rPr lang="en-US" dirty="0" err="1" smtClean="0"/>
              <a:t>smin2smax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Days 80-100, solar maximum conditions, </a:t>
            </a:r>
            <a:r>
              <a:rPr lang="en-US" i="1" dirty="0" smtClean="0"/>
              <a:t>started from solar minimum</a:t>
            </a:r>
            <a:r>
              <a:rPr lang="en-US" dirty="0" smtClean="0"/>
              <a:t> start-up history.</a:t>
            </a:r>
          </a:p>
          <a:p>
            <a:r>
              <a:rPr lang="en-US" dirty="0" smtClean="0"/>
              <a:t>Difference </a:t>
            </a:r>
            <a:r>
              <a:rPr lang="en-US" dirty="0" smtClean="0"/>
              <a:t>fields:</a:t>
            </a:r>
          </a:p>
          <a:p>
            <a:pPr lvl="1"/>
            <a:r>
              <a:rPr lang="en-US" dirty="0" smtClean="0"/>
              <a:t>Daily histories, offset minus control</a:t>
            </a:r>
          </a:p>
          <a:p>
            <a:pPr lvl="1"/>
            <a:r>
              <a:rPr lang="en-US" dirty="0" smtClean="0"/>
              <a:t>UT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Zp</a:t>
            </a:r>
            <a:r>
              <a:rPr lang="en-US" dirty="0" smtClean="0"/>
              <a:t> and UT </a:t>
            </a:r>
            <a:r>
              <a:rPr lang="en-US" dirty="0" err="1" smtClean="0"/>
              <a:t>vs</a:t>
            </a:r>
            <a:r>
              <a:rPr lang="en-US" dirty="0" smtClean="0"/>
              <a:t> Latitude</a:t>
            </a:r>
          </a:p>
          <a:p>
            <a:pPr lvl="1"/>
            <a:r>
              <a:rPr lang="en-US" dirty="0" smtClean="0"/>
              <a:t>Assess recovery times and structure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N_utzp_lat+67.png"/>
          <p:cNvPicPr>
            <a:picLocks noChangeAspect="1"/>
          </p:cNvPicPr>
          <p:nvPr/>
        </p:nvPicPr>
        <p:blipFill>
          <a:blip r:embed="rId2" cstate="print"/>
          <a:srcRect l="5883" t="16366" r="7060" b="20912"/>
          <a:stretch>
            <a:fillRect/>
          </a:stretch>
        </p:blipFill>
        <p:spPr>
          <a:xfrm>
            <a:off x="4530551" y="1905000"/>
            <a:ext cx="4613449" cy="4301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228600"/>
            <a:ext cx="4447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Difference: </a:t>
            </a:r>
            <a:r>
              <a:rPr lang="en-US" sz="2400" dirty="0" err="1" smtClean="0"/>
              <a:t>smin2max</a:t>
            </a:r>
            <a:r>
              <a:rPr lang="en-US" sz="2400" dirty="0" smtClean="0"/>
              <a:t> minus </a:t>
            </a:r>
            <a:r>
              <a:rPr lang="en-US" sz="2400" dirty="0" err="1" smtClean="0"/>
              <a:t>smax</a:t>
            </a:r>
            <a:endParaRPr lang="en-US" sz="2400" dirty="0" smtClean="0"/>
          </a:p>
          <a:p>
            <a:pPr algn="ctr"/>
            <a:r>
              <a:rPr lang="en-US" sz="2400" dirty="0" smtClean="0"/>
              <a:t>UT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ZP</a:t>
            </a:r>
            <a:r>
              <a:rPr lang="en-US" sz="2400" dirty="0" smtClean="0"/>
              <a:t> (days 80-100)</a:t>
            </a:r>
          </a:p>
          <a:p>
            <a:pPr algn="ctr"/>
            <a:r>
              <a:rPr lang="en-US" sz="2400" dirty="0" smtClean="0"/>
              <a:t>Neutral Temperature (deg K)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1524000"/>
            <a:ext cx="4613437" cy="4682318"/>
            <a:chOff x="0" y="1524000"/>
            <a:chExt cx="4613437" cy="4682318"/>
          </a:xfrm>
        </p:grpSpPr>
        <p:pic>
          <p:nvPicPr>
            <p:cNvPr id="2" name="Picture 1" descr="TN_utzp_lat-67.png"/>
            <p:cNvPicPr>
              <a:picLocks noChangeAspect="1"/>
            </p:cNvPicPr>
            <p:nvPr/>
          </p:nvPicPr>
          <p:blipFill>
            <a:blip r:embed="rId3" cstate="print"/>
            <a:srcRect l="5883" t="16366" r="7060" b="20912"/>
            <a:stretch>
              <a:fillRect/>
            </a:stretch>
          </p:blipFill>
          <p:spPr>
            <a:xfrm>
              <a:off x="0" y="1905000"/>
              <a:ext cx="4613437" cy="430131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6800" y="1524000"/>
              <a:ext cx="2074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TN: </a:t>
              </a:r>
              <a:r>
                <a:rPr lang="en-US" dirty="0" err="1" smtClean="0"/>
                <a:t>Lat,lon</a:t>
              </a:r>
              <a:r>
                <a:rPr lang="en-US" dirty="0" smtClean="0"/>
                <a:t> = -67.5,0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638800" y="1524000"/>
            <a:ext cx="20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TN: </a:t>
            </a:r>
            <a:r>
              <a:rPr lang="en-US" dirty="0" err="1" smtClean="0"/>
              <a:t>Lat,lon</a:t>
            </a:r>
            <a:r>
              <a:rPr lang="en-US" dirty="0" smtClean="0"/>
              <a:t> = 67.5,0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6096000"/>
            <a:ext cx="20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Min,Max</a:t>
            </a:r>
            <a:r>
              <a:rPr lang="en-US" dirty="0" smtClean="0"/>
              <a:t> = -633, 7.5</a:t>
            </a:r>
          </a:p>
          <a:p>
            <a:pPr algn="ctr"/>
            <a:r>
              <a:rPr lang="en-US" dirty="0" smtClean="0"/>
              <a:t>Interval = 50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6096000"/>
            <a:ext cx="20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Min,Max</a:t>
            </a:r>
            <a:r>
              <a:rPr lang="en-US" dirty="0" smtClean="0"/>
              <a:t> = -695, 5.6</a:t>
            </a:r>
          </a:p>
          <a:p>
            <a:pPr algn="ctr"/>
            <a:r>
              <a:rPr lang="en-US" dirty="0" smtClean="0"/>
              <a:t>Interval = 50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28600"/>
            <a:ext cx="4447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Difference: </a:t>
            </a:r>
            <a:r>
              <a:rPr lang="en-US" sz="2400" dirty="0" err="1" smtClean="0"/>
              <a:t>smin2max</a:t>
            </a:r>
            <a:r>
              <a:rPr lang="en-US" sz="2400" dirty="0" smtClean="0"/>
              <a:t> minus </a:t>
            </a:r>
            <a:r>
              <a:rPr lang="en-US" sz="2400" dirty="0" err="1" smtClean="0"/>
              <a:t>smax</a:t>
            </a:r>
            <a:endParaRPr lang="en-US" sz="2400" dirty="0" smtClean="0"/>
          </a:p>
          <a:p>
            <a:pPr algn="ctr"/>
            <a:r>
              <a:rPr lang="en-US" sz="2400" dirty="0" smtClean="0"/>
              <a:t>UT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ZP</a:t>
            </a:r>
            <a:r>
              <a:rPr lang="en-US" sz="2400" dirty="0" smtClean="0"/>
              <a:t> (days 83-100)</a:t>
            </a:r>
          </a:p>
          <a:p>
            <a:pPr algn="ctr"/>
            <a:r>
              <a:rPr lang="en-US" sz="2400" dirty="0" smtClean="0"/>
              <a:t>Neutral Temperature (deg K)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1524000"/>
            <a:ext cx="20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TN: </a:t>
            </a:r>
            <a:r>
              <a:rPr lang="en-US" dirty="0" err="1" smtClean="0"/>
              <a:t>Lat,lon</a:t>
            </a:r>
            <a:r>
              <a:rPr lang="en-US" dirty="0" smtClean="0"/>
              <a:t> = 67.5,0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6096000"/>
            <a:ext cx="20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Min,Max</a:t>
            </a:r>
            <a:r>
              <a:rPr lang="en-US" dirty="0" smtClean="0"/>
              <a:t> = -29, 7.5 </a:t>
            </a:r>
          </a:p>
          <a:p>
            <a:pPr algn="ctr"/>
            <a:r>
              <a:rPr lang="en-US" dirty="0" smtClean="0"/>
              <a:t>Interval = 2.5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6096000"/>
            <a:ext cx="1947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Min,Max</a:t>
            </a:r>
            <a:r>
              <a:rPr lang="en-US" dirty="0" smtClean="0"/>
              <a:t> = -33, 5.6</a:t>
            </a:r>
          </a:p>
          <a:p>
            <a:pPr algn="ctr"/>
            <a:r>
              <a:rPr lang="en-US" dirty="0" smtClean="0"/>
              <a:t>Interval = 2.5</a:t>
            </a:r>
            <a:endParaRPr lang="en-US" dirty="0"/>
          </a:p>
        </p:txBody>
      </p:sp>
      <p:pic>
        <p:nvPicPr>
          <p:cNvPr id="11" name="Picture 10" descr="TN_utzp_lat-67_days83-100.png"/>
          <p:cNvPicPr>
            <a:picLocks noChangeAspect="1"/>
          </p:cNvPicPr>
          <p:nvPr/>
        </p:nvPicPr>
        <p:blipFill>
          <a:blip r:embed="rId2" cstate="print"/>
          <a:srcRect l="5883" t="16366" r="7060" b="20912"/>
          <a:stretch>
            <a:fillRect/>
          </a:stretch>
        </p:blipFill>
        <p:spPr>
          <a:xfrm>
            <a:off x="0" y="1828800"/>
            <a:ext cx="4613479" cy="4301512"/>
          </a:xfrm>
          <a:prstGeom prst="rect">
            <a:avLst/>
          </a:prstGeom>
        </p:spPr>
      </p:pic>
      <p:pic>
        <p:nvPicPr>
          <p:cNvPr id="12" name="Picture 11" descr="TN_utzp_lat67_days83-100.png"/>
          <p:cNvPicPr>
            <a:picLocks noChangeAspect="1"/>
          </p:cNvPicPr>
          <p:nvPr/>
        </p:nvPicPr>
        <p:blipFill>
          <a:blip r:embed="rId3" cstate="print"/>
          <a:srcRect l="5883" t="16366" r="7060" b="20912"/>
          <a:stretch>
            <a:fillRect/>
          </a:stretch>
        </p:blipFill>
        <p:spPr>
          <a:xfrm>
            <a:off x="4530521" y="1828800"/>
            <a:ext cx="4613479" cy="4301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6800" y="1524000"/>
            <a:ext cx="20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TN: </a:t>
            </a:r>
            <a:r>
              <a:rPr lang="en-US" dirty="0" err="1" smtClean="0"/>
              <a:t>Lat,lon</a:t>
            </a:r>
            <a:r>
              <a:rPr lang="en-US" dirty="0" smtClean="0"/>
              <a:t> = -67.5,0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52400"/>
            <a:ext cx="4447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Difference: </a:t>
            </a:r>
            <a:r>
              <a:rPr lang="en-US" sz="2400" dirty="0" err="1" smtClean="0"/>
              <a:t>smin2max</a:t>
            </a:r>
            <a:r>
              <a:rPr lang="en-US" sz="2400" dirty="0" smtClean="0"/>
              <a:t> minus </a:t>
            </a:r>
            <a:r>
              <a:rPr lang="en-US" sz="2400" dirty="0" err="1" smtClean="0"/>
              <a:t>smax</a:t>
            </a:r>
            <a:endParaRPr lang="en-US" sz="2400" dirty="0" smtClean="0"/>
          </a:p>
          <a:p>
            <a:pPr algn="ctr"/>
            <a:r>
              <a:rPr lang="en-US" sz="2400" dirty="0" smtClean="0"/>
              <a:t>UT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ZP</a:t>
            </a:r>
            <a:r>
              <a:rPr lang="en-US" sz="2400" dirty="0" smtClean="0"/>
              <a:t> (daily histories)</a:t>
            </a:r>
          </a:p>
          <a:p>
            <a:pPr algn="ctr"/>
            <a:r>
              <a:rPr lang="en-US" sz="2400" dirty="0" smtClean="0"/>
              <a:t>Neutral Zonal Wind (m/s)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5715000"/>
            <a:ext cx="18622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Lat,lon</a:t>
            </a:r>
            <a:r>
              <a:rPr lang="en-US" sz="2000" dirty="0" smtClean="0"/>
              <a:t> = -</a:t>
            </a:r>
            <a:r>
              <a:rPr lang="en-US" sz="2000" dirty="0" smtClean="0"/>
              <a:t>67.5,0</a:t>
            </a:r>
          </a:p>
          <a:p>
            <a:pPr algn="ctr"/>
            <a:r>
              <a:rPr lang="en-US" sz="2000" dirty="0" err="1" smtClean="0"/>
              <a:t>Min,Max</a:t>
            </a:r>
            <a:r>
              <a:rPr lang="en-US" sz="2000" dirty="0" smtClean="0"/>
              <a:t>=-9, 65</a:t>
            </a:r>
          </a:p>
          <a:p>
            <a:pPr algn="ctr"/>
            <a:r>
              <a:rPr lang="en-US" sz="2000" dirty="0" smtClean="0"/>
              <a:t>Interval = 5.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5715000"/>
            <a:ext cx="19472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Lat,lon</a:t>
            </a:r>
            <a:r>
              <a:rPr lang="en-US" sz="2000" dirty="0" smtClean="0"/>
              <a:t> = </a:t>
            </a:r>
            <a:r>
              <a:rPr lang="en-US" sz="2000" dirty="0" smtClean="0"/>
              <a:t>32.5,0</a:t>
            </a:r>
          </a:p>
          <a:p>
            <a:pPr algn="ctr"/>
            <a:r>
              <a:rPr lang="en-US" sz="2000" dirty="0" err="1" smtClean="0"/>
              <a:t>Min,Max</a:t>
            </a:r>
            <a:r>
              <a:rPr lang="en-US" sz="2000" dirty="0" smtClean="0"/>
              <a:t> = -34, 7</a:t>
            </a:r>
          </a:p>
          <a:p>
            <a:pPr algn="ctr"/>
            <a:r>
              <a:rPr lang="en-US" sz="2000" dirty="0" smtClean="0"/>
              <a:t>Interval = 2.5</a:t>
            </a:r>
            <a:endParaRPr lang="en-US" sz="2000" dirty="0"/>
          </a:p>
        </p:txBody>
      </p:sp>
      <p:pic>
        <p:nvPicPr>
          <p:cNvPr id="9" name="Picture 8" descr="UN_utzp_lat-67.png"/>
          <p:cNvPicPr>
            <a:picLocks noChangeAspect="1"/>
          </p:cNvPicPr>
          <p:nvPr/>
        </p:nvPicPr>
        <p:blipFill>
          <a:blip r:embed="rId2" cstate="print"/>
          <a:srcRect l="5883" t="16366" r="7060" b="20912"/>
          <a:stretch>
            <a:fillRect/>
          </a:stretch>
        </p:blipFill>
        <p:spPr>
          <a:xfrm>
            <a:off x="0" y="1524000"/>
            <a:ext cx="4613479" cy="4301512"/>
          </a:xfrm>
          <a:prstGeom prst="rect">
            <a:avLst/>
          </a:prstGeom>
        </p:spPr>
      </p:pic>
      <p:pic>
        <p:nvPicPr>
          <p:cNvPr id="10" name="Picture 9" descr="UN_utzp_lat32.png"/>
          <p:cNvPicPr>
            <a:picLocks noChangeAspect="1"/>
          </p:cNvPicPr>
          <p:nvPr/>
        </p:nvPicPr>
        <p:blipFill>
          <a:blip r:embed="rId3" cstate="print"/>
          <a:srcRect l="5883" t="16366" r="7060" b="20912"/>
          <a:stretch>
            <a:fillRect/>
          </a:stretch>
        </p:blipFill>
        <p:spPr>
          <a:xfrm>
            <a:off x="4530521" y="1524000"/>
            <a:ext cx="4613479" cy="43015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28600"/>
            <a:ext cx="4447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Difference: </a:t>
            </a:r>
            <a:r>
              <a:rPr lang="en-US" sz="2400" dirty="0" err="1" smtClean="0"/>
              <a:t>smin2max</a:t>
            </a:r>
            <a:r>
              <a:rPr lang="en-US" sz="2400" dirty="0" smtClean="0"/>
              <a:t> minus </a:t>
            </a:r>
            <a:r>
              <a:rPr lang="en-US" sz="2400" dirty="0" err="1" smtClean="0"/>
              <a:t>smax</a:t>
            </a:r>
            <a:endParaRPr lang="en-US" sz="2400" dirty="0" smtClean="0"/>
          </a:p>
          <a:p>
            <a:pPr algn="ctr"/>
            <a:r>
              <a:rPr lang="en-US" sz="2400" dirty="0" smtClean="0"/>
              <a:t>UT (20 days)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Zp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14400" y="5867400"/>
            <a:ext cx="2399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Min,Max</a:t>
            </a:r>
            <a:r>
              <a:rPr lang="en-US" sz="2000" dirty="0" smtClean="0"/>
              <a:t> = </a:t>
            </a:r>
            <a:r>
              <a:rPr lang="en-US" sz="2000" dirty="0" err="1" smtClean="0"/>
              <a:t>2e</a:t>
            </a:r>
            <a:r>
              <a:rPr lang="en-US" sz="2000" dirty="0" smtClean="0"/>
              <a:t>-5, .</a:t>
            </a:r>
            <a:r>
              <a:rPr lang="en-US" sz="2000" dirty="0" smtClean="0"/>
              <a:t>024</a:t>
            </a:r>
          </a:p>
          <a:p>
            <a:pPr algn="ctr"/>
            <a:r>
              <a:rPr lang="en-US" sz="2000" dirty="0" smtClean="0"/>
              <a:t>Interval = </a:t>
            </a:r>
            <a:r>
              <a:rPr lang="en-US" sz="2000" dirty="0" err="1" smtClean="0"/>
              <a:t>2.e</a:t>
            </a:r>
            <a:r>
              <a:rPr lang="en-US" sz="2000" dirty="0" smtClean="0"/>
              <a:t>-3</a:t>
            </a:r>
            <a:endParaRPr lang="en-US" sz="2000" dirty="0"/>
          </a:p>
        </p:txBody>
      </p:sp>
      <p:pic>
        <p:nvPicPr>
          <p:cNvPr id="11" name="Picture 10" descr="O2_utzp_lat67.png"/>
          <p:cNvPicPr>
            <a:picLocks noChangeAspect="1"/>
          </p:cNvPicPr>
          <p:nvPr/>
        </p:nvPicPr>
        <p:blipFill>
          <a:blip r:embed="rId2" cstate="print"/>
          <a:srcRect l="5883" t="16366" r="7060" b="20912"/>
          <a:stretch>
            <a:fillRect/>
          </a:stretch>
        </p:blipFill>
        <p:spPr>
          <a:xfrm>
            <a:off x="0" y="1600200"/>
            <a:ext cx="4613479" cy="4301512"/>
          </a:xfrm>
          <a:prstGeom prst="rect">
            <a:avLst/>
          </a:prstGeom>
        </p:spPr>
      </p:pic>
      <p:pic>
        <p:nvPicPr>
          <p:cNvPr id="12" name="Picture 11" descr="O_utzp_lat67.png"/>
          <p:cNvPicPr>
            <a:picLocks noChangeAspect="1"/>
          </p:cNvPicPr>
          <p:nvPr/>
        </p:nvPicPr>
        <p:blipFill>
          <a:blip r:embed="rId3" cstate="print"/>
          <a:srcRect l="5883" t="16366" r="7060" b="20912"/>
          <a:stretch>
            <a:fillRect/>
          </a:stretch>
        </p:blipFill>
        <p:spPr>
          <a:xfrm>
            <a:off x="4530521" y="1524000"/>
            <a:ext cx="4613479" cy="43015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0600" y="1219200"/>
            <a:ext cx="2153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O2</a:t>
            </a:r>
            <a:r>
              <a:rPr lang="en-US" sz="2000" dirty="0" smtClean="0"/>
              <a:t> (</a:t>
            </a:r>
            <a:r>
              <a:rPr lang="en-US" sz="2000" dirty="0" err="1" smtClean="0"/>
              <a:t>mmr</a:t>
            </a:r>
            <a:r>
              <a:rPr lang="en-US" sz="2000" dirty="0" smtClean="0"/>
              <a:t>) Lat=67.5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1143000"/>
            <a:ext cx="2024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 (</a:t>
            </a:r>
            <a:r>
              <a:rPr lang="en-US" sz="2000" dirty="0" err="1" smtClean="0"/>
              <a:t>mmr</a:t>
            </a:r>
            <a:r>
              <a:rPr lang="en-US" sz="2000" dirty="0" smtClean="0"/>
              <a:t>) Lat=67.5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5791200"/>
            <a:ext cx="2490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Min,Max</a:t>
            </a:r>
            <a:r>
              <a:rPr lang="en-US" sz="2000" dirty="0" smtClean="0"/>
              <a:t> = -.1, -</a:t>
            </a:r>
            <a:r>
              <a:rPr lang="en-US" sz="2000" dirty="0" err="1" smtClean="0"/>
              <a:t>1.2e</a:t>
            </a:r>
            <a:r>
              <a:rPr lang="en-US" sz="2000" dirty="0" smtClean="0"/>
              <a:t>-4</a:t>
            </a:r>
          </a:p>
          <a:p>
            <a:pPr algn="ctr"/>
            <a:r>
              <a:rPr lang="en-US" sz="2000" dirty="0" smtClean="0"/>
              <a:t>Interval = </a:t>
            </a:r>
            <a:r>
              <a:rPr lang="en-US" sz="2000" dirty="0" err="1" smtClean="0"/>
              <a:t>5.e</a:t>
            </a:r>
            <a:r>
              <a:rPr lang="en-US" sz="2000" dirty="0" smtClean="0"/>
              <a:t>-3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28600"/>
            <a:ext cx="4447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Difference: </a:t>
            </a:r>
            <a:r>
              <a:rPr lang="en-US" sz="2400" dirty="0" err="1" smtClean="0"/>
              <a:t>smin2max</a:t>
            </a:r>
            <a:r>
              <a:rPr lang="en-US" sz="2400" dirty="0" smtClean="0"/>
              <a:t> minus </a:t>
            </a:r>
            <a:r>
              <a:rPr lang="en-US" sz="2400" dirty="0" err="1" smtClean="0"/>
              <a:t>smax</a:t>
            </a:r>
            <a:endParaRPr lang="en-US" sz="2400" dirty="0" smtClean="0"/>
          </a:p>
          <a:p>
            <a:pPr algn="ctr"/>
            <a:r>
              <a:rPr lang="en-US" sz="2400" dirty="0" smtClean="0"/>
              <a:t>UT (20 days)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ZP</a:t>
            </a:r>
            <a:endParaRPr lang="en-US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1219200"/>
            <a:ext cx="2088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 (</a:t>
            </a:r>
            <a:r>
              <a:rPr lang="en-US" sz="2000" dirty="0" err="1" smtClean="0"/>
              <a:t>cm3</a:t>
            </a:r>
            <a:r>
              <a:rPr lang="en-US" sz="2000" dirty="0" smtClean="0"/>
              <a:t>) Lat=67.5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1219200"/>
            <a:ext cx="2226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O2</a:t>
            </a:r>
            <a:r>
              <a:rPr lang="en-US" sz="2000" dirty="0" smtClean="0"/>
              <a:t>+ (</a:t>
            </a:r>
            <a:r>
              <a:rPr lang="en-US" sz="2000" dirty="0" err="1" smtClean="0"/>
              <a:t>cm3</a:t>
            </a:r>
            <a:r>
              <a:rPr lang="en-US" sz="2000" dirty="0" smtClean="0"/>
              <a:t>) Lat=32.5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1600200"/>
            <a:ext cx="4613479" cy="4975086"/>
            <a:chOff x="0" y="1600200"/>
            <a:chExt cx="4613479" cy="4975086"/>
          </a:xfrm>
        </p:grpSpPr>
        <p:sp>
          <p:nvSpPr>
            <p:cNvPr id="8" name="TextBox 7"/>
            <p:cNvSpPr txBox="1"/>
            <p:nvPr/>
          </p:nvSpPr>
          <p:spPr>
            <a:xfrm>
              <a:off x="914400" y="5867400"/>
              <a:ext cx="23543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Min,Max</a:t>
              </a:r>
              <a:r>
                <a:rPr lang="en-US" sz="2000" dirty="0" smtClean="0"/>
                <a:t>=-</a:t>
              </a:r>
              <a:r>
                <a:rPr lang="en-US" sz="2000" dirty="0" err="1" smtClean="0"/>
                <a:t>5e5,3.3e3</a:t>
              </a:r>
              <a:endParaRPr lang="en-US" sz="2000" dirty="0" smtClean="0"/>
            </a:p>
            <a:p>
              <a:pPr algn="ctr"/>
              <a:r>
                <a:rPr lang="en-US" sz="2000" dirty="0" smtClean="0"/>
                <a:t>Interval = 40,000</a:t>
              </a:r>
              <a:endParaRPr lang="en-US" sz="2000" dirty="0"/>
            </a:p>
          </p:txBody>
        </p:sp>
        <p:pic>
          <p:nvPicPr>
            <p:cNvPr id="10" name="Picture 9" descr="NE_utzp_lat67.png"/>
            <p:cNvPicPr>
              <a:picLocks noChangeAspect="1"/>
            </p:cNvPicPr>
            <p:nvPr/>
          </p:nvPicPr>
          <p:blipFill>
            <a:blip r:embed="rId2" cstate="print"/>
            <a:srcRect l="5883" t="16366" r="7060" b="20912"/>
            <a:stretch>
              <a:fillRect/>
            </a:stretch>
          </p:blipFill>
          <p:spPr>
            <a:xfrm>
              <a:off x="0" y="1600200"/>
              <a:ext cx="4613479" cy="4301512"/>
            </a:xfrm>
            <a:prstGeom prst="rect">
              <a:avLst/>
            </a:prstGeom>
          </p:spPr>
        </p:pic>
      </p:grpSp>
      <p:pic>
        <p:nvPicPr>
          <p:cNvPr id="13" name="Picture 12" descr="O2P_utzp_lat32.png"/>
          <p:cNvPicPr>
            <a:picLocks noChangeAspect="1"/>
          </p:cNvPicPr>
          <p:nvPr/>
        </p:nvPicPr>
        <p:blipFill>
          <a:blip r:embed="rId3" cstate="print"/>
          <a:srcRect l="5883" t="16366" r="7060" b="20912"/>
          <a:stretch>
            <a:fillRect/>
          </a:stretch>
        </p:blipFill>
        <p:spPr>
          <a:xfrm>
            <a:off x="4530521" y="1600200"/>
            <a:ext cx="4613479" cy="43015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62600" y="5867400"/>
            <a:ext cx="229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Min,Max</a:t>
            </a:r>
            <a:r>
              <a:rPr lang="en-US" sz="2000" dirty="0" smtClean="0"/>
              <a:t>=-</a:t>
            </a:r>
            <a:r>
              <a:rPr lang="en-US" sz="2000" dirty="0" smtClean="0"/>
              <a:t>1600,777</a:t>
            </a:r>
          </a:p>
          <a:p>
            <a:pPr algn="ctr"/>
            <a:r>
              <a:rPr lang="en-US" sz="2000" dirty="0" smtClean="0"/>
              <a:t>Interval = 100.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Equilibration to a 15-day Temporal Offset from the Source History: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Obtain a day 95 control source history: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Run days 80-95 from steady-state day 80 history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Control Run: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Run days 95-115 from day 95 source (step 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Offset Run: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Run days 95-115 from day 80 source (15-day offset)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Plot differences of Offset minus Control runs: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Zp</a:t>
            </a:r>
            <a:r>
              <a:rPr lang="en-US" dirty="0" smtClean="0"/>
              <a:t> and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Latitude (daily histories)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Assess recovery time and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1249</Words>
  <Application>Microsoft Office PowerPoint</Application>
  <PresentationFormat>On-screen Show (4:3)</PresentationFormat>
  <Paragraphs>214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Model Equilibration to Initial Start-up Conditions</vt:lpstr>
      <vt:lpstr>Example Equilibration Tests:</vt:lpstr>
      <vt:lpstr>Equilibration from Solar Minimum to Solar Maximum Conditions</vt:lpstr>
      <vt:lpstr>Slide 4</vt:lpstr>
      <vt:lpstr>Slide 5</vt:lpstr>
      <vt:lpstr>Slide 6</vt:lpstr>
      <vt:lpstr>Slide 7</vt:lpstr>
      <vt:lpstr>Slide 8</vt:lpstr>
      <vt:lpstr>Equilibration to a 15-day Temporal Offset from the Source History:</vt:lpstr>
      <vt:lpstr>Slide 10</vt:lpstr>
      <vt:lpstr>Slide 11</vt:lpstr>
      <vt:lpstr>Slide 12</vt:lpstr>
      <vt:lpstr>Slide 13</vt:lpstr>
      <vt:lpstr>Side-by-side Comparisons of the two cases: smin2max and 15-day offset</vt:lpstr>
      <vt:lpstr>Slide 15</vt:lpstr>
      <vt:lpstr>Slide 16</vt:lpstr>
      <vt:lpstr>Replicating CCMC Simulations:</vt:lpstr>
      <vt:lpstr>CCMC vs HAO/5-day spinup  TN: Ut vs Zp (20-minute histories)</vt:lpstr>
      <vt:lpstr>Differences: HAO minus CCMC  (5, 10, and 20 day HAO spinups) TN: Ut vs Zp (20-min histories)</vt:lpstr>
      <vt:lpstr>Slide 20</vt:lpstr>
      <vt:lpstr>Slide 21</vt:lpstr>
      <vt:lpstr>Slide 22</vt:lpstr>
      <vt:lpstr>Slide 23</vt:lpstr>
      <vt:lpstr>CCMC vs HAO/5-day spinup: TN: Ut vs Latitude (20-minute histories)</vt:lpstr>
      <vt:lpstr>Differences: HAO minus CCMC  (5, 10, and 20 day HAO spinups) TN: Ut vs Latitude (20-min histories)</vt:lpstr>
      <vt:lpstr>Slide 26</vt:lpstr>
      <vt:lpstr>Slide 27</vt:lpstr>
      <vt:lpstr>Slide 28</vt:lpstr>
    </vt:vector>
  </TitlesOfParts>
  <Company>NCAR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Equilibration to Initial Start-up Conditions</dc:title>
  <dc:creator> </dc:creator>
  <cp:lastModifiedBy> </cp:lastModifiedBy>
  <cp:revision>104</cp:revision>
  <dcterms:created xsi:type="dcterms:W3CDTF">2010-12-28T16:24:11Z</dcterms:created>
  <dcterms:modified xsi:type="dcterms:W3CDTF">2011-01-26T16:47:26Z</dcterms:modified>
</cp:coreProperties>
</file>