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02" y="-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B94B1-2923-43FA-899C-776B448F97E9}" type="datetimeFigureOut">
              <a:rPr lang="en-US" smtClean="0"/>
              <a:pPr/>
              <a:t>1/11/2011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A8994-6072-4A54-89A3-FBEA0A8994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B94B1-2923-43FA-899C-776B448F97E9}" type="datetimeFigureOut">
              <a:rPr lang="en-US" smtClean="0"/>
              <a:pPr/>
              <a:t>1/11/2011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A8994-6072-4A54-89A3-FBEA0A8994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B94B1-2923-43FA-899C-776B448F97E9}" type="datetimeFigureOut">
              <a:rPr lang="en-US" smtClean="0"/>
              <a:pPr/>
              <a:t>1/11/2011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A8994-6072-4A54-89A3-FBEA0A8994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B94B1-2923-43FA-899C-776B448F97E9}" type="datetimeFigureOut">
              <a:rPr lang="en-US" smtClean="0"/>
              <a:pPr/>
              <a:t>1/11/2011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A8994-6072-4A54-89A3-FBEA0A8994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B94B1-2923-43FA-899C-776B448F97E9}" type="datetimeFigureOut">
              <a:rPr lang="en-US" smtClean="0"/>
              <a:pPr/>
              <a:t>1/11/2011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A8994-6072-4A54-89A3-FBEA0A8994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B94B1-2923-43FA-899C-776B448F97E9}" type="datetimeFigureOut">
              <a:rPr lang="en-US" smtClean="0"/>
              <a:pPr/>
              <a:t>1/11/2011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A8994-6072-4A54-89A3-FBEA0A8994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B94B1-2923-43FA-899C-776B448F97E9}" type="datetimeFigureOut">
              <a:rPr lang="en-US" smtClean="0"/>
              <a:pPr/>
              <a:t>1/11/2011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A8994-6072-4A54-89A3-FBEA0A8994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B94B1-2923-43FA-899C-776B448F97E9}" type="datetimeFigureOut">
              <a:rPr lang="en-US" smtClean="0"/>
              <a:pPr/>
              <a:t>1/11/2011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A8994-6072-4A54-89A3-FBEA0A8994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B94B1-2923-43FA-899C-776B448F97E9}" type="datetimeFigureOut">
              <a:rPr lang="en-US" smtClean="0"/>
              <a:pPr/>
              <a:t>1/11/2011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A8994-6072-4A54-89A3-FBEA0A8994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B94B1-2923-43FA-899C-776B448F97E9}" type="datetimeFigureOut">
              <a:rPr lang="en-US" smtClean="0"/>
              <a:pPr/>
              <a:t>1/11/2011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A8994-6072-4A54-89A3-FBEA0A8994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B94B1-2923-43FA-899C-776B448F97E9}" type="datetimeFigureOut">
              <a:rPr lang="en-US" smtClean="0"/>
              <a:pPr/>
              <a:t>1/11/2011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A8994-6072-4A54-89A3-FBEA0A8994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9B94B1-2923-43FA-899C-776B448F97E9}" type="datetimeFigureOut">
              <a:rPr lang="en-US" smtClean="0"/>
              <a:pPr/>
              <a:t>1/11/2011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A8994-6072-4A54-89A3-FBEA0A89947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download.hao.ucar.edu/pub/foster/tiegcm_qicbug/qjion.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download.hao.ucar.edu/pub/foster/tiegcm_qicbug/chemrates.F" TargetMode="Externa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524000"/>
          </a:xfrm>
        </p:spPr>
        <p:txBody>
          <a:bodyPr>
            <a:noAutofit/>
          </a:bodyPr>
          <a:lstStyle/>
          <a:p>
            <a:r>
              <a:rPr lang="en-US" sz="3200" dirty="0" err="1" smtClean="0"/>
              <a:t>TIEGCM</a:t>
            </a:r>
            <a:r>
              <a:rPr lang="en-US" sz="3200" dirty="0" smtClean="0"/>
              <a:t> “</a:t>
            </a:r>
            <a:r>
              <a:rPr lang="en-US" sz="3200" dirty="0" err="1" smtClean="0"/>
              <a:t>qic</a:t>
            </a:r>
            <a:r>
              <a:rPr lang="en-US" sz="3200" dirty="0" smtClean="0"/>
              <a:t> bug”</a:t>
            </a:r>
            <a:br>
              <a:rPr lang="en-US" sz="3200" dirty="0" smtClean="0"/>
            </a:br>
            <a:r>
              <a:rPr lang="en-US" sz="3200" dirty="0" smtClean="0"/>
              <a:t>Ion Chemistry Heating calculation in </a:t>
            </a:r>
            <a:r>
              <a:rPr lang="en-US" sz="3200" dirty="0" err="1" smtClean="0">
                <a:hlinkClick r:id="rId2"/>
              </a:rPr>
              <a:t>qjion.F</a:t>
            </a:r>
            <a:r>
              <a:rPr lang="en-US" sz="3200" dirty="0" smtClean="0"/>
              <a:t>:</a:t>
            </a:r>
            <a:endParaRPr lang="en-US" sz="32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n-US" dirty="0"/>
              <a:t> </a:t>
            </a:r>
            <a:r>
              <a:rPr lang="en-US" sz="5600" dirty="0" err="1"/>
              <a:t>qic</a:t>
            </a:r>
            <a:r>
              <a:rPr lang="en-US" sz="5600" dirty="0"/>
              <a:t>(</a:t>
            </a:r>
            <a:r>
              <a:rPr lang="en-US" sz="5600" dirty="0" err="1"/>
              <a:t>k,i</a:t>
            </a:r>
            <a:r>
              <a:rPr lang="en-US" sz="5600" dirty="0"/>
              <a:t>) = </a:t>
            </a:r>
          </a:p>
          <a:p>
            <a:pPr>
              <a:buNone/>
            </a:pPr>
            <a:r>
              <a:rPr lang="en-US" sz="5600" dirty="0"/>
              <a:t>     |      (</a:t>
            </a:r>
            <a:r>
              <a:rPr lang="en-US" sz="5600" dirty="0" err="1"/>
              <a:t>avo</a:t>
            </a:r>
            <a:r>
              <a:rPr lang="en-US" sz="5600" dirty="0"/>
              <a:t>*(</a:t>
            </a:r>
            <a:r>
              <a:rPr lang="en-US" sz="5600" dirty="0" err="1"/>
              <a:t>o2</a:t>
            </a:r>
            <a:r>
              <a:rPr lang="en-US" sz="5600" dirty="0"/>
              <a:t>(</a:t>
            </a:r>
            <a:r>
              <a:rPr lang="en-US" sz="5600" dirty="0" err="1"/>
              <a:t>k,i</a:t>
            </a:r>
            <a:r>
              <a:rPr lang="en-US" sz="5600" dirty="0"/>
              <a:t>)*</a:t>
            </a:r>
            <a:r>
              <a:rPr lang="en-US" sz="5600" dirty="0" err="1"/>
              <a:t>rmassinv_o2</a:t>
            </a:r>
            <a:r>
              <a:rPr lang="en-US" sz="5600" dirty="0"/>
              <a:t>*(</a:t>
            </a:r>
            <a:r>
              <a:rPr lang="en-US" sz="5600" dirty="0" err="1"/>
              <a:t>rk1</a:t>
            </a:r>
            <a:r>
              <a:rPr lang="en-US" sz="5600" dirty="0"/>
              <a:t>(</a:t>
            </a:r>
            <a:r>
              <a:rPr lang="en-US" sz="5600" dirty="0" err="1"/>
              <a:t>k,i,lat</a:t>
            </a:r>
            <a:r>
              <a:rPr lang="en-US" sz="5600" dirty="0"/>
              <a:t>)*op(</a:t>
            </a:r>
            <a:r>
              <a:rPr lang="en-US" sz="5600" dirty="0" err="1"/>
              <a:t>k,i</a:t>
            </a:r>
            <a:r>
              <a:rPr lang="en-US" sz="5600" dirty="0"/>
              <a:t>)*1.555+</a:t>
            </a:r>
          </a:p>
          <a:p>
            <a:pPr>
              <a:buNone/>
            </a:pPr>
            <a:r>
              <a:rPr lang="en-US" sz="5600" dirty="0"/>
              <a:t>     |      (</a:t>
            </a:r>
            <a:r>
              <a:rPr lang="en-US" sz="5600" dirty="0" err="1"/>
              <a:t>rk6</a:t>
            </a:r>
            <a:r>
              <a:rPr lang="en-US" sz="5600" dirty="0"/>
              <a:t>*</a:t>
            </a:r>
            <a:r>
              <a:rPr lang="en-US" sz="5600" dirty="0" err="1"/>
              <a:t>2.486+rk7</a:t>
            </a:r>
            <a:r>
              <a:rPr lang="en-US" sz="5600" dirty="0"/>
              <a:t>*6.699)*</a:t>
            </a:r>
            <a:r>
              <a:rPr lang="en-US" sz="5600" dirty="0" err="1"/>
              <a:t>nplus</a:t>
            </a:r>
            <a:r>
              <a:rPr lang="en-US" sz="5600" dirty="0"/>
              <a:t>(</a:t>
            </a:r>
            <a:r>
              <a:rPr lang="en-US" sz="5600" dirty="0" err="1"/>
              <a:t>k,i</a:t>
            </a:r>
            <a:r>
              <a:rPr lang="en-US" sz="5600" dirty="0"/>
              <a:t>)+</a:t>
            </a:r>
          </a:p>
          <a:p>
            <a:pPr>
              <a:buNone/>
            </a:pPr>
            <a:r>
              <a:rPr lang="en-US" sz="5600" dirty="0"/>
              <a:t>     |      </a:t>
            </a:r>
            <a:r>
              <a:rPr lang="en-US" sz="5600" dirty="0" err="1"/>
              <a:t>rk9</a:t>
            </a:r>
            <a:r>
              <a:rPr lang="en-US" sz="5600" dirty="0"/>
              <a:t>*</a:t>
            </a:r>
            <a:r>
              <a:rPr lang="en-US" sz="5600" dirty="0" err="1"/>
              <a:t>n2p</a:t>
            </a:r>
            <a:r>
              <a:rPr lang="en-US" sz="5600" dirty="0"/>
              <a:t>(</a:t>
            </a:r>
            <a:r>
              <a:rPr lang="en-US" sz="5600" dirty="0" err="1"/>
              <a:t>k,i</a:t>
            </a:r>
            <a:r>
              <a:rPr lang="en-US" sz="5600" dirty="0"/>
              <a:t>)*3.52)+</a:t>
            </a:r>
          </a:p>
          <a:p>
            <a:pPr>
              <a:buNone/>
            </a:pPr>
            <a:r>
              <a:rPr lang="en-US" sz="5600" dirty="0"/>
              <a:t>     |      op(</a:t>
            </a:r>
            <a:r>
              <a:rPr lang="en-US" sz="5600" dirty="0" err="1"/>
              <a:t>k,i</a:t>
            </a:r>
            <a:r>
              <a:rPr lang="en-US" sz="5600" dirty="0"/>
              <a:t>)*(</a:t>
            </a:r>
            <a:r>
              <a:rPr lang="en-US" sz="5600" dirty="0" err="1"/>
              <a:t>rk2</a:t>
            </a:r>
            <a:r>
              <a:rPr lang="en-US" sz="5600" dirty="0"/>
              <a:t>(</a:t>
            </a:r>
            <a:r>
              <a:rPr lang="en-US" sz="5600" dirty="0" err="1"/>
              <a:t>k,i,lat</a:t>
            </a:r>
            <a:r>
              <a:rPr lang="en-US" sz="5600" dirty="0"/>
              <a:t>)*</a:t>
            </a:r>
            <a:r>
              <a:rPr lang="en-US" sz="5600" dirty="0" err="1"/>
              <a:t>xn2</a:t>
            </a:r>
            <a:r>
              <a:rPr lang="en-US" sz="5600" dirty="0"/>
              <a:t>(</a:t>
            </a:r>
            <a:r>
              <a:rPr lang="en-US" sz="5600" dirty="0" err="1"/>
              <a:t>k,i</a:t>
            </a:r>
            <a:r>
              <a:rPr lang="en-US" sz="5600" dirty="0"/>
              <a:t>)*</a:t>
            </a:r>
            <a:r>
              <a:rPr lang="en-US" sz="5600" dirty="0" err="1"/>
              <a:t>rmassinv_n2</a:t>
            </a:r>
            <a:r>
              <a:rPr lang="en-US" sz="5600" dirty="0"/>
              <a:t>*1.0888+</a:t>
            </a:r>
          </a:p>
          <a:p>
            <a:pPr>
              <a:buNone/>
            </a:pPr>
            <a:r>
              <a:rPr lang="en-US" sz="5600" dirty="0"/>
              <a:t>     |      </a:t>
            </a:r>
            <a:r>
              <a:rPr lang="en-US" sz="5600" dirty="0" err="1"/>
              <a:t>rk10</a:t>
            </a:r>
            <a:r>
              <a:rPr lang="en-US" sz="5600" dirty="0"/>
              <a:t>*</a:t>
            </a:r>
            <a:r>
              <a:rPr lang="en-US" sz="5600" dirty="0" err="1"/>
              <a:t>n2d</a:t>
            </a:r>
            <a:r>
              <a:rPr lang="en-US" sz="5600" dirty="0"/>
              <a:t>(</a:t>
            </a:r>
            <a:r>
              <a:rPr lang="en-US" sz="5600" dirty="0" err="1"/>
              <a:t>k,i</a:t>
            </a:r>
            <a:r>
              <a:rPr lang="en-US" sz="5600" dirty="0"/>
              <a:t>)*</a:t>
            </a:r>
            <a:r>
              <a:rPr lang="en-US" sz="5600" dirty="0" err="1"/>
              <a:t>rmassinv_n2d</a:t>
            </a:r>
            <a:r>
              <a:rPr lang="en-US" sz="5600" dirty="0"/>
              <a:t>*1.45)+</a:t>
            </a:r>
          </a:p>
          <a:p>
            <a:pPr>
              <a:buNone/>
            </a:pPr>
            <a:r>
              <a:rPr lang="en-US" sz="5600" dirty="0"/>
              <a:t>     |      </a:t>
            </a:r>
            <a:r>
              <a:rPr lang="en-US" sz="5600" dirty="0" err="1"/>
              <a:t>o1</a:t>
            </a:r>
            <a:r>
              <a:rPr lang="en-US" sz="5600" dirty="0"/>
              <a:t>(</a:t>
            </a:r>
            <a:r>
              <a:rPr lang="en-US" sz="5600" dirty="0" err="1"/>
              <a:t>k,i</a:t>
            </a:r>
            <a:r>
              <a:rPr lang="en-US" sz="5600" dirty="0"/>
              <a:t>)*</a:t>
            </a:r>
            <a:r>
              <a:rPr lang="en-US" sz="5600" dirty="0" err="1"/>
              <a:t>rmassinv_o1</a:t>
            </a:r>
            <a:r>
              <a:rPr lang="en-US" sz="5600" dirty="0"/>
              <a:t>*(</a:t>
            </a:r>
            <a:r>
              <a:rPr lang="en-US" sz="5600" dirty="0" err="1"/>
              <a:t>rk3</a:t>
            </a:r>
            <a:r>
              <a:rPr lang="en-US" sz="5600" dirty="0"/>
              <a:t>(</a:t>
            </a:r>
            <a:r>
              <a:rPr lang="en-US" sz="5600" dirty="0" err="1"/>
              <a:t>k,i,lat</a:t>
            </a:r>
            <a:r>
              <a:rPr lang="en-US" sz="5600" dirty="0"/>
              <a:t>)*</a:t>
            </a:r>
            <a:r>
              <a:rPr lang="en-US" sz="5600" dirty="0" err="1"/>
              <a:t>n2p</a:t>
            </a:r>
            <a:r>
              <a:rPr lang="en-US" sz="5600" dirty="0"/>
              <a:t>(</a:t>
            </a:r>
            <a:r>
              <a:rPr lang="en-US" sz="5600" dirty="0" err="1"/>
              <a:t>k,i</a:t>
            </a:r>
            <a:r>
              <a:rPr lang="en-US" sz="5600" dirty="0"/>
              <a:t>)*0.70+</a:t>
            </a:r>
          </a:p>
          <a:p>
            <a:pPr>
              <a:buNone/>
            </a:pPr>
            <a:r>
              <a:rPr lang="en-US" sz="5600" dirty="0"/>
              <a:t>     |      </a:t>
            </a:r>
            <a:r>
              <a:rPr lang="en-US" sz="5600" dirty="0" err="1"/>
              <a:t>rk8</a:t>
            </a:r>
            <a:r>
              <a:rPr lang="en-US" sz="5600" dirty="0"/>
              <a:t>*</a:t>
            </a:r>
            <a:r>
              <a:rPr lang="en-US" sz="5600" dirty="0" err="1"/>
              <a:t>nplus</a:t>
            </a:r>
            <a:r>
              <a:rPr lang="en-US" sz="5600" dirty="0"/>
              <a:t>(</a:t>
            </a:r>
            <a:r>
              <a:rPr lang="en-US" sz="5600" dirty="0" err="1"/>
              <a:t>k,i</a:t>
            </a:r>
            <a:r>
              <a:rPr lang="en-US" sz="5600" dirty="0"/>
              <a:t>)*0.98)+</a:t>
            </a:r>
          </a:p>
          <a:p>
            <a:pPr>
              <a:buNone/>
            </a:pPr>
            <a:r>
              <a:rPr lang="en-US" sz="5600" dirty="0"/>
              <a:t>     |      </a:t>
            </a:r>
            <a:r>
              <a:rPr lang="en-US" sz="5600" dirty="0" err="1"/>
              <a:t>o2p</a:t>
            </a:r>
            <a:r>
              <a:rPr lang="en-US" sz="5600" dirty="0"/>
              <a:t>(</a:t>
            </a:r>
            <a:r>
              <a:rPr lang="en-US" sz="5600" dirty="0" err="1"/>
              <a:t>k,i</a:t>
            </a:r>
            <a:r>
              <a:rPr lang="en-US" sz="5600" dirty="0"/>
              <a:t>)*(</a:t>
            </a:r>
            <a:r>
              <a:rPr lang="en-US" sz="5600" dirty="0" err="1"/>
              <a:t>rk4</a:t>
            </a:r>
            <a:r>
              <a:rPr lang="en-US" sz="5600" dirty="0"/>
              <a:t>*</a:t>
            </a:r>
            <a:r>
              <a:rPr lang="en-US" sz="5600" dirty="0" err="1"/>
              <a:t>n4s</a:t>
            </a:r>
            <a:r>
              <a:rPr lang="en-US" sz="5600" dirty="0"/>
              <a:t>(</a:t>
            </a:r>
            <a:r>
              <a:rPr lang="en-US" sz="5600" dirty="0" err="1"/>
              <a:t>k,i</a:t>
            </a:r>
            <a:r>
              <a:rPr lang="en-US" sz="5600" dirty="0"/>
              <a:t>)*</a:t>
            </a:r>
            <a:r>
              <a:rPr lang="en-US" sz="5600" dirty="0" err="1"/>
              <a:t>rmassinv_n4s</a:t>
            </a:r>
            <a:r>
              <a:rPr lang="en-US" sz="5600" dirty="0"/>
              <a:t>*4.21+</a:t>
            </a:r>
          </a:p>
          <a:p>
            <a:pPr>
              <a:buNone/>
            </a:pPr>
            <a:r>
              <a:rPr lang="en-US" sz="5600" dirty="0"/>
              <a:t>     |      </a:t>
            </a:r>
            <a:r>
              <a:rPr lang="en-US" sz="5600" dirty="0" err="1"/>
              <a:t>rk5</a:t>
            </a:r>
            <a:r>
              <a:rPr lang="en-US" sz="5600" dirty="0"/>
              <a:t>*no(</a:t>
            </a:r>
            <a:r>
              <a:rPr lang="en-US" sz="5600" dirty="0" err="1"/>
              <a:t>k,i</a:t>
            </a:r>
            <a:r>
              <a:rPr lang="en-US" sz="5600" dirty="0"/>
              <a:t>)*</a:t>
            </a:r>
            <a:r>
              <a:rPr lang="en-US" sz="5600" dirty="0" err="1"/>
              <a:t>rmassinv_no</a:t>
            </a:r>
            <a:r>
              <a:rPr lang="en-US" sz="5600" dirty="0"/>
              <a:t>*2.813))+</a:t>
            </a:r>
          </a:p>
          <a:p>
            <a:pPr>
              <a:buNone/>
            </a:pPr>
            <a:r>
              <a:rPr lang="en-US" sz="5600" dirty="0" smtClean="0"/>
              <a:t>     |      .5*(ne(</a:t>
            </a:r>
            <a:r>
              <a:rPr lang="en-US" sz="5600" dirty="0" err="1" smtClean="0"/>
              <a:t>k,i</a:t>
            </a:r>
            <a:r>
              <a:rPr lang="en-US" sz="5600" dirty="0" smtClean="0"/>
              <a:t>)+ne(</a:t>
            </a:r>
            <a:r>
              <a:rPr lang="en-US" sz="5600" dirty="0" err="1" smtClean="0"/>
              <a:t>k+1,i</a:t>
            </a:r>
            <a:r>
              <a:rPr lang="en-US" sz="5600" dirty="0" smtClean="0"/>
              <a:t>))*(</a:t>
            </a:r>
            <a:r>
              <a:rPr lang="en-US" sz="5600" dirty="0" err="1" smtClean="0"/>
              <a:t>ra1</a:t>
            </a:r>
            <a:r>
              <a:rPr lang="en-US" sz="5600" dirty="0" smtClean="0"/>
              <a:t>(</a:t>
            </a:r>
            <a:r>
              <a:rPr lang="en-US" sz="5600" dirty="0" err="1" smtClean="0"/>
              <a:t>k,i,lat</a:t>
            </a:r>
            <a:r>
              <a:rPr lang="en-US" sz="5600" dirty="0" smtClean="0"/>
              <a:t>)*</a:t>
            </a:r>
            <a:r>
              <a:rPr lang="en-US" sz="5600" dirty="0" smtClean="0">
                <a:solidFill>
                  <a:srgbClr val="FF0000"/>
                </a:solidFill>
              </a:rPr>
              <a:t>op(</a:t>
            </a:r>
            <a:r>
              <a:rPr lang="en-US" sz="5600" dirty="0" err="1" smtClean="0">
                <a:solidFill>
                  <a:srgbClr val="FF0000"/>
                </a:solidFill>
              </a:rPr>
              <a:t>k,i</a:t>
            </a:r>
            <a:r>
              <a:rPr lang="en-US" sz="5600" dirty="0" smtClean="0">
                <a:solidFill>
                  <a:srgbClr val="FF0000"/>
                </a:solidFill>
              </a:rPr>
              <a:t>)</a:t>
            </a:r>
            <a:r>
              <a:rPr lang="en-US" sz="5600" dirty="0" smtClean="0"/>
              <a:t>*0.854</a:t>
            </a:r>
            <a:r>
              <a:rPr lang="en-US" sz="5600" dirty="0" smtClean="0">
                <a:solidFill>
                  <a:srgbClr val="FFFF00"/>
                </a:solidFill>
              </a:rPr>
              <a:t>+</a:t>
            </a:r>
          </a:p>
          <a:p>
            <a:pPr>
              <a:buNone/>
            </a:pPr>
            <a:r>
              <a:rPr lang="en-US" sz="5600" dirty="0" smtClean="0"/>
              <a:t>     </a:t>
            </a:r>
            <a:r>
              <a:rPr lang="en-US" sz="5600" dirty="0"/>
              <a:t>|       </a:t>
            </a:r>
            <a:r>
              <a:rPr lang="en-US" sz="5600" dirty="0" err="1"/>
              <a:t>ra2</a:t>
            </a:r>
            <a:r>
              <a:rPr lang="en-US" sz="5600" dirty="0"/>
              <a:t>(</a:t>
            </a:r>
            <a:r>
              <a:rPr lang="en-US" sz="5600" dirty="0" err="1"/>
              <a:t>k,i,lat</a:t>
            </a:r>
            <a:r>
              <a:rPr lang="en-US" sz="5600" dirty="0"/>
              <a:t>)*</a:t>
            </a:r>
            <a:r>
              <a:rPr lang="en-US" sz="5600" dirty="0" err="1"/>
              <a:t>o2p</a:t>
            </a:r>
            <a:r>
              <a:rPr lang="en-US" sz="5600" dirty="0"/>
              <a:t>(</a:t>
            </a:r>
            <a:r>
              <a:rPr lang="en-US" sz="5600" dirty="0" err="1"/>
              <a:t>k,i</a:t>
            </a:r>
            <a:r>
              <a:rPr lang="en-US" sz="5600" dirty="0"/>
              <a:t>)*5.2755+</a:t>
            </a:r>
          </a:p>
          <a:p>
            <a:pPr>
              <a:buNone/>
            </a:pPr>
            <a:r>
              <a:rPr lang="en-US" sz="5600" dirty="0"/>
              <a:t>     |       </a:t>
            </a:r>
            <a:r>
              <a:rPr lang="en-US" sz="5600" dirty="0" err="1"/>
              <a:t>ra3</a:t>
            </a:r>
            <a:r>
              <a:rPr lang="en-US" sz="5600" dirty="0"/>
              <a:t>(</a:t>
            </a:r>
            <a:r>
              <a:rPr lang="en-US" sz="5600" dirty="0" err="1"/>
              <a:t>k,i,lat</a:t>
            </a:r>
            <a:r>
              <a:rPr lang="en-US" sz="5600" dirty="0"/>
              <a:t>)*</a:t>
            </a:r>
            <a:r>
              <a:rPr lang="en-US" sz="5600" dirty="0" err="1"/>
              <a:t>n2p</a:t>
            </a:r>
            <a:r>
              <a:rPr lang="en-US" sz="5600" dirty="0"/>
              <a:t>(</a:t>
            </a:r>
            <a:r>
              <a:rPr lang="en-US" sz="5600" dirty="0" err="1"/>
              <a:t>k,i</a:t>
            </a:r>
            <a:r>
              <a:rPr lang="en-US" sz="5600" dirty="0"/>
              <a:t>)*3.678)/</a:t>
            </a:r>
            <a:r>
              <a:rPr lang="en-US" sz="5600" dirty="0" err="1"/>
              <a:t>xnmbarm</a:t>
            </a:r>
            <a:r>
              <a:rPr lang="en-US" sz="5600" dirty="0"/>
              <a:t>(</a:t>
            </a:r>
            <a:r>
              <a:rPr lang="en-US" sz="5600" dirty="0" err="1"/>
              <a:t>k,i</a:t>
            </a:r>
            <a:r>
              <a:rPr lang="en-US" sz="5600" dirty="0"/>
              <a:t>))*</a:t>
            </a:r>
            <a:r>
              <a:rPr lang="en-US" sz="5600" dirty="0" err="1"/>
              <a:t>evergs</a:t>
            </a:r>
            <a:r>
              <a:rPr lang="en-US" sz="5600" dirty="0" smtClean="0"/>
              <a:t>+</a:t>
            </a:r>
            <a:endParaRPr lang="en-US" sz="5600" dirty="0"/>
          </a:p>
          <a:p>
            <a:pPr>
              <a:buNone/>
            </a:pPr>
            <a:r>
              <a:rPr lang="en-US" sz="5600" dirty="0"/>
              <a:t>     |      (</a:t>
            </a:r>
            <a:r>
              <a:rPr lang="en-US" sz="5600" dirty="0" err="1"/>
              <a:t>avo</a:t>
            </a:r>
            <a:r>
              <a:rPr lang="en-US" sz="5600" dirty="0"/>
              <a:t>*(((</a:t>
            </a:r>
            <a:r>
              <a:rPr lang="en-US" sz="5600" dirty="0" err="1"/>
              <a:t>rk16</a:t>
            </a:r>
            <a:r>
              <a:rPr lang="en-US" sz="5600" dirty="0"/>
              <a:t>*</a:t>
            </a:r>
            <a:r>
              <a:rPr lang="en-US" sz="5600" dirty="0" err="1"/>
              <a:t>3.02+rk17</a:t>
            </a:r>
            <a:r>
              <a:rPr lang="en-US" sz="5600" dirty="0"/>
              <a:t>*0.7)*</a:t>
            </a:r>
            <a:r>
              <a:rPr lang="en-US" sz="5600" dirty="0" err="1"/>
              <a:t>xn2</a:t>
            </a:r>
            <a:r>
              <a:rPr lang="en-US" sz="5600" dirty="0"/>
              <a:t>(</a:t>
            </a:r>
            <a:r>
              <a:rPr lang="en-US" sz="5600" dirty="0" err="1"/>
              <a:t>k,i</a:t>
            </a:r>
            <a:r>
              <a:rPr lang="en-US" sz="5600" dirty="0"/>
              <a:t>)*</a:t>
            </a:r>
            <a:r>
              <a:rPr lang="en-US" sz="5600" dirty="0" err="1"/>
              <a:t>rmassinv_n2</a:t>
            </a:r>
            <a:r>
              <a:rPr lang="en-US" sz="5600" dirty="0"/>
              <a:t>+</a:t>
            </a:r>
          </a:p>
          <a:p>
            <a:pPr>
              <a:buNone/>
            </a:pPr>
            <a:r>
              <a:rPr lang="en-US" sz="5600" dirty="0"/>
              <a:t>     |       </a:t>
            </a:r>
            <a:r>
              <a:rPr lang="en-US" sz="5600" dirty="0" err="1"/>
              <a:t>rk18</a:t>
            </a:r>
            <a:r>
              <a:rPr lang="en-US" sz="5600" dirty="0"/>
              <a:t>*</a:t>
            </a:r>
            <a:r>
              <a:rPr lang="en-US" sz="5600" dirty="0" err="1"/>
              <a:t>o1</a:t>
            </a:r>
            <a:r>
              <a:rPr lang="en-US" sz="5600" dirty="0"/>
              <a:t>(</a:t>
            </a:r>
            <a:r>
              <a:rPr lang="en-US" sz="5600" dirty="0" err="1"/>
              <a:t>k,i</a:t>
            </a:r>
            <a:r>
              <a:rPr lang="en-US" sz="5600" dirty="0"/>
              <a:t>)*</a:t>
            </a:r>
            <a:r>
              <a:rPr lang="en-US" sz="5600" dirty="0" err="1"/>
              <a:t>rmassinv_o1</a:t>
            </a:r>
            <a:r>
              <a:rPr lang="en-US" sz="5600" dirty="0"/>
              <a:t>*5.0)*</a:t>
            </a:r>
            <a:r>
              <a:rPr lang="en-US" sz="5600" dirty="0" err="1"/>
              <a:t>xiop2p</a:t>
            </a:r>
            <a:r>
              <a:rPr lang="en-US" sz="5600" dirty="0"/>
              <a:t>(</a:t>
            </a:r>
            <a:r>
              <a:rPr lang="en-US" sz="5600" dirty="0" err="1"/>
              <a:t>k,i</a:t>
            </a:r>
            <a:r>
              <a:rPr lang="en-US" sz="5600" dirty="0"/>
              <a:t>)+</a:t>
            </a:r>
          </a:p>
          <a:p>
            <a:pPr>
              <a:buNone/>
            </a:pPr>
            <a:r>
              <a:rPr lang="en-US" sz="5600" dirty="0"/>
              <a:t>     |      (</a:t>
            </a:r>
            <a:r>
              <a:rPr lang="en-US" sz="5600" dirty="0" err="1"/>
              <a:t>rk23</a:t>
            </a:r>
            <a:r>
              <a:rPr lang="en-US" sz="5600" dirty="0"/>
              <a:t>*</a:t>
            </a:r>
            <a:r>
              <a:rPr lang="en-US" sz="5600" dirty="0" err="1"/>
              <a:t>xn2</a:t>
            </a:r>
            <a:r>
              <a:rPr lang="en-US" sz="5600" dirty="0"/>
              <a:t>(</a:t>
            </a:r>
            <a:r>
              <a:rPr lang="en-US" sz="5600" dirty="0" err="1"/>
              <a:t>k,i</a:t>
            </a:r>
            <a:r>
              <a:rPr lang="en-US" sz="5600" dirty="0"/>
              <a:t>)*</a:t>
            </a:r>
            <a:r>
              <a:rPr lang="en-US" sz="5600" dirty="0" err="1"/>
              <a:t>rmassinv_n2</a:t>
            </a:r>
            <a:r>
              <a:rPr lang="en-US" sz="5600" dirty="0"/>
              <a:t>*1.33+</a:t>
            </a:r>
          </a:p>
          <a:p>
            <a:pPr>
              <a:buNone/>
            </a:pPr>
            <a:r>
              <a:rPr lang="en-US" sz="5600" dirty="0"/>
              <a:t>     |       </a:t>
            </a:r>
            <a:r>
              <a:rPr lang="en-US" sz="5600" dirty="0" err="1"/>
              <a:t>rk24</a:t>
            </a:r>
            <a:r>
              <a:rPr lang="en-US" sz="5600" dirty="0"/>
              <a:t>*</a:t>
            </a:r>
            <a:r>
              <a:rPr lang="en-US" sz="5600" dirty="0" err="1"/>
              <a:t>o1</a:t>
            </a:r>
            <a:r>
              <a:rPr lang="en-US" sz="5600" dirty="0"/>
              <a:t>(</a:t>
            </a:r>
            <a:r>
              <a:rPr lang="en-US" sz="5600" dirty="0" err="1"/>
              <a:t>k,i</a:t>
            </a:r>
            <a:r>
              <a:rPr lang="en-US" sz="5600" dirty="0"/>
              <a:t>)*</a:t>
            </a:r>
            <a:r>
              <a:rPr lang="en-US" sz="5600" dirty="0" err="1"/>
              <a:t>rmassinv_o1</a:t>
            </a:r>
            <a:r>
              <a:rPr lang="en-US" sz="5600" dirty="0"/>
              <a:t>*3.31+</a:t>
            </a:r>
          </a:p>
          <a:p>
            <a:pPr>
              <a:buNone/>
            </a:pPr>
            <a:r>
              <a:rPr lang="en-US" sz="5600" dirty="0"/>
              <a:t>     |       </a:t>
            </a:r>
            <a:r>
              <a:rPr lang="en-US" sz="5600" dirty="0" err="1"/>
              <a:t>rk26</a:t>
            </a:r>
            <a:r>
              <a:rPr lang="en-US" sz="5600" dirty="0"/>
              <a:t>*4.87*</a:t>
            </a:r>
            <a:r>
              <a:rPr lang="en-US" sz="5600" dirty="0" err="1"/>
              <a:t>o2</a:t>
            </a:r>
            <a:r>
              <a:rPr lang="en-US" sz="5600" dirty="0"/>
              <a:t>(</a:t>
            </a:r>
            <a:r>
              <a:rPr lang="en-US" sz="5600" dirty="0" err="1"/>
              <a:t>k,i</a:t>
            </a:r>
            <a:r>
              <a:rPr lang="en-US" sz="5600" dirty="0"/>
              <a:t>)*</a:t>
            </a:r>
            <a:r>
              <a:rPr lang="en-US" sz="5600" dirty="0" err="1"/>
              <a:t>rmassinv_o2</a:t>
            </a:r>
            <a:r>
              <a:rPr lang="en-US" sz="5600" dirty="0"/>
              <a:t>)*</a:t>
            </a:r>
            <a:r>
              <a:rPr lang="en-US" sz="5600" dirty="0" err="1"/>
              <a:t>xiop2d</a:t>
            </a:r>
            <a:r>
              <a:rPr lang="en-US" sz="5600" dirty="0"/>
              <a:t>(</a:t>
            </a:r>
            <a:r>
              <a:rPr lang="en-US" sz="5600" dirty="0" err="1"/>
              <a:t>k,i</a:t>
            </a:r>
            <a:r>
              <a:rPr lang="en-US" sz="5600" dirty="0"/>
              <a:t>))+</a:t>
            </a:r>
          </a:p>
          <a:p>
            <a:pPr>
              <a:buNone/>
            </a:pPr>
            <a:r>
              <a:rPr lang="en-US" sz="5600" dirty="0"/>
              <a:t>     |      (.5*(ne(</a:t>
            </a:r>
            <a:r>
              <a:rPr lang="en-US" sz="5600" dirty="0" err="1"/>
              <a:t>k,i</a:t>
            </a:r>
            <a:r>
              <a:rPr lang="en-US" sz="5600" dirty="0"/>
              <a:t>)+ne(</a:t>
            </a:r>
            <a:r>
              <a:rPr lang="en-US" sz="5600" dirty="0" err="1"/>
              <a:t>k+1,i</a:t>
            </a:r>
            <a:r>
              <a:rPr lang="en-US" sz="5600" dirty="0"/>
              <a:t>))*((</a:t>
            </a:r>
            <a:r>
              <a:rPr lang="en-US" sz="5600" dirty="0" err="1"/>
              <a:t>rk19</a:t>
            </a:r>
            <a:r>
              <a:rPr lang="en-US" sz="5600" dirty="0"/>
              <a:t>(</a:t>
            </a:r>
            <a:r>
              <a:rPr lang="en-US" sz="5600" dirty="0" err="1"/>
              <a:t>k,i,lat</a:t>
            </a:r>
            <a:r>
              <a:rPr lang="en-US" sz="5600" dirty="0"/>
              <a:t>)*5.0+</a:t>
            </a:r>
          </a:p>
          <a:p>
            <a:pPr>
              <a:buNone/>
            </a:pPr>
            <a:r>
              <a:rPr lang="pl-PL" sz="5600" dirty="0"/>
              <a:t>     |       rk20(k,i,lat)*1.69)*xiop2p(k,i)+rk25(k,i,lat)*3.31*</a:t>
            </a:r>
          </a:p>
          <a:p>
            <a:pPr>
              <a:buNone/>
            </a:pPr>
            <a:r>
              <a:rPr lang="en-US" sz="5600" dirty="0"/>
              <a:t>     |       </a:t>
            </a:r>
            <a:r>
              <a:rPr lang="en-US" sz="5600" dirty="0" err="1"/>
              <a:t>xiop2d</a:t>
            </a:r>
            <a:r>
              <a:rPr lang="en-US" sz="5600" dirty="0"/>
              <a:t>(</a:t>
            </a:r>
            <a:r>
              <a:rPr lang="en-US" sz="5600" dirty="0" err="1"/>
              <a:t>k,i</a:t>
            </a:r>
            <a:r>
              <a:rPr lang="en-US" sz="5600" dirty="0"/>
              <a:t>))-(</a:t>
            </a:r>
            <a:r>
              <a:rPr lang="en-US" sz="5600" dirty="0" err="1"/>
              <a:t>rk21</a:t>
            </a:r>
            <a:r>
              <a:rPr lang="en-US" sz="5600" dirty="0"/>
              <a:t>*</a:t>
            </a:r>
            <a:r>
              <a:rPr lang="en-US" sz="5600" dirty="0" err="1"/>
              <a:t>5.02+rk22</a:t>
            </a:r>
            <a:r>
              <a:rPr lang="en-US" sz="5600" dirty="0"/>
              <a:t>*1.69)*</a:t>
            </a:r>
            <a:r>
              <a:rPr lang="en-US" sz="5600" dirty="0" err="1"/>
              <a:t>xiop2p</a:t>
            </a:r>
            <a:r>
              <a:rPr lang="en-US" sz="5600" dirty="0"/>
              <a:t>(</a:t>
            </a:r>
            <a:r>
              <a:rPr lang="en-US" sz="5600" dirty="0" err="1"/>
              <a:t>k,i</a:t>
            </a:r>
            <a:r>
              <a:rPr lang="en-US" sz="5600" dirty="0"/>
              <a:t>)-</a:t>
            </a:r>
          </a:p>
          <a:p>
            <a:pPr>
              <a:buNone/>
            </a:pPr>
            <a:r>
              <a:rPr lang="en-US" sz="5600" dirty="0"/>
              <a:t>     |       </a:t>
            </a:r>
            <a:r>
              <a:rPr lang="en-US" sz="5600" dirty="0" err="1"/>
              <a:t>rk27</a:t>
            </a:r>
            <a:r>
              <a:rPr lang="en-US" sz="5600" dirty="0"/>
              <a:t>*3.33*</a:t>
            </a:r>
            <a:r>
              <a:rPr lang="en-US" sz="5600" dirty="0" err="1"/>
              <a:t>xiop2d</a:t>
            </a:r>
            <a:r>
              <a:rPr lang="en-US" sz="5600" dirty="0"/>
              <a:t>(</a:t>
            </a:r>
            <a:r>
              <a:rPr lang="en-US" sz="5600" dirty="0" err="1"/>
              <a:t>k,i</a:t>
            </a:r>
            <a:r>
              <a:rPr lang="en-US" sz="5600" dirty="0"/>
              <a:t>))/</a:t>
            </a:r>
            <a:r>
              <a:rPr lang="en-US" sz="5600" dirty="0" err="1"/>
              <a:t>xnmbarm</a:t>
            </a:r>
            <a:r>
              <a:rPr lang="en-US" sz="5600" dirty="0"/>
              <a:t>(</a:t>
            </a:r>
            <a:r>
              <a:rPr lang="en-US" sz="5600" dirty="0" err="1"/>
              <a:t>k,i</a:t>
            </a:r>
            <a:r>
              <a:rPr lang="en-US" sz="5600" dirty="0"/>
              <a:t>))*</a:t>
            </a:r>
            <a:r>
              <a:rPr lang="en-US" sz="5600" dirty="0" err="1"/>
              <a:t>evergs</a:t>
            </a:r>
            <a:endParaRPr lang="en-US" sz="5600" dirty="0"/>
          </a:p>
        </p:txBody>
      </p:sp>
      <p:cxnSp>
        <p:nvCxnSpPr>
          <p:cNvPr id="7" name="Straight Arrow Connector 6"/>
          <p:cNvCxnSpPr/>
          <p:nvPr/>
        </p:nvCxnSpPr>
        <p:spPr>
          <a:xfrm rot="10800000" flipV="1">
            <a:off x="3810000" y="2971800"/>
            <a:ext cx="1524000" cy="762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334000" y="2743200"/>
            <a:ext cx="249651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Should be </a:t>
            </a:r>
            <a:r>
              <a:rPr lang="en-US" dirty="0" err="1" smtClean="0">
                <a:solidFill>
                  <a:srgbClr val="FF0000"/>
                </a:solidFill>
              </a:rPr>
              <a:t>nop</a:t>
            </a:r>
            <a:r>
              <a:rPr lang="en-US" dirty="0" smtClean="0">
                <a:solidFill>
                  <a:srgbClr val="FF0000"/>
                </a:solidFill>
              </a:rPr>
              <a:t>(</a:t>
            </a:r>
            <a:r>
              <a:rPr lang="en-US" dirty="0" err="1" smtClean="0">
                <a:solidFill>
                  <a:srgbClr val="FF0000"/>
                </a:solidFill>
              </a:rPr>
              <a:t>k,i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</a:p>
          <a:p>
            <a:r>
              <a:rPr lang="en-US" dirty="0" smtClean="0"/>
              <a:t>(</a:t>
            </a:r>
            <a:r>
              <a:rPr lang="en-US" dirty="0" err="1" smtClean="0"/>
              <a:t>chem</a:t>
            </a:r>
            <a:r>
              <a:rPr lang="en-US" dirty="0" smtClean="0"/>
              <a:t> rate </a:t>
            </a:r>
            <a:r>
              <a:rPr lang="en-US" dirty="0" err="1" smtClean="0"/>
              <a:t>ra1</a:t>
            </a:r>
            <a:r>
              <a:rPr lang="en-US" dirty="0" smtClean="0"/>
              <a:t>=NO+ + e)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err="1" smtClean="0">
                <a:hlinkClick r:id="rId2"/>
              </a:rPr>
              <a:t>chemrates.F</a:t>
            </a:r>
            <a:r>
              <a:rPr lang="en-US" sz="4000" dirty="0" smtClean="0"/>
              <a:t>: </a:t>
            </a:r>
            <a:r>
              <a:rPr lang="en-US" sz="4000" dirty="0" err="1" smtClean="0"/>
              <a:t>ra1</a:t>
            </a:r>
            <a:r>
              <a:rPr lang="en-US" sz="4000" dirty="0" smtClean="0"/>
              <a:t> = NO+ +e</a:t>
            </a:r>
            <a:endParaRPr lang="en-US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990600" y="1676400"/>
            <a:ext cx="719254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!</a:t>
            </a:r>
          </a:p>
          <a:p>
            <a:r>
              <a:rPr lang="pt-BR" sz="2000" dirty="0" smtClean="0"/>
              <a:t>! ra1: NO+ + e  -&gt; (20% N4S + O + 2.75 eV), (80% N2D + O + 0.38 eV)</a:t>
            </a:r>
          </a:p>
          <a:p>
            <a:r>
              <a:rPr lang="pl-PL" sz="2000" dirty="0" smtClean="0"/>
              <a:t>          ra1(k,i,lat)=4.2E-7*(300./te(k,i))**0.85</a:t>
            </a:r>
            <a:endParaRPr lang="en-US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381000" y="3810000"/>
            <a:ext cx="855689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Differences of original code minus bug-fixed code for 20-day runs</a:t>
            </a:r>
          </a:p>
          <a:p>
            <a:r>
              <a:rPr lang="en-US" sz="2400" dirty="0" smtClean="0"/>
              <a:t> were all zero except UN, </a:t>
            </a:r>
            <a:r>
              <a:rPr lang="en-US" sz="2400" dirty="0" err="1" smtClean="0"/>
              <a:t>VN</a:t>
            </a:r>
            <a:r>
              <a:rPr lang="en-US" sz="2400" dirty="0" smtClean="0"/>
              <a:t>, OMEGA, and Potential. Differences in</a:t>
            </a:r>
          </a:p>
          <a:p>
            <a:r>
              <a:rPr lang="en-US" sz="2400" dirty="0" smtClean="0"/>
              <a:t>these fields were negligible, i.e., around 10^-7 to 10^-4, and do not</a:t>
            </a:r>
          </a:p>
          <a:p>
            <a:r>
              <a:rPr lang="en-US" sz="2400" dirty="0" smtClean="0"/>
              <a:t>show clear structure. See following slides.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dirty="0" smtClean="0"/>
              <a:t>Differences: </a:t>
            </a:r>
            <a:r>
              <a:rPr lang="en-US" sz="3600" dirty="0" err="1" smtClean="0"/>
              <a:t>QIC</a:t>
            </a:r>
            <a:r>
              <a:rPr lang="en-US" sz="3600" dirty="0" smtClean="0"/>
              <a:t> </a:t>
            </a:r>
            <a:r>
              <a:rPr lang="en-US" sz="3600" dirty="0" err="1" smtClean="0"/>
              <a:t>bugfix</a:t>
            </a:r>
            <a:r>
              <a:rPr lang="en-US" sz="3600" dirty="0" smtClean="0"/>
              <a:t> minus original</a:t>
            </a:r>
            <a:br>
              <a:rPr lang="en-US" sz="3600" dirty="0" smtClean="0"/>
            </a:br>
            <a:r>
              <a:rPr lang="en-US" sz="3600" dirty="0" smtClean="0"/>
              <a:t>UT (20-days) </a:t>
            </a:r>
            <a:r>
              <a:rPr lang="en-US" sz="3600" dirty="0" err="1" smtClean="0"/>
              <a:t>vs</a:t>
            </a:r>
            <a:r>
              <a:rPr lang="en-US" sz="3600" dirty="0" smtClean="0"/>
              <a:t> Latitude</a:t>
            </a:r>
            <a:endParaRPr lang="en-US" sz="3600" dirty="0"/>
          </a:p>
        </p:txBody>
      </p:sp>
      <p:pic>
        <p:nvPicPr>
          <p:cNvPr id="3" name="Picture 2" descr="UN_zp-4.png"/>
          <p:cNvPicPr>
            <a:picLocks noChangeAspect="1"/>
          </p:cNvPicPr>
          <p:nvPr/>
        </p:nvPicPr>
        <p:blipFill>
          <a:blip r:embed="rId2" cstate="print"/>
          <a:srcRect l="5883" t="16366" r="7060" b="20912"/>
          <a:stretch>
            <a:fillRect/>
          </a:stretch>
        </p:blipFill>
        <p:spPr>
          <a:xfrm>
            <a:off x="152400" y="1828800"/>
            <a:ext cx="4613479" cy="4301512"/>
          </a:xfrm>
          <a:prstGeom prst="rect">
            <a:avLst/>
          </a:prstGeom>
        </p:spPr>
      </p:pic>
      <p:pic>
        <p:nvPicPr>
          <p:cNvPr id="4" name="Picture 3" descr="VN_zp4.png"/>
          <p:cNvPicPr>
            <a:picLocks noChangeAspect="1"/>
          </p:cNvPicPr>
          <p:nvPr/>
        </p:nvPicPr>
        <p:blipFill>
          <a:blip r:embed="rId3" cstate="print"/>
          <a:srcRect l="5883" t="16366" r="7060" b="20912"/>
          <a:stretch>
            <a:fillRect/>
          </a:stretch>
        </p:blipFill>
        <p:spPr>
          <a:xfrm>
            <a:off x="4530521" y="1752600"/>
            <a:ext cx="4613479" cy="430151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852902" y="1447800"/>
            <a:ext cx="12330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UN: </a:t>
            </a:r>
            <a:r>
              <a:rPr lang="en-US" sz="2000" dirty="0" err="1" smtClean="0"/>
              <a:t>Zp</a:t>
            </a:r>
            <a:r>
              <a:rPr lang="en-US" sz="2000" dirty="0" smtClean="0"/>
              <a:t>=-4</a:t>
            </a: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6247656" y="1371600"/>
            <a:ext cx="12827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UN: </a:t>
            </a:r>
            <a:r>
              <a:rPr lang="en-US" sz="2000" dirty="0" err="1" smtClean="0"/>
              <a:t>Zp</a:t>
            </a:r>
            <a:r>
              <a:rPr lang="en-US" sz="2000" dirty="0" smtClean="0"/>
              <a:t>=+4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447800" y="6096000"/>
            <a:ext cx="22616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Min,Max</a:t>
            </a:r>
            <a:r>
              <a:rPr lang="en-US" dirty="0" smtClean="0"/>
              <a:t> = -</a:t>
            </a:r>
            <a:r>
              <a:rPr lang="en-US" dirty="0" err="1" smtClean="0"/>
              <a:t>6e</a:t>
            </a:r>
            <a:r>
              <a:rPr lang="en-US" dirty="0" smtClean="0"/>
              <a:t>-7, </a:t>
            </a:r>
            <a:r>
              <a:rPr lang="en-US" dirty="0" err="1" smtClean="0"/>
              <a:t>7e</a:t>
            </a:r>
            <a:r>
              <a:rPr lang="en-US" dirty="0" smtClean="0"/>
              <a:t>-7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791200" y="6096000"/>
            <a:ext cx="2611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Min,Max</a:t>
            </a:r>
            <a:r>
              <a:rPr lang="en-US" dirty="0" smtClean="0"/>
              <a:t> = -</a:t>
            </a:r>
            <a:r>
              <a:rPr lang="en-US" dirty="0" err="1" smtClean="0"/>
              <a:t>9.5e</a:t>
            </a:r>
            <a:r>
              <a:rPr lang="en-US" dirty="0" smtClean="0"/>
              <a:t>-7, </a:t>
            </a:r>
            <a:r>
              <a:rPr lang="en-US" dirty="0" err="1" smtClean="0"/>
              <a:t>9.5e</a:t>
            </a:r>
            <a:r>
              <a:rPr lang="en-US" dirty="0" smtClean="0"/>
              <a:t>-7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Differences: </a:t>
            </a:r>
            <a:r>
              <a:rPr lang="en-US" dirty="0" err="1" smtClean="0"/>
              <a:t>QIC</a:t>
            </a:r>
            <a:r>
              <a:rPr lang="en-US" dirty="0" smtClean="0"/>
              <a:t> </a:t>
            </a:r>
            <a:r>
              <a:rPr lang="en-US" dirty="0" err="1" smtClean="0"/>
              <a:t>bugfix</a:t>
            </a:r>
            <a:r>
              <a:rPr lang="en-US" dirty="0" smtClean="0"/>
              <a:t> minus original</a:t>
            </a:r>
            <a:br>
              <a:rPr lang="en-US" dirty="0" smtClean="0"/>
            </a:br>
            <a:r>
              <a:rPr lang="en-US" dirty="0" smtClean="0"/>
              <a:t>UT (20-days) </a:t>
            </a:r>
            <a:r>
              <a:rPr lang="en-US" dirty="0" err="1" smtClean="0"/>
              <a:t>vs</a:t>
            </a:r>
            <a:r>
              <a:rPr lang="en-US" dirty="0" smtClean="0"/>
              <a:t> Latitude</a:t>
            </a:r>
            <a:endParaRPr lang="en-US" dirty="0"/>
          </a:p>
        </p:txBody>
      </p:sp>
      <p:pic>
        <p:nvPicPr>
          <p:cNvPr id="3" name="Picture 2" descr="POTEN_zp-4.png"/>
          <p:cNvPicPr>
            <a:picLocks noChangeAspect="1"/>
          </p:cNvPicPr>
          <p:nvPr/>
        </p:nvPicPr>
        <p:blipFill>
          <a:blip r:embed="rId2" cstate="print"/>
          <a:srcRect l="5883" t="11820" r="7060" b="20912"/>
          <a:stretch>
            <a:fillRect/>
          </a:stretch>
        </p:blipFill>
        <p:spPr>
          <a:xfrm>
            <a:off x="152400" y="1676400"/>
            <a:ext cx="4613479" cy="4613278"/>
          </a:xfrm>
          <a:prstGeom prst="rect">
            <a:avLst/>
          </a:prstGeom>
        </p:spPr>
      </p:pic>
      <p:pic>
        <p:nvPicPr>
          <p:cNvPr id="4" name="Picture 3" descr="POTEN_zp4.png"/>
          <p:cNvPicPr>
            <a:picLocks noChangeAspect="1"/>
          </p:cNvPicPr>
          <p:nvPr/>
        </p:nvPicPr>
        <p:blipFill>
          <a:blip r:embed="rId3" cstate="print"/>
          <a:srcRect l="5883" t="16366" r="7060" b="20912"/>
          <a:stretch>
            <a:fillRect/>
          </a:stretch>
        </p:blipFill>
        <p:spPr>
          <a:xfrm>
            <a:off x="4530521" y="1981200"/>
            <a:ext cx="4613479" cy="430153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676400" y="1600200"/>
            <a:ext cx="16140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err="1" smtClean="0"/>
              <a:t>POTEN</a:t>
            </a:r>
            <a:r>
              <a:rPr lang="en-US" sz="2000" dirty="0" smtClean="0"/>
              <a:t>: </a:t>
            </a:r>
            <a:r>
              <a:rPr lang="en-US" sz="2000" dirty="0" err="1" smtClean="0"/>
              <a:t>Zp</a:t>
            </a:r>
            <a:r>
              <a:rPr lang="en-US" sz="2000" dirty="0" smtClean="0"/>
              <a:t>=-4</a:t>
            </a: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6147353" y="1600200"/>
            <a:ext cx="16637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err="1" smtClean="0"/>
              <a:t>POTEN</a:t>
            </a:r>
            <a:r>
              <a:rPr lang="en-US" sz="2000" dirty="0" smtClean="0"/>
              <a:t>: </a:t>
            </a:r>
            <a:r>
              <a:rPr lang="en-US" sz="2000" dirty="0" err="1" smtClean="0"/>
              <a:t>Zp</a:t>
            </a:r>
            <a:r>
              <a:rPr lang="en-US" sz="2000" dirty="0" smtClean="0"/>
              <a:t>=+4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1447800" y="6248400"/>
            <a:ext cx="2611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Min,Max</a:t>
            </a:r>
            <a:r>
              <a:rPr lang="en-US" dirty="0" smtClean="0"/>
              <a:t> = -</a:t>
            </a:r>
            <a:r>
              <a:rPr lang="en-US" dirty="0" err="1" smtClean="0"/>
              <a:t>1.2e</a:t>
            </a:r>
            <a:r>
              <a:rPr lang="en-US" dirty="0" smtClean="0"/>
              <a:t>-4, </a:t>
            </a:r>
            <a:r>
              <a:rPr lang="en-US" dirty="0" err="1" smtClean="0"/>
              <a:t>1.2e</a:t>
            </a:r>
            <a:r>
              <a:rPr lang="en-US" dirty="0" smtClean="0"/>
              <a:t>-4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562600" y="6248400"/>
            <a:ext cx="2611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Min,Max</a:t>
            </a:r>
            <a:r>
              <a:rPr lang="en-US" dirty="0" smtClean="0"/>
              <a:t> = -</a:t>
            </a:r>
            <a:r>
              <a:rPr lang="en-US" dirty="0" err="1" smtClean="0"/>
              <a:t>1.2e</a:t>
            </a:r>
            <a:r>
              <a:rPr lang="en-US" dirty="0" smtClean="0"/>
              <a:t>-4, </a:t>
            </a:r>
            <a:r>
              <a:rPr lang="en-US" dirty="0" err="1" smtClean="0"/>
              <a:t>6.1e</a:t>
            </a:r>
            <a:r>
              <a:rPr lang="en-US" dirty="0" smtClean="0"/>
              <a:t>-5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368</Words>
  <Application>Microsoft Office PowerPoint</Application>
  <PresentationFormat>On-screen Show (4:3)</PresentationFormat>
  <Paragraphs>43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TIEGCM “qic bug” Ion Chemistry Heating calculation in qjion.F:</vt:lpstr>
      <vt:lpstr>chemrates.F: ra1 = NO+ +e</vt:lpstr>
      <vt:lpstr>Differences: QIC bugfix minus original UT (20-days) vs Latitude</vt:lpstr>
      <vt:lpstr>Differences: QIC bugfix minus original UT (20-days) vs Latitude</vt:lpstr>
    </vt:vector>
  </TitlesOfParts>
  <Company>NCAR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Chemical Heating calculation in TIEGCM qjion.F:</dc:title>
  <dc:creator> </dc:creator>
  <cp:lastModifiedBy> </cp:lastModifiedBy>
  <cp:revision>11</cp:revision>
  <dcterms:created xsi:type="dcterms:W3CDTF">2011-01-11T04:07:13Z</dcterms:created>
  <dcterms:modified xsi:type="dcterms:W3CDTF">2011-01-11T23:21:25Z</dcterms:modified>
</cp:coreProperties>
</file>