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 snapToObjects="1">
      <p:cViewPr varScale="1">
        <p:scale>
          <a:sx n="119" d="100"/>
          <a:sy n="119" d="100"/>
        </p:scale>
        <p:origin x="-44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7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6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F3A9CB-8942-A74A-84AC-B3D65BAE015C}" type="datetimeFigureOut">
              <a:rPr lang="en-US" smtClean="0"/>
              <a:t>6/17/09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5B0359-D2CB-2E40-B402-BD00A659955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19B2671-717E-7349-B6F1-83A45460EF12}" type="slidenum">
              <a:rPr lang="en-US">
                <a:latin typeface="Arial" charset="0"/>
                <a:ea typeface="ＭＳ Ｐゴシック" charset="-128"/>
                <a:cs typeface="ＭＳ Ｐゴシック" charset="-128"/>
              </a:rPr>
              <a:pPr/>
              <a:t>1</a:t>
            </a:fld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3011" name="Rectangle 2"/>
          <p:cNvSpPr>
            <a:spLocks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3012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0FB05-2DED-B644-A546-F31964AB67F4}" type="datetimeFigureOut">
              <a:rPr lang="en-US" smtClean="0"/>
              <a:t>6/17/09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7040A-2A58-C043-925A-518FDD8559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0FB05-2DED-B644-A546-F31964AB67F4}" type="datetimeFigureOut">
              <a:rPr lang="en-US" smtClean="0"/>
              <a:t>6/17/09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7040A-2A58-C043-925A-518FDD8559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0FB05-2DED-B644-A546-F31964AB67F4}" type="datetimeFigureOut">
              <a:rPr lang="en-US" smtClean="0"/>
              <a:t>6/17/09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7040A-2A58-C043-925A-518FDD8559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0FB05-2DED-B644-A546-F31964AB67F4}" type="datetimeFigureOut">
              <a:rPr lang="en-US" smtClean="0"/>
              <a:t>6/17/09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7040A-2A58-C043-925A-518FDD8559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0FB05-2DED-B644-A546-F31964AB67F4}" type="datetimeFigureOut">
              <a:rPr lang="en-US" smtClean="0"/>
              <a:t>6/17/09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7040A-2A58-C043-925A-518FDD8559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0FB05-2DED-B644-A546-F31964AB67F4}" type="datetimeFigureOut">
              <a:rPr lang="en-US" smtClean="0"/>
              <a:t>6/17/09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7040A-2A58-C043-925A-518FDD8559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0FB05-2DED-B644-A546-F31964AB67F4}" type="datetimeFigureOut">
              <a:rPr lang="en-US" smtClean="0"/>
              <a:t>6/17/09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7040A-2A58-C043-925A-518FDD8559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0FB05-2DED-B644-A546-F31964AB67F4}" type="datetimeFigureOut">
              <a:rPr lang="en-US" smtClean="0"/>
              <a:t>6/17/09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7040A-2A58-C043-925A-518FDD8559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0FB05-2DED-B644-A546-F31964AB67F4}" type="datetimeFigureOut">
              <a:rPr lang="en-US" smtClean="0"/>
              <a:t>6/17/09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7040A-2A58-C043-925A-518FDD8559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0FB05-2DED-B644-A546-F31964AB67F4}" type="datetimeFigureOut">
              <a:rPr lang="en-US" smtClean="0"/>
              <a:t>6/17/09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7040A-2A58-C043-925A-518FDD8559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0FB05-2DED-B644-A546-F31964AB67F4}" type="datetimeFigureOut">
              <a:rPr lang="en-US" smtClean="0"/>
              <a:t>6/17/09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7040A-2A58-C043-925A-518FDD8559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C0FB05-2DED-B644-A546-F31964AB67F4}" type="datetimeFigureOut">
              <a:rPr lang="en-US" smtClean="0"/>
              <a:t>6/17/09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7040A-2A58-C043-925A-518FDD8559F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242887" y="3962400"/>
            <a:ext cx="8686800" cy="2746356"/>
            <a:chOff x="457200" y="3962400"/>
            <a:chExt cx="8686800" cy="2746356"/>
          </a:xfrm>
        </p:grpSpPr>
        <p:grpSp>
          <p:nvGrpSpPr>
            <p:cNvPr id="27" name="Group 26"/>
            <p:cNvGrpSpPr/>
            <p:nvPr/>
          </p:nvGrpSpPr>
          <p:grpSpPr>
            <a:xfrm>
              <a:off x="608807" y="4267994"/>
              <a:ext cx="8535193" cy="2440762"/>
              <a:chOff x="608807" y="4267994"/>
              <a:chExt cx="8535193" cy="2440762"/>
            </a:xfrm>
          </p:grpSpPr>
          <p:pic>
            <p:nvPicPr>
              <p:cNvPr id="22" name="Picture 16" descr="20LT_IGRF_mignmig_plev4"/>
              <p:cNvPicPr>
                <a:picLocks noChangeAspect="1" noChangeArrowheads="1"/>
              </p:cNvPicPr>
              <p:nvPr/>
            </p:nvPicPr>
            <p:blipFill>
              <a:blip r:embed="rId3"/>
              <a:srcRect l="56956" t="22285" r="22397" b="18245"/>
              <a:stretch>
                <a:fillRect/>
              </a:stretch>
            </p:blipFill>
            <p:spPr bwMode="auto">
              <a:xfrm rot="16200000">
                <a:off x="3567113" y="1309688"/>
                <a:ext cx="2163763" cy="80803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3" name="Text Box 14"/>
              <p:cNvSpPr txBox="1">
                <a:spLocks noChangeArrowheads="1"/>
              </p:cNvSpPr>
              <p:nvPr/>
            </p:nvSpPr>
            <p:spPr bwMode="auto">
              <a:xfrm>
                <a:off x="8140700" y="5029200"/>
                <a:ext cx="1003300" cy="3968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eaLnBrk="1" hangingPunct="1">
                  <a:defRPr/>
                </a:pPr>
                <a:r>
                  <a:rPr lang="en-US" sz="2000" dirty="0">
                    <a:solidFill>
                      <a:schemeClr val="accent2"/>
                    </a:solidFill>
                    <a:effectLst>
                      <a:outerShdw blurRad="38100" dist="38100" dir="2700000" algn="tl">
                        <a:srgbClr val="DDDDDD"/>
                      </a:outerShdw>
                    </a:effectLst>
                    <a:latin typeface="Helvetica" pitchFamily="-108" charset="0"/>
                    <a:ea typeface="ＭＳ Ｐゴシック" pitchFamily="-108" charset="-128"/>
                    <a:cs typeface="ＭＳ Ｐゴシック" pitchFamily="-108" charset="-128"/>
                  </a:rPr>
                  <a:t>20 LST</a:t>
                </a:r>
                <a:endParaRPr lang="en-US" dirty="0">
                  <a:effectLst>
                    <a:outerShdw blurRad="38100" dist="38100" dir="2700000" algn="tl">
                      <a:srgbClr val="DDDDDD"/>
                    </a:outerShdw>
                  </a:effectLst>
                  <a:latin typeface="Helvetica" pitchFamily="-108" charset="0"/>
                  <a:ea typeface="ＭＳ Ｐゴシック" pitchFamily="-108" charset="-128"/>
                  <a:cs typeface="ＭＳ Ｐゴシック" pitchFamily="-108" charset="-128"/>
                </a:endParaRPr>
              </a:p>
            </p:txBody>
          </p:sp>
          <p:sp>
            <p:nvSpPr>
              <p:cNvPr id="24" name="Text Box 21"/>
              <p:cNvSpPr txBox="1">
                <a:spLocks noChangeArrowheads="1"/>
              </p:cNvSpPr>
              <p:nvPr/>
            </p:nvSpPr>
            <p:spPr bwMode="auto">
              <a:xfrm>
                <a:off x="6477000" y="6431757"/>
                <a:ext cx="1835809" cy="2769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eaLnBrk="1" hangingPunct="1">
                  <a:defRPr/>
                </a:pPr>
                <a:r>
                  <a:rPr lang="en-US" sz="1200" dirty="0">
                    <a:effectLst>
                      <a:outerShdw blurRad="38100" dist="38100" dir="2700000" algn="tl">
                        <a:srgbClr val="DDDDDD"/>
                      </a:outerShdw>
                    </a:effectLst>
                    <a:latin typeface="Helvetica" pitchFamily="-108" charset="0"/>
                    <a:ea typeface="ＭＳ Ｐゴシック" pitchFamily="-108" charset="-128"/>
                    <a:cs typeface="ＭＳ Ｐゴシック" pitchFamily="-108" charset="-128"/>
                  </a:rPr>
                  <a:t>after </a:t>
                </a:r>
                <a:r>
                  <a:rPr lang="en-US" sz="1200" i="1" dirty="0">
                    <a:effectLst>
                      <a:outerShdw blurRad="38100" dist="38100" dir="2700000" algn="tl">
                        <a:srgbClr val="DDDDDD"/>
                      </a:outerShdw>
                    </a:effectLst>
                    <a:latin typeface="Helvetica" pitchFamily="-108" charset="0"/>
                    <a:ea typeface="ＭＳ Ｐゴシック" pitchFamily="-108" charset="-128"/>
                    <a:cs typeface="ＭＳ Ｐゴシック" pitchFamily="-108" charset="-128"/>
                  </a:rPr>
                  <a:t>Hagan et al.</a:t>
                </a:r>
                <a:r>
                  <a:rPr lang="en-US" sz="1200" dirty="0">
                    <a:effectLst>
                      <a:outerShdw blurRad="38100" dist="38100" dir="2700000" algn="tl">
                        <a:srgbClr val="DDDDDD"/>
                      </a:outerShdw>
                    </a:effectLst>
                    <a:latin typeface="Helvetica" pitchFamily="-108" charset="0"/>
                    <a:ea typeface="ＭＳ Ｐゴシック" pitchFamily="-108" charset="-128"/>
                    <a:cs typeface="ＭＳ Ｐゴシック" pitchFamily="-108" charset="-128"/>
                  </a:rPr>
                  <a:t> [2007]</a:t>
                </a:r>
              </a:p>
            </p:txBody>
          </p:sp>
        </p:grpSp>
        <p:sp>
          <p:nvSpPr>
            <p:cNvPr id="25" name="Text Box 11"/>
            <p:cNvSpPr txBox="1">
              <a:spLocks noChangeArrowheads="1"/>
            </p:cNvSpPr>
            <p:nvPr/>
          </p:nvSpPr>
          <p:spPr bwMode="auto">
            <a:xfrm>
              <a:off x="457200" y="3962400"/>
              <a:ext cx="8472487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1" hangingPunct="1">
                <a:defRPr/>
              </a:pPr>
              <a:r>
                <a:rPr lang="en-US" dirty="0">
                  <a:effectLst>
                    <a:outerShdw blurRad="38100" dist="38100" dir="2700000" algn="tl">
                      <a:srgbClr val="DDDDDD"/>
                    </a:outerShdw>
                  </a:effectLst>
                  <a:latin typeface="Helvetica" pitchFamily="-65" charset="0"/>
                  <a:ea typeface="ＭＳ Ｐゴシック" pitchFamily="-65" charset="-128"/>
                  <a:cs typeface="ＭＳ Ｐゴシック" pitchFamily="-65" charset="-128"/>
                </a:rPr>
                <a:t>TIME-GCM Electron Density at 450 km - March</a:t>
              </a:r>
              <a:r>
                <a:rPr lang="en-US" b="1" dirty="0">
                  <a:effectLst>
                    <a:outerShdw blurRad="38100" dist="38100" dir="2700000" algn="tl">
                      <a:srgbClr val="DDDDDD"/>
                    </a:outerShdw>
                  </a:effectLst>
                  <a:latin typeface="Helvetica" pitchFamily="-65" charset="0"/>
                  <a:ea typeface="ＭＳ Ｐゴシック" pitchFamily="-65" charset="-128"/>
                  <a:cs typeface="ＭＳ Ｐゴシック" pitchFamily="-65" charset="-128"/>
                </a:rPr>
                <a:t> 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3733800" y="304800"/>
            <a:ext cx="5410200" cy="3493532"/>
            <a:chOff x="0" y="468868"/>
            <a:chExt cx="5410200" cy="3493532"/>
          </a:xfrm>
        </p:grpSpPr>
        <p:pic>
          <p:nvPicPr>
            <p:cNvPr id="6146" name="Picture 2" descr="GRL_COVERv0"/>
            <p:cNvPicPr>
              <a:picLocks noChangeAspect="1" noChangeArrowheads="1"/>
            </p:cNvPicPr>
            <p:nvPr/>
          </p:nvPicPr>
          <p:blipFill>
            <a:blip r:embed="rId4"/>
            <a:srcRect l="30155" t="48993" r="9600" b="15020"/>
            <a:stretch>
              <a:fillRect/>
            </a:stretch>
          </p:blipFill>
          <p:spPr bwMode="auto">
            <a:xfrm>
              <a:off x="762000" y="867284"/>
              <a:ext cx="3728724" cy="2817304"/>
            </a:xfrm>
            <a:prstGeom prst="rect">
              <a:avLst/>
            </a:prstGeom>
            <a:noFill/>
            <a:ln w="22225">
              <a:solidFill>
                <a:schemeClr val="tx1"/>
              </a:solidFill>
              <a:miter lim="800000"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</p:spPr>
        </p:pic>
        <p:sp>
          <p:nvSpPr>
            <p:cNvPr id="6148" name="Rectangle 4"/>
            <p:cNvSpPr>
              <a:spLocks noChangeArrowheads="1"/>
            </p:cNvSpPr>
            <p:nvPr/>
          </p:nvSpPr>
          <p:spPr bwMode="auto">
            <a:xfrm>
              <a:off x="2663511" y="3684588"/>
              <a:ext cx="1827213" cy="2778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1" hangingPunct="1">
                <a:defRPr/>
              </a:pPr>
              <a:r>
                <a:rPr lang="en-US" sz="1200" i="1" dirty="0">
                  <a:effectLst>
                    <a:outerShdw blurRad="38100" dist="38100" dir="2700000" algn="tl">
                      <a:srgbClr val="DDDDDD"/>
                    </a:outerShdw>
                  </a:effectLst>
                  <a:latin typeface="Helvetica" pitchFamily="-65" charset="0"/>
                  <a:ea typeface="ＭＳ Ｐゴシック" pitchFamily="-65" charset="-128"/>
                  <a:cs typeface="ＭＳ Ｐゴシック" pitchFamily="-65" charset="-128"/>
                </a:rPr>
                <a:t>after </a:t>
              </a:r>
              <a:r>
                <a:rPr lang="en-US" sz="1200" i="1" dirty="0" err="1">
                  <a:effectLst>
                    <a:outerShdw blurRad="38100" dist="38100" dir="2700000" algn="tl">
                      <a:srgbClr val="DDDDDD"/>
                    </a:outerShdw>
                  </a:effectLst>
                  <a:latin typeface="Helvetica" pitchFamily="-65" charset="0"/>
                  <a:ea typeface="ＭＳ Ｐゴシック" pitchFamily="-65" charset="-128"/>
                  <a:cs typeface="ＭＳ Ｐゴシック" pitchFamily="-65" charset="-128"/>
                </a:rPr>
                <a:t>Immel</a:t>
              </a:r>
              <a:r>
                <a:rPr lang="en-US" sz="1200" i="1" dirty="0">
                  <a:effectLst>
                    <a:outerShdw blurRad="38100" dist="38100" dir="2700000" algn="tl">
                      <a:srgbClr val="DDDDDD"/>
                    </a:outerShdw>
                  </a:effectLst>
                  <a:latin typeface="Helvetica" pitchFamily="-65" charset="0"/>
                  <a:ea typeface="ＭＳ Ｐゴシック" pitchFamily="-65" charset="-128"/>
                  <a:cs typeface="ＭＳ Ｐゴシック" pitchFamily="-65" charset="-128"/>
                </a:rPr>
                <a:t> et al</a:t>
              </a:r>
              <a:r>
                <a:rPr lang="en-US" sz="1200" dirty="0">
                  <a:effectLst>
                    <a:outerShdw blurRad="38100" dist="38100" dir="2700000" algn="tl">
                      <a:srgbClr val="DDDDDD"/>
                    </a:outerShdw>
                  </a:effectLst>
                  <a:latin typeface="Helvetica" pitchFamily="-65" charset="0"/>
                  <a:ea typeface="ＭＳ Ｐゴシック" pitchFamily="-65" charset="-128"/>
                  <a:cs typeface="ＭＳ Ｐゴシック" pitchFamily="-65" charset="-128"/>
                </a:rPr>
                <a:t>. (2006)</a:t>
              </a: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0" y="468868"/>
              <a:ext cx="541020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dirty="0" smtClean="0">
                  <a:effectLst>
                    <a:outerShdw blurRad="38100" dist="38100" dir="2700000" algn="tl">
                      <a:srgbClr val="DDDDDD"/>
                    </a:outerShdw>
                  </a:effectLst>
                  <a:latin typeface="Helvetica" pitchFamily="-65" charset="0"/>
                  <a:ea typeface="ＭＳ Ｐゴシック" pitchFamily="-65" charset="-128"/>
                  <a:cs typeface="ＭＳ Ｐゴシック" pitchFamily="-65" charset="-128"/>
                </a:rPr>
                <a:t>IMAGE FUV </a:t>
              </a:r>
              <a:r>
                <a:rPr lang="en-US" dirty="0" err="1" smtClean="0">
                  <a:effectLst>
                    <a:outerShdw blurRad="38100" dist="38100" dir="2700000" algn="tl">
                      <a:srgbClr val="DDDDDD"/>
                    </a:outerShdw>
                  </a:effectLst>
                  <a:latin typeface="Helvetica" pitchFamily="-65" charset="0"/>
                  <a:ea typeface="ＭＳ Ｐゴシック" pitchFamily="-65" charset="-128"/>
                  <a:cs typeface="ＭＳ Ｐゴシック" pitchFamily="-65" charset="-128"/>
                </a:rPr>
                <a:t>Ionospheric</a:t>
              </a:r>
              <a:r>
                <a:rPr lang="en-US" dirty="0" smtClean="0">
                  <a:effectLst>
                    <a:outerShdw blurRad="38100" dist="38100" dir="2700000" algn="tl">
                      <a:srgbClr val="DDDDDD"/>
                    </a:outerShdw>
                  </a:effectLst>
                  <a:latin typeface="Helvetica" pitchFamily="-65" charset="0"/>
                  <a:ea typeface="ＭＳ Ｐゴシック" pitchFamily="-65" charset="-128"/>
                  <a:cs typeface="ＭＳ Ｐゴシック" pitchFamily="-65" charset="-128"/>
                </a:rPr>
                <a:t> Emission </a:t>
              </a: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3371524" y="867284"/>
              <a:ext cx="997313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sz="12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  <a:latin typeface="Helvetica" pitchFamily="-65" charset="0"/>
                  <a:ea typeface="ＭＳ Ｐゴシック" pitchFamily="-65" charset="-128"/>
                  <a:cs typeface="ＭＳ Ｐゴシック" pitchFamily="-65" charset="-128"/>
                </a:rPr>
                <a:t>March</a:t>
              </a:r>
              <a:r>
                <a:rPr lang="en-US" sz="12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  <a:latin typeface="Helvetica" pitchFamily="-65" charset="0"/>
                  <a:ea typeface="ＭＳ Ｐゴシック" pitchFamily="-65" charset="-128"/>
                  <a:cs typeface="ＭＳ Ｐゴシック" pitchFamily="-65" charset="-128"/>
                </a:rPr>
                <a:t> </a:t>
              </a:r>
              <a:r>
                <a:rPr lang="en-US" sz="12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  <a:latin typeface="Helvetica" pitchFamily="-65" charset="0"/>
                  <a:ea typeface="ＭＳ Ｐゴシック" pitchFamily="-65" charset="-128"/>
                  <a:cs typeface="ＭＳ Ｐゴシック" pitchFamily="-65" charset="-128"/>
                </a:rPr>
                <a:t>2002</a:t>
              </a:r>
              <a:endPara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Helvetica" pitchFamily="-65" charset="0"/>
                <a:ea typeface="ＭＳ Ｐゴシック" pitchFamily="-65" charset="-128"/>
                <a:cs typeface="ＭＳ Ｐゴシック" pitchFamily="-65" charset="-128"/>
              </a:endParaRPr>
            </a:p>
          </p:txBody>
        </p:sp>
      </p:grpSp>
      <p:sp>
        <p:nvSpPr>
          <p:cNvPr id="31" name="Rectangle 30"/>
          <p:cNvSpPr/>
          <p:nvPr/>
        </p:nvSpPr>
        <p:spPr>
          <a:xfrm>
            <a:off x="609600" y="703216"/>
            <a:ext cx="333930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 smtClean="0">
                <a:effectLst>
                  <a:outerShdw blurRad="38100" dist="38100" dir="2700000" algn="tl">
                    <a:srgbClr val="DDDDDD"/>
                  </a:outerShdw>
                </a:effectLst>
                <a:latin typeface="Helvetica"/>
                <a:cs typeface="Helvetica"/>
              </a:rPr>
              <a:t>Tropospheric</a:t>
            </a:r>
            <a:r>
              <a:rPr lang="en-US" sz="28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Helvetica"/>
                <a:cs typeface="Helvetica"/>
              </a:rPr>
              <a:t> Tidal Effects</a:t>
            </a:r>
          </a:p>
          <a:p>
            <a:pPr algn="ctr"/>
            <a:r>
              <a:rPr lang="en-US" sz="28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Helvetica"/>
                <a:cs typeface="Helvetica"/>
              </a:rPr>
              <a:t>in the</a:t>
            </a:r>
          </a:p>
          <a:p>
            <a:pPr algn="ctr"/>
            <a:r>
              <a:rPr lang="en-US" sz="28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Helvetica"/>
                <a:cs typeface="Helvetica"/>
              </a:rPr>
              <a:t>Earth’s Ionosphere</a:t>
            </a:r>
            <a:endParaRPr lang="en-US" sz="2800" b="1" dirty="0">
              <a:effectLst>
                <a:outerShdw blurRad="38100" dist="38100" dir="2700000" algn="tl">
                  <a:srgbClr val="DDDDDD"/>
                </a:outerShdw>
              </a:effectLst>
              <a:latin typeface="Helvetica"/>
              <a:cs typeface="Helvetic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42</Words>
  <Application>Microsoft Macintosh PowerPoint</Application>
  <PresentationFormat>On-screen Show (4:3)</PresentationFormat>
  <Paragraphs>10</Paragraphs>
  <Slides>1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UCAR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Maura Hagan</dc:creator>
  <cp:lastModifiedBy>Maura Hagan</cp:lastModifiedBy>
  <cp:revision>5</cp:revision>
  <dcterms:created xsi:type="dcterms:W3CDTF">2009-06-17T15:20:24Z</dcterms:created>
  <dcterms:modified xsi:type="dcterms:W3CDTF">2009-06-17T15:36:18Z</dcterms:modified>
</cp:coreProperties>
</file>