
<file path=[Content_Types].xml><?xml version="1.0" encoding="utf-8"?>
<Types xmlns="http://schemas.openxmlformats.org/package/2006/content-types">
  <Override PartName="/ppt/slides/slide108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92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1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105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44.xml" ContentType="application/vnd.openxmlformats-officedocument.presentationml.slide+xml"/>
  <Override PartName="/ppt/slides/slide106.xml" ContentType="application/vnd.openxmlformats-officedocument.presentationml.slide+xml"/>
  <Override PartName="/ppt/slides/slide10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109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Override PartName="/ppt/slides/slide114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3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11.xml" ContentType="application/vnd.openxmlformats-officedocument.presentationml.slide+xml"/>
  <Override PartName="/ppt/slides/slide113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17"/>
  </p:notesMasterIdLst>
  <p:sldIdLst>
    <p:sldId id="376" r:id="rId2"/>
    <p:sldId id="377" r:id="rId3"/>
    <p:sldId id="477" r:id="rId4"/>
    <p:sldId id="378" r:id="rId5"/>
    <p:sldId id="379" r:id="rId6"/>
    <p:sldId id="383" r:id="rId7"/>
    <p:sldId id="384" r:id="rId8"/>
    <p:sldId id="386" r:id="rId9"/>
    <p:sldId id="387" r:id="rId10"/>
    <p:sldId id="389" r:id="rId11"/>
    <p:sldId id="390" r:id="rId12"/>
    <p:sldId id="487" r:id="rId13"/>
    <p:sldId id="394" r:id="rId14"/>
    <p:sldId id="395" r:id="rId15"/>
    <p:sldId id="397" r:id="rId16"/>
    <p:sldId id="398" r:id="rId17"/>
    <p:sldId id="401" r:id="rId18"/>
    <p:sldId id="402" r:id="rId19"/>
    <p:sldId id="406" r:id="rId20"/>
    <p:sldId id="407" r:id="rId21"/>
    <p:sldId id="408" r:id="rId22"/>
    <p:sldId id="403" r:id="rId23"/>
    <p:sldId id="404" r:id="rId24"/>
    <p:sldId id="489" r:id="rId25"/>
    <p:sldId id="480" r:id="rId26"/>
    <p:sldId id="484" r:id="rId27"/>
    <p:sldId id="482" r:id="rId28"/>
    <p:sldId id="494" r:id="rId29"/>
    <p:sldId id="410" r:id="rId30"/>
    <p:sldId id="411" r:id="rId31"/>
    <p:sldId id="412" r:id="rId32"/>
    <p:sldId id="414" r:id="rId33"/>
    <p:sldId id="416" r:id="rId34"/>
    <p:sldId id="479" r:id="rId35"/>
    <p:sldId id="375" r:id="rId36"/>
    <p:sldId id="413" r:id="rId37"/>
    <p:sldId id="419" r:id="rId38"/>
    <p:sldId id="422" r:id="rId39"/>
    <p:sldId id="429" r:id="rId40"/>
    <p:sldId id="449" r:id="rId41"/>
    <p:sldId id="451" r:id="rId42"/>
    <p:sldId id="450" r:id="rId43"/>
    <p:sldId id="452" r:id="rId44"/>
    <p:sldId id="453" r:id="rId45"/>
    <p:sldId id="433" r:id="rId46"/>
    <p:sldId id="485" r:id="rId47"/>
    <p:sldId id="491" r:id="rId48"/>
    <p:sldId id="423" r:id="rId49"/>
    <p:sldId id="430" r:id="rId50"/>
    <p:sldId id="434" r:id="rId51"/>
    <p:sldId id="393" r:id="rId52"/>
    <p:sldId id="481" r:id="rId53"/>
    <p:sldId id="483" r:id="rId54"/>
    <p:sldId id="382" r:id="rId55"/>
    <p:sldId id="388" r:id="rId56"/>
    <p:sldId id="391" r:id="rId57"/>
    <p:sldId id="392" r:id="rId58"/>
    <p:sldId id="399" r:id="rId59"/>
    <p:sldId id="405" r:id="rId60"/>
    <p:sldId id="409" r:id="rId61"/>
    <p:sldId id="415" r:id="rId62"/>
    <p:sldId id="396" r:id="rId63"/>
    <p:sldId id="478" r:id="rId64"/>
    <p:sldId id="440" r:id="rId65"/>
    <p:sldId id="424" r:id="rId66"/>
    <p:sldId id="425" r:id="rId67"/>
    <p:sldId id="426" r:id="rId68"/>
    <p:sldId id="427" r:id="rId69"/>
    <p:sldId id="428" r:id="rId70"/>
    <p:sldId id="431" r:id="rId71"/>
    <p:sldId id="432" r:id="rId72"/>
    <p:sldId id="442" r:id="rId73"/>
    <p:sldId id="443" r:id="rId74"/>
    <p:sldId id="444" r:id="rId75"/>
    <p:sldId id="445" r:id="rId76"/>
    <p:sldId id="446" r:id="rId77"/>
    <p:sldId id="447" r:id="rId78"/>
    <p:sldId id="448" r:id="rId79"/>
    <p:sldId id="454" r:id="rId80"/>
    <p:sldId id="455" r:id="rId81"/>
    <p:sldId id="456" r:id="rId82"/>
    <p:sldId id="458" r:id="rId83"/>
    <p:sldId id="459" r:id="rId84"/>
    <p:sldId id="460" r:id="rId85"/>
    <p:sldId id="461" r:id="rId86"/>
    <p:sldId id="462" r:id="rId87"/>
    <p:sldId id="463" r:id="rId88"/>
    <p:sldId id="464" r:id="rId89"/>
    <p:sldId id="465" r:id="rId90"/>
    <p:sldId id="466" r:id="rId91"/>
    <p:sldId id="467" r:id="rId92"/>
    <p:sldId id="468" r:id="rId93"/>
    <p:sldId id="469" r:id="rId94"/>
    <p:sldId id="470" r:id="rId95"/>
    <p:sldId id="471" r:id="rId96"/>
    <p:sldId id="472" r:id="rId97"/>
    <p:sldId id="473" r:id="rId98"/>
    <p:sldId id="474" r:id="rId99"/>
    <p:sldId id="475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417" r:id="rId115"/>
    <p:sldId id="486" r:id="rId1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6467" autoAdjust="0"/>
    <p:restoredTop sz="94660"/>
  </p:normalViewPr>
  <p:slideViewPr>
    <p:cSldViewPr snapToObjects="1">
      <p:cViewPr>
        <p:scale>
          <a:sx n="75" d="100"/>
          <a:sy n="75" d="100"/>
        </p:scale>
        <p:origin x="-312" y="-1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121" Type="http://schemas.openxmlformats.org/officeDocument/2006/relationships/theme" Target="theme/theme1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slide" Target="slides/slide105.xml"/><Relationship Id="rId122" Type="http://schemas.openxmlformats.org/officeDocument/2006/relationships/tableStyles" Target="tableStyles.xml"/><Relationship Id="rId116" Type="http://schemas.openxmlformats.org/officeDocument/2006/relationships/slide" Target="slides/slide115.xml"/><Relationship Id="rId119" Type="http://schemas.openxmlformats.org/officeDocument/2006/relationships/presProps" Target="presProps.xml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printerSettings" Target="printerSettings/printerSettings1.bin"/><Relationship Id="rId17" Type="http://schemas.openxmlformats.org/officeDocument/2006/relationships/slide" Target="slides/slide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114" Type="http://schemas.openxmlformats.org/officeDocument/2006/relationships/slide" Target="slides/slide113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notesMaster" Target="notesMasters/notesMaster1.xml"/><Relationship Id="rId112" Type="http://schemas.openxmlformats.org/officeDocument/2006/relationships/slide" Target="slides/slide111.xml"/><Relationship Id="rId19" Type="http://schemas.openxmlformats.org/officeDocument/2006/relationships/slide" Target="slides/slide18.xml"/><Relationship Id="rId120" Type="http://schemas.openxmlformats.org/officeDocument/2006/relationships/viewProps" Target="viewProps.xml"/><Relationship Id="rId57" Type="http://schemas.openxmlformats.org/officeDocument/2006/relationships/slide" Target="slides/slide5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slide" Target="slides/slide112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15" Type="http://schemas.openxmlformats.org/officeDocument/2006/relationships/slide" Target="slides/slide114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F542A-3A2D-454B-B9EC-68C1AA425625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A4537-29BE-F849-A890-CC08E82BB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85B94-DFD6-B944-9D3A-FA559E2850B8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933F0-79CB-134A-88EE-4BFF62439250}" type="slidenum">
              <a:rPr lang="en-US"/>
              <a:pPr/>
              <a:t>23</a:t>
            </a:fld>
            <a:endParaRPr lang="en-US"/>
          </a:p>
        </p:txBody>
      </p:sp>
      <p:sp>
        <p:nvSpPr>
          <p:cNvPr id="542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A4537-29BE-F849-A890-CC08E82BB0C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FC85F-4B66-724F-A5C7-16D61B304B7C}" type="slidenum">
              <a:rPr lang="en-US"/>
              <a:pPr/>
              <a:t>34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1786B-2AA3-4E45-AC6A-68C6A778C030}" type="slidenum">
              <a:rPr lang="en-US"/>
              <a:pPr/>
              <a:t>54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84041-18D5-984A-B342-5D3DBBE0C3DC}" type="slidenum">
              <a:rPr lang="en-US"/>
              <a:pPr/>
              <a:t>59</a:t>
            </a:fld>
            <a:endParaRPr lang="en-US"/>
          </a:p>
        </p:txBody>
      </p:sp>
      <p:sp>
        <p:nvSpPr>
          <p:cNvPr id="6451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77889-C260-F74D-A699-B292E60DAB57}" type="slidenum">
              <a:rPr lang="en-US"/>
              <a:pPr/>
              <a:t>114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These are zonal mean zonal wind, meridional wind, and temperature from the WACCM under January conditions.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1132FC05-75E6-B149-A13C-70F5C9E87D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8BD2D646-0E7F-954D-A25D-64DE7BA67C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12297-6512-E04E-AE16-C2DC13C0A6B7}" type="datetimeFigureOut">
              <a:rPr lang="en-US" smtClean="0"/>
              <a:pPr/>
              <a:t>6/16/09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6D15D-5576-E444-A658-D2C583521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5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5" Type="http://schemas.openxmlformats.org/officeDocument/2006/relationships/image" Target="../media/image121.png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5" Type="http://schemas.openxmlformats.org/officeDocument/2006/relationships/image" Target="../media/image125.png"/></Relationships>
</file>

<file path=ppt/slides/_rels/slide1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5" Type="http://schemas.openxmlformats.org/officeDocument/2006/relationships/image" Target="../media/image129.png"/></Relationships>
</file>

<file path=ppt/slides/_rels/slide1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0.jpeg"/><Relationship Id="rId5" Type="http://schemas.openxmlformats.org/officeDocument/2006/relationships/image" Target="../media/image132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1" Type="http://schemas.openxmlformats.org/officeDocument/2006/relationships/video" Target="file://localhost/Users/roble/Desktop/TN_mw_daily.av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1" Type="http://schemas.openxmlformats.org/officeDocument/2006/relationships/video" Target="file://localhost/Users/roble/Desktop/NMF2_mw_daily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eg"/><Relationship Id="rId5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1" Type="http://schemas.openxmlformats.org/officeDocument/2006/relationships/video" Target="file://localhost/Users/roble/Desktop/u_anim_52N.gi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1" Type="http://schemas.openxmlformats.org/officeDocument/2006/relationships/video" Target="file://localhost/Users/roble/Desktop/NMF2_mw_d106-112.avi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1" Type="http://schemas.openxmlformats.org/officeDocument/2006/relationships/video" Target="file://localhost/Users/roble/Desktop/TN_mw_d106-112.avi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5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5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5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5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5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5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5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THE NCAR TGCM’S:</a:t>
            </a:r>
            <a:br>
              <a:rPr lang="en-US" dirty="0" smtClean="0"/>
            </a:br>
            <a:r>
              <a:rPr lang="en-US" dirty="0" smtClean="0"/>
              <a:t>PAST, PRESENT, AND FUTURE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R.G.Roble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HAO/ESSL/NCAR</a:t>
            </a:r>
            <a:br>
              <a:rPr lang="en-US" dirty="0"/>
            </a:br>
            <a:r>
              <a:rPr lang="en-US" dirty="0" err="1"/>
              <a:t>Boulder,Co</a:t>
            </a:r>
            <a:endParaRPr lang="en-US" dirty="0"/>
          </a:p>
        </p:txBody>
      </p:sp>
      <p:sp>
        <p:nvSpPr>
          <p:cNvPr id="157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457200" y="3886200"/>
            <a:ext cx="762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6" descr="gordon.epot.north.png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-120650"/>
            <a:ext cx="5487987" cy="710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54C9-CEF9-904B-AA24-9988F2AB6A17}" type="slidenum">
              <a:rPr lang="en-US"/>
              <a:pPr/>
              <a:t>100</a:t>
            </a:fld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00400" y="152400"/>
            <a:ext cx="2593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SMED GC-NC </a:t>
            </a:r>
          </a:p>
          <a:p>
            <a:r>
              <a:rPr lang="en-US"/>
              <a:t>Percent 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914400"/>
            <a:ext cx="9144000" cy="5334000"/>
            <a:chOff x="0" y="336"/>
            <a:chExt cx="5760" cy="3360"/>
          </a:xfrm>
        </p:grpSpPr>
        <p:pic>
          <p:nvPicPr>
            <p:cNvPr id="14338" name="Picture 2" descr="C:\Documents and Settings\foster\Desktop\agu-may05\fig13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76"/>
              <a:ext cx="3072" cy="3120"/>
            </a:xfrm>
            <a:prstGeom prst="rect">
              <a:avLst/>
            </a:prstGeom>
            <a:noFill/>
          </p:spPr>
        </p:pic>
        <p:pic>
          <p:nvPicPr>
            <p:cNvPr id="14339" name="Picture 3" descr="C:\Documents and Settings\foster\Desktop\agu-may05\fig13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576"/>
              <a:ext cx="3120" cy="3120"/>
            </a:xfrm>
            <a:prstGeom prst="rect">
              <a:avLst/>
            </a:prstGeom>
            <a:noFill/>
          </p:spPr>
        </p:pic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1344" y="33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4022" y="362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8E-F6AB-BA4D-85ED-C6A839258F12}" type="slidenum">
              <a:rPr lang="en-US"/>
              <a:pPr/>
              <a:t>101</a:t>
            </a:fld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432175" y="1524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990600"/>
            <a:ext cx="9144000" cy="5257800"/>
            <a:chOff x="0" y="336"/>
            <a:chExt cx="5760" cy="3312"/>
          </a:xfrm>
        </p:grpSpPr>
        <p:pic>
          <p:nvPicPr>
            <p:cNvPr id="15362" name="Picture 2" descr="C:\Documents and Settings\foster\Desktop\agu-may05\fig14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28"/>
              <a:ext cx="3072" cy="3120"/>
            </a:xfrm>
            <a:prstGeom prst="rect">
              <a:avLst/>
            </a:prstGeom>
            <a:noFill/>
          </p:spPr>
        </p:pic>
        <p:pic>
          <p:nvPicPr>
            <p:cNvPr id="15363" name="Picture 3" descr="C:\Documents and Settings\foster\Desktop\agu-may05\fig14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528"/>
              <a:ext cx="3120" cy="3120"/>
            </a:xfrm>
            <a:prstGeom prst="rect">
              <a:avLst/>
            </a:prstGeom>
            <a:noFill/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296" y="384"/>
              <a:ext cx="4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CO2</a:t>
              </a: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3936" y="336"/>
              <a:ext cx="3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CO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E64DF-D0D3-AA49-8132-7C0ABA3A9229}" type="slidenum">
              <a:rPr lang="en-US"/>
              <a:pPr/>
              <a:t>102</a:t>
            </a:fld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352800" y="3048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143000"/>
            <a:ext cx="9144000" cy="5334000"/>
            <a:chOff x="0" y="528"/>
            <a:chExt cx="5760" cy="3360"/>
          </a:xfrm>
        </p:grpSpPr>
        <p:pic>
          <p:nvPicPr>
            <p:cNvPr id="16386" name="Picture 2" descr="C:\Documents and Settings\foster\Desktop\agu-may05\fig15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3120" cy="3120"/>
            </a:xfrm>
            <a:prstGeom prst="rect">
              <a:avLst/>
            </a:prstGeom>
            <a:noFill/>
          </p:spPr>
        </p:pic>
        <p:pic>
          <p:nvPicPr>
            <p:cNvPr id="16387" name="Picture 3" descr="C:\Documents and Settings\foster\Desktop\agu-may05\fig15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8" y="720"/>
              <a:ext cx="3072" cy="3168"/>
            </a:xfrm>
            <a:prstGeom prst="rect">
              <a:avLst/>
            </a:prstGeom>
            <a:noFill/>
          </p:spPr>
        </p:pic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248" y="52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H2O</a:t>
              </a: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3888" y="576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86DE-9F0D-1643-9964-92A9752DF428}" type="slidenum">
              <a:rPr lang="en-US"/>
              <a:pPr/>
              <a:t>103</a:t>
            </a:fld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00400" y="152400"/>
            <a:ext cx="2593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Percent Differences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066800"/>
            <a:ext cx="9144000" cy="5257800"/>
            <a:chOff x="0" y="432"/>
            <a:chExt cx="5760" cy="3312"/>
          </a:xfrm>
        </p:grpSpPr>
        <p:pic>
          <p:nvPicPr>
            <p:cNvPr id="13315" name="Picture 3" descr="C:\Documents and Settings\foster\Desktop\agu-may05\fig12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72"/>
              <a:ext cx="3168" cy="3050"/>
            </a:xfrm>
            <a:prstGeom prst="rect">
              <a:avLst/>
            </a:prstGeom>
            <a:noFill/>
          </p:spPr>
        </p:pic>
        <p:pic>
          <p:nvPicPr>
            <p:cNvPr id="13316" name="Picture 4" descr="C:\Documents and Settings\foster\Desktop\agu-may05\fig12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8" y="672"/>
              <a:ext cx="3072" cy="3072"/>
            </a:xfrm>
            <a:prstGeom prst="rect">
              <a:avLst/>
            </a:prstGeom>
            <a:noFill/>
          </p:spPr>
        </p:pic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1392" y="43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4032" y="432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8C2-3BBD-6D47-B27C-86272B24F420}" type="slidenum">
              <a:rPr lang="en-US"/>
              <a:pPr/>
              <a:t>104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219200"/>
            <a:ext cx="8316913" cy="4419600"/>
            <a:chOff x="96" y="672"/>
            <a:chExt cx="5239" cy="2784"/>
          </a:xfrm>
        </p:grpSpPr>
        <p:pic>
          <p:nvPicPr>
            <p:cNvPr id="72707" name="Picture 3" descr="C:\Documents and Settings\foster\Desktop\agu-may05\fig30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672"/>
              <a:ext cx="2784" cy="2784"/>
            </a:xfrm>
            <a:prstGeom prst="rect">
              <a:avLst/>
            </a:prstGeom>
            <a:noFill/>
          </p:spPr>
        </p:pic>
        <p:pic>
          <p:nvPicPr>
            <p:cNvPr id="72708" name="Picture 4" descr="C:\Documents and Settings\foster\Desktop\agu-may05\fig30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768"/>
              <a:ext cx="2455" cy="2455"/>
            </a:xfrm>
            <a:prstGeom prst="rect">
              <a:avLst/>
            </a:prstGeom>
            <a:noFill/>
          </p:spPr>
        </p:pic>
      </p:grp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016125" y="422275"/>
            <a:ext cx="4689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Percent Difference: Electron Density</a:t>
            </a:r>
          </a:p>
          <a:p>
            <a:r>
              <a:rPr lang="en-US"/>
              <a:t>SMED: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955A-CE36-164B-A904-A468F1F1E6E3}" type="slidenum">
              <a:rPr lang="en-US"/>
              <a:pPr/>
              <a:t>105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219200"/>
            <a:ext cx="8469313" cy="4495800"/>
            <a:chOff x="144" y="720"/>
            <a:chExt cx="5335" cy="2832"/>
          </a:xfrm>
        </p:grpSpPr>
        <p:pic>
          <p:nvPicPr>
            <p:cNvPr id="73731" name="Picture 3" descr="C:\Documents and Settings\foster\Desktop\agu-may05\fig31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720"/>
              <a:ext cx="2832" cy="2832"/>
            </a:xfrm>
            <a:prstGeom prst="rect">
              <a:avLst/>
            </a:prstGeom>
            <a:noFill/>
          </p:spPr>
        </p:pic>
        <p:pic>
          <p:nvPicPr>
            <p:cNvPr id="73732" name="Picture 4" descr="C:\Documents and Settings\foster\Desktop\agu-may05\fig31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816"/>
              <a:ext cx="2455" cy="2455"/>
            </a:xfrm>
            <a:prstGeom prst="rect">
              <a:avLst/>
            </a:prstGeom>
            <a:noFill/>
          </p:spPr>
        </p:pic>
      </p:grp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55888" y="422275"/>
            <a:ext cx="3854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Percent Difference: Hydrogen</a:t>
            </a:r>
          </a:p>
          <a:p>
            <a:r>
              <a:rPr lang="en-US"/>
              <a:t>SMED: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FC53-4CF3-5843-A865-B98F8B5E5C5A}" type="slidenum">
              <a:rPr lang="en-US"/>
              <a:pPr/>
              <a:t>106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66688"/>
            <a:ext cx="8229600" cy="6996112"/>
            <a:chOff x="192" y="105"/>
            <a:chExt cx="5184" cy="4407"/>
          </a:xfrm>
        </p:grpSpPr>
        <p:pic>
          <p:nvPicPr>
            <p:cNvPr id="74756" name="Picture 4" descr="C:\Documents and Settings\foster\Desktop\agu-may05\fig32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36"/>
              <a:ext cx="2352" cy="2352"/>
            </a:xfrm>
            <a:prstGeom prst="rect">
              <a:avLst/>
            </a:prstGeom>
            <a:noFill/>
          </p:spPr>
        </p:pic>
        <p:pic>
          <p:nvPicPr>
            <p:cNvPr id="74757" name="Picture 5" descr="C:\Documents and Settings\foster\Desktop\agu-may05\fig32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288"/>
              <a:ext cx="2400" cy="2400"/>
            </a:xfrm>
            <a:prstGeom prst="rect">
              <a:avLst/>
            </a:prstGeom>
            <a:noFill/>
          </p:spPr>
        </p:pic>
        <p:pic>
          <p:nvPicPr>
            <p:cNvPr id="74758" name="Picture 6" descr="C:\Documents and Settings\foster\Desktop\agu-may05\fig32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2263"/>
              <a:ext cx="2208" cy="2208"/>
            </a:xfrm>
            <a:prstGeom prst="rect">
              <a:avLst/>
            </a:prstGeom>
            <a:noFill/>
          </p:spPr>
        </p:pic>
        <p:pic>
          <p:nvPicPr>
            <p:cNvPr id="74759" name="Picture 7" descr="C:\Documents and Settings\foster\Desktop\agu-may05\fig32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2" y="2304"/>
              <a:ext cx="2208" cy="2208"/>
            </a:xfrm>
            <a:prstGeom prst="rect">
              <a:avLst/>
            </a:prstGeom>
            <a:noFill/>
          </p:spPr>
        </p:pic>
        <p:sp>
          <p:nvSpPr>
            <p:cNvPr id="74760" name="Text Box 8"/>
            <p:cNvSpPr txBox="1">
              <a:spLocks noChangeArrowheads="1"/>
            </p:cNvSpPr>
            <p:nvPr/>
          </p:nvSpPr>
          <p:spPr bwMode="auto">
            <a:xfrm>
              <a:off x="871" y="153"/>
              <a:ext cx="7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QSOLAR</a:t>
              </a:r>
            </a:p>
          </p:txBody>
        </p:sp>
        <p:sp>
          <p:nvSpPr>
            <p:cNvPr id="74761" name="Text Box 9"/>
            <p:cNvSpPr txBox="1">
              <a:spLocks noChangeArrowheads="1"/>
            </p:cNvSpPr>
            <p:nvPr/>
          </p:nvSpPr>
          <p:spPr bwMode="auto">
            <a:xfrm>
              <a:off x="3732" y="105"/>
              <a:ext cx="8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RADCOOL</a:t>
              </a:r>
            </a:p>
          </p:txBody>
        </p:sp>
      </p:grp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297238" y="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Difference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A07F-8C12-6D46-AA74-0B8FDAD4BE7D}" type="slidenum">
              <a:rPr lang="en-US"/>
              <a:pPr/>
              <a:t>107</a:t>
            </a:fld>
            <a:endParaRPr lang="en-US"/>
          </a:p>
        </p:txBody>
      </p:sp>
      <p:pic>
        <p:nvPicPr>
          <p:cNvPr id="4098" name="Picture 2" descr="C:\Documents and Settings\foster\Desktop\agu-may05\fig3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876800" cy="5334000"/>
          </a:xfrm>
          <a:prstGeom prst="rect">
            <a:avLst/>
          </a:prstGeom>
          <a:noFill/>
        </p:spPr>
      </p:pic>
      <p:pic>
        <p:nvPicPr>
          <p:cNvPr id="4099" name="Picture 3" descr="C:\Documents and Settings\foster\Desktop\agu-may05\fig3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838200"/>
            <a:ext cx="4827587" cy="5421313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57400" y="6096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172200" y="6096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UN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41725" y="117475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GC-2100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08DC-812A-194E-8F14-C609E9200C9A}" type="slidenum">
              <a:rPr lang="en-US"/>
              <a:pPr/>
              <a:t>108</a:t>
            </a:fld>
            <a:endParaRPr lang="en-US"/>
          </a:p>
        </p:txBody>
      </p:sp>
      <p:pic>
        <p:nvPicPr>
          <p:cNvPr id="9218" name="Picture 2" descr="C:\Documents and Settings\foster\Desktop\agu-may05\fig8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029200" cy="5105400"/>
          </a:xfrm>
          <a:prstGeom prst="rect">
            <a:avLst/>
          </a:prstGeom>
          <a:noFill/>
        </p:spPr>
      </p:pic>
      <p:pic>
        <p:nvPicPr>
          <p:cNvPr id="9219" name="Picture 3" descr="C:\Documents and Settings\foster\Desktop\agu-may05\fig8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4876800" cy="510540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981200" y="457200"/>
            <a:ext cx="5435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15 Micron CO2 Cooling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1881-F20E-5147-94FE-B4CEE2F1CE86}" type="slidenum">
              <a:rPr lang="en-US"/>
              <a:pPr/>
              <a:t>109</a:t>
            </a:fld>
            <a:endParaRPr lang="en-US"/>
          </a:p>
        </p:txBody>
      </p:sp>
      <p:pic>
        <p:nvPicPr>
          <p:cNvPr id="8194" name="Picture 2" descr="C:\Documents and Settings\foster\Desktop\agu-may05\fig7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029200" cy="5029200"/>
          </a:xfrm>
          <a:prstGeom prst="rect">
            <a:avLst/>
          </a:prstGeom>
          <a:noFill/>
        </p:spPr>
      </p:pic>
      <p:pic>
        <p:nvPicPr>
          <p:cNvPr id="8195" name="Picture 3" descr="C:\Documents and Settings\foster\Desktop\agu-may05\fig7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4876800" cy="5029200"/>
          </a:xfrm>
          <a:prstGeom prst="rect">
            <a:avLst/>
          </a:prstGeo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33600" y="381000"/>
            <a:ext cx="53673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5.3 Micron NO Cooling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026" descr="&#10;Figure.png 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533400"/>
            <a:ext cx="7781925" cy="1070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D606-37E3-E449-A058-149884B70814}" type="slidenum">
              <a:rPr lang="en-US"/>
              <a:pPr/>
              <a:t>110</a:t>
            </a:fld>
            <a:endParaRPr lang="en-US"/>
          </a:p>
        </p:txBody>
      </p:sp>
      <p:pic>
        <p:nvPicPr>
          <p:cNvPr id="6146" name="Picture 2" descr="C:\Documents and Settings\foster\Desktop\agu-may05\fig5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800600" cy="5192713"/>
          </a:xfrm>
          <a:prstGeom prst="rect">
            <a:avLst/>
          </a:prstGeom>
          <a:noFill/>
        </p:spPr>
      </p:pic>
      <p:pic>
        <p:nvPicPr>
          <p:cNvPr id="6147" name="Picture 3" descr="C:\Documents and Settings\foster\Desktop\agu-may05\fig5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990600"/>
            <a:ext cx="5029200" cy="5105400"/>
          </a:xfrm>
          <a:prstGeom prst="rect">
            <a:avLst/>
          </a:prstGeo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33600" y="152400"/>
            <a:ext cx="49196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Neutral Temperature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3A5F-DD49-3942-B89E-387B0F9FE124}" type="slidenum">
              <a:rPr lang="en-US"/>
              <a:pPr/>
              <a:t>111</a:t>
            </a:fld>
            <a:endParaRPr lang="en-US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928813" y="-34925"/>
            <a:ext cx="485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 without NO chemistry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57200" y="457200"/>
            <a:ext cx="7631113" cy="6564313"/>
            <a:chOff x="288" y="288"/>
            <a:chExt cx="4807" cy="4135"/>
          </a:xfrm>
        </p:grpSpPr>
        <p:pic>
          <p:nvPicPr>
            <p:cNvPr id="19469" name="Picture 13" descr="C:\Documents and Settings\foster\Desktop\agu-may05\fig16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28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0" name="Picture 14" descr="C:\Documents and Settings\foster\Desktop\agu-may05\fig16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" y="28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1" name="Picture 15" descr="C:\Documents and Settings\foster\Desktop\agu-may05\fig16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" y="220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2" name="Picture 16" descr="C:\Documents and Settings\foster\Desktop\agu-may05\fig16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2256"/>
              <a:ext cx="2167" cy="2167"/>
            </a:xfrm>
            <a:prstGeom prst="rect">
              <a:avLst/>
            </a:prstGeom>
            <a:noFill/>
          </p:spPr>
        </p:pic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1745" y="60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</a:t>
              </a: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4224" y="62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N2</a:t>
              </a: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1601" y="247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O2</a:t>
              </a: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4176" y="2592"/>
              <a:ext cx="4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Rho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4731-6A07-AB47-88EF-816DE1E3DA4E}" type="slidenum">
              <a:rPr lang="en-US"/>
              <a:pPr/>
              <a:t>112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533400"/>
            <a:ext cx="7326313" cy="6553200"/>
            <a:chOff x="336" y="192"/>
            <a:chExt cx="4615" cy="4128"/>
          </a:xfrm>
        </p:grpSpPr>
        <p:pic>
          <p:nvPicPr>
            <p:cNvPr id="26626" name="Picture 2" descr="C:\Documents and Settings\foster\Desktop\agu-may05\fig23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192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7" name="Picture 3" descr="C:\Documents and Settings\foster\Desktop\agu-may05\fig23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92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8" name="Picture 4" descr="C:\Documents and Settings\foster\Desktop\agu-may05\fig23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153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9" name="Picture 5" descr="C:\Documents and Settings\foster\Desktop\agu-may05\fig23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2153"/>
              <a:ext cx="2167" cy="2167"/>
            </a:xfrm>
            <a:prstGeom prst="rect">
              <a:avLst/>
            </a:prstGeom>
            <a:noFill/>
          </p:spPr>
        </p:pic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1718" y="458"/>
              <a:ext cx="3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TN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3158" y="458"/>
              <a:ext cx="127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5.3 micron NO</a:t>
              </a:r>
            </a:p>
            <a:p>
              <a:pPr algn="l"/>
              <a:r>
                <a:rPr lang="en-US"/>
                <a:t>Cooling</a:t>
              </a:r>
            </a:p>
          </p:txBody>
        </p:sp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>
              <a:off x="662" y="2426"/>
              <a:ext cx="131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15 micron CO2</a:t>
              </a:r>
            </a:p>
            <a:p>
              <a:pPr algn="l"/>
              <a:r>
                <a:rPr lang="en-US"/>
                <a:t>Cooling</a:t>
              </a:r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3734" y="2474"/>
              <a:ext cx="8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Radiative</a:t>
              </a:r>
            </a:p>
            <a:p>
              <a:pPr algn="l"/>
              <a:r>
                <a:rPr lang="en-US"/>
                <a:t>Cooling</a:t>
              </a:r>
            </a:p>
          </p:txBody>
        </p:sp>
      </p:grp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073400" y="11747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SMAX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1DAE-D776-E44A-8203-1BCEEB03F3C5}" type="slidenum">
              <a:rPr lang="en-US"/>
              <a:pPr/>
              <a:t>113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533400"/>
            <a:ext cx="7326313" cy="6488113"/>
            <a:chOff x="528" y="144"/>
            <a:chExt cx="4615" cy="4087"/>
          </a:xfrm>
        </p:grpSpPr>
        <p:pic>
          <p:nvPicPr>
            <p:cNvPr id="22530" name="Picture 2" descr="C:\Documents and Settings\foster\Desktop\agu-may05\fig19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1" name="Picture 3" descr="C:\Documents and Settings\foster\Desktop\agu-may05\fig19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2" name="Picture 4" descr="C:\Documents and Settings\foster\Desktop\agu-may05\fig19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206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3" name="Picture 5" descr="C:\Documents and Settings\foster\Desktop\agu-may05\fig19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2064"/>
              <a:ext cx="2167" cy="2167"/>
            </a:xfrm>
            <a:prstGeom prst="rect">
              <a:avLst/>
            </a:prstGeom>
            <a:noFill/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2054" y="41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4358" y="410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N2</a:t>
              </a:r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1920" y="2352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O2</a:t>
              </a:r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272" y="2352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NO</a:t>
              </a:r>
            </a:p>
          </p:txBody>
        </p:sp>
      </p:grp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530600" y="11747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SMAX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/>
              <a:t>Zonal Mean U, V, T: WACCM</a:t>
            </a:r>
            <a:endParaRPr lang="en-US"/>
          </a:p>
        </p:txBody>
      </p:sp>
      <p:pic>
        <p:nvPicPr>
          <p:cNvPr id="151555" name="Picture 3" descr="T-zonal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4343400" cy="3200400"/>
          </a:xfrm>
          <a:prstGeom prst="rect">
            <a:avLst/>
          </a:prstGeom>
          <a:noFill/>
        </p:spPr>
      </p:pic>
      <p:pic>
        <p:nvPicPr>
          <p:cNvPr id="151556" name="Picture 4" descr="U-zonalme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609600"/>
            <a:ext cx="4294188" cy="2971800"/>
          </a:xfrm>
          <a:prstGeom prst="rect">
            <a:avLst/>
          </a:prstGeom>
          <a:noFill/>
        </p:spPr>
      </p:pic>
      <p:pic>
        <p:nvPicPr>
          <p:cNvPr id="151557" name="Picture 5" descr="V-zonalm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609600"/>
            <a:ext cx="4038600" cy="293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y Documents\roble\fig10_de2_po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-9525"/>
            <a:ext cx="58674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026" descr="tie-gcm.png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177925"/>
            <a:ext cx="7173913" cy="450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My Documents\roble\fig11_tiegcm_tnpot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619750" cy="691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026" descr="solarEUVandUV.png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415925"/>
            <a:ext cx="7173913" cy="602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y Documents\roble\fig16_unsat_slt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048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My Documents\roble\fig21_tnloc_1h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My Documents\roble\fig22_tnsondr_1y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iurnalTide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-157163"/>
            <a:ext cx="5648325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y Documents\scd_userforum\atmo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2819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3622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7638" y="82550"/>
            <a:ext cx="4206875" cy="3235325"/>
            <a:chOff x="102" y="57"/>
            <a:chExt cx="2922" cy="2247"/>
          </a:xfrm>
        </p:grpSpPr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" y="246"/>
              <a:ext cx="2922" cy="20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449" y="57"/>
              <a:ext cx="190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SLT=12  AMPLITUDE*1</a:t>
              </a:r>
            </a:p>
          </p:txBody>
        </p:sp>
      </p:grp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976813" y="207963"/>
            <a:ext cx="163512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562475" y="82550"/>
            <a:ext cx="4146550" cy="3236913"/>
            <a:chOff x="3168" y="57"/>
            <a:chExt cx="2880" cy="2248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57"/>
              <a:ext cx="2880" cy="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3638" y="57"/>
              <a:ext cx="182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AMPLITUDE*2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1238" y="3317875"/>
            <a:ext cx="4354512" cy="3381375"/>
            <a:chOff x="1584" y="2304"/>
            <a:chExt cx="3024" cy="2348"/>
          </a:xfrm>
        </p:grpSpPr>
        <p:pic>
          <p:nvPicPr>
            <p:cNvPr id="51210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2492"/>
              <a:ext cx="302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2370" y="2304"/>
              <a:ext cx="1395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 2.5 deg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7963" y="207963"/>
            <a:ext cx="4267200" cy="3317875"/>
            <a:chOff x="144" y="144"/>
            <a:chExt cx="2964" cy="2304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88"/>
              <a:ext cx="296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614" y="144"/>
              <a:ext cx="193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562475" y="207963"/>
            <a:ext cx="4051300" cy="3282950"/>
            <a:chOff x="3168" y="144"/>
            <a:chExt cx="2814" cy="2280"/>
          </a:xfrm>
        </p:grpSpPr>
        <p:pic>
          <p:nvPicPr>
            <p:cNvPr id="532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88"/>
              <a:ext cx="2814" cy="21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3600" y="144"/>
              <a:ext cx="1940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AMPLITUDE*2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78050" y="3525838"/>
            <a:ext cx="4249738" cy="3275012"/>
            <a:chOff x="1512" y="2448"/>
            <a:chExt cx="2952" cy="2274"/>
          </a:xfrm>
        </p:grpSpPr>
        <p:pic>
          <p:nvPicPr>
            <p:cNvPr id="5325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12" y="2592"/>
              <a:ext cx="2952" cy="21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1814" y="2448"/>
              <a:ext cx="231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 2.5 deg</a:t>
              </a: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Times New Roman" charset="0"/>
              </a:rPr>
              <a:t>U</a:t>
            </a:r>
            <a:r>
              <a:rPr lang="en-US" sz="2400" baseline="-25000">
                <a:solidFill>
                  <a:schemeClr val="tx1"/>
                </a:solidFill>
                <a:latin typeface="Times New Roman" charset="0"/>
              </a:rPr>
              <a:t>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tht_TN_combined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85875"/>
            <a:ext cx="85725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_mw_daily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MF2_mw_daily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nnual_ch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693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My Documents\roble\tgcm_transparencies2\fig2-colo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How and why the </a:t>
            </a:r>
            <a:r>
              <a:rPr lang="en-US" dirty="0" err="1" smtClean="0"/>
              <a:t>TGCM’s</a:t>
            </a:r>
            <a:r>
              <a:rPr lang="en-US" dirty="0" smtClean="0"/>
              <a:t> were developed</a:t>
            </a:r>
          </a:p>
          <a:p>
            <a:pPr>
              <a:buNone/>
            </a:pPr>
            <a:r>
              <a:rPr lang="en-US" dirty="0" smtClean="0"/>
              <a:t>       at NCAR.</a:t>
            </a:r>
          </a:p>
          <a:p>
            <a:r>
              <a:rPr lang="en-US" dirty="0" smtClean="0"/>
              <a:t> Their present day capability and how they    </a:t>
            </a:r>
          </a:p>
          <a:p>
            <a:pPr>
              <a:buNone/>
            </a:pPr>
            <a:r>
              <a:rPr lang="en-US" dirty="0" smtClean="0"/>
              <a:t>       are being used in CEDAR.</a:t>
            </a:r>
          </a:p>
          <a:p>
            <a:r>
              <a:rPr lang="en-US" smtClean="0"/>
              <a:t>  </a:t>
            </a:r>
            <a:r>
              <a:rPr lang="en-US" dirty="0" smtClean="0"/>
              <a:t>The future modeling efforts in a changing</a:t>
            </a:r>
          </a:p>
          <a:p>
            <a:pPr>
              <a:buNone/>
            </a:pPr>
            <a:r>
              <a:rPr lang="en-US" dirty="0" smtClean="0"/>
              <a:t>        Climate.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My Documents\roble\tgcm_transparencies2\fig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65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My Documents\roble\tgcm_transparencies2\fig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327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My Documents\roble\fig23_tnchan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905000" y="1524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>
                <a:solidFill>
                  <a:schemeClr val="accent2"/>
                </a:solidFill>
              </a:rPr>
              <a:t>WACCM Components: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A collaboration among 3 NCAR Divisions</a:t>
            </a:r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371600"/>
            <a:ext cx="8305800" cy="4876800"/>
            <a:chOff x="336" y="720"/>
            <a:chExt cx="5232" cy="3072"/>
          </a:xfrm>
        </p:grpSpPr>
        <p:sp>
          <p:nvSpPr>
            <p:cNvPr id="120836" name="AutoShape 4"/>
            <p:cNvSpPr>
              <a:spLocks noChangeArrowheads="1"/>
            </p:cNvSpPr>
            <p:nvPr/>
          </p:nvSpPr>
          <p:spPr bwMode="auto">
            <a:xfrm>
              <a:off x="336" y="1920"/>
              <a:ext cx="1104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MOZART</a:t>
              </a:r>
            </a:p>
          </p:txBody>
        </p:sp>
        <p:sp>
          <p:nvSpPr>
            <p:cNvPr id="120837" name="AutoShape 5"/>
            <p:cNvSpPr>
              <a:spLocks noChangeArrowheads="1"/>
            </p:cNvSpPr>
            <p:nvPr/>
          </p:nvSpPr>
          <p:spPr bwMode="auto">
            <a:xfrm>
              <a:off x="2064" y="3168"/>
              <a:ext cx="1152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MACCM3</a:t>
              </a:r>
            </a:p>
          </p:txBody>
        </p:sp>
        <p:sp>
          <p:nvSpPr>
            <p:cNvPr id="120838" name="Line 6"/>
            <p:cNvSpPr>
              <a:spLocks noChangeShapeType="1"/>
            </p:cNvSpPr>
            <p:nvPr/>
          </p:nvSpPr>
          <p:spPr bwMode="auto">
            <a:xfrm flipV="1">
              <a:off x="1416" y="2256"/>
              <a:ext cx="912" cy="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39" name="AutoShape 7"/>
            <p:cNvSpPr>
              <a:spLocks noChangeArrowheads="1"/>
            </p:cNvSpPr>
            <p:nvPr/>
          </p:nvSpPr>
          <p:spPr bwMode="auto">
            <a:xfrm>
              <a:off x="3624" y="1968"/>
              <a:ext cx="1392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9525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>
                  <a:solidFill>
                    <a:srgbClr val="FFE91B"/>
                  </a:solidFill>
                  <a:latin typeface="Tahoma" charset="0"/>
                </a:rPr>
                <a:t>WACCM</a:t>
              </a:r>
            </a:p>
          </p:txBody>
        </p:sp>
        <p:sp>
          <p:nvSpPr>
            <p:cNvPr id="120840" name="Line 8"/>
            <p:cNvSpPr>
              <a:spLocks noChangeShapeType="1"/>
            </p:cNvSpPr>
            <p:nvPr/>
          </p:nvSpPr>
          <p:spPr bwMode="auto">
            <a:xfrm flipV="1">
              <a:off x="3000" y="2256"/>
              <a:ext cx="624" cy="0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1" name="AutoShape 9"/>
            <p:cNvSpPr>
              <a:spLocks noChangeArrowheads="1"/>
            </p:cNvSpPr>
            <p:nvPr/>
          </p:nvSpPr>
          <p:spPr bwMode="auto">
            <a:xfrm>
              <a:off x="2064" y="720"/>
              <a:ext cx="1200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TIME GCM</a:t>
              </a:r>
            </a:p>
          </p:txBody>
        </p:sp>
        <p:sp>
          <p:nvSpPr>
            <p:cNvPr id="120842" name="Line 10"/>
            <p:cNvSpPr>
              <a:spLocks noChangeShapeType="1"/>
            </p:cNvSpPr>
            <p:nvPr/>
          </p:nvSpPr>
          <p:spPr bwMode="auto">
            <a:xfrm>
              <a:off x="2664" y="1680"/>
              <a:ext cx="0" cy="24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3" name="Oval 11"/>
            <p:cNvSpPr>
              <a:spLocks noChangeArrowheads="1"/>
            </p:cNvSpPr>
            <p:nvPr/>
          </p:nvSpPr>
          <p:spPr bwMode="auto">
            <a:xfrm>
              <a:off x="2352" y="1944"/>
              <a:ext cx="624" cy="62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E91B"/>
                  </a:solidFill>
                  <a:latin typeface="Tahoma" charset="0"/>
                </a:rPr>
                <a:t>+</a:t>
              </a: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1512" y="201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Chemistry</a:t>
              </a:r>
            </a:p>
          </p:txBody>
        </p:sp>
        <p:sp>
          <p:nvSpPr>
            <p:cNvPr id="120845" name="Rectangle 13"/>
            <p:cNvSpPr>
              <a:spLocks noChangeArrowheads="1"/>
            </p:cNvSpPr>
            <p:nvPr/>
          </p:nvSpPr>
          <p:spPr bwMode="auto">
            <a:xfrm>
              <a:off x="1632" y="2784"/>
              <a:ext cx="2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Dynamics + Physical processes</a:t>
              </a:r>
            </a:p>
          </p:txBody>
        </p:sp>
        <p:sp>
          <p:nvSpPr>
            <p:cNvPr id="120846" name="Rectangle 14"/>
            <p:cNvSpPr>
              <a:spLocks noChangeArrowheads="1"/>
            </p:cNvSpPr>
            <p:nvPr/>
          </p:nvSpPr>
          <p:spPr bwMode="auto">
            <a:xfrm>
              <a:off x="1413" y="1474"/>
              <a:ext cx="26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Mesospheric + Thermospheric Processes</a:t>
              </a:r>
            </a:p>
          </p:txBody>
        </p:sp>
        <p:sp>
          <p:nvSpPr>
            <p:cNvPr id="120847" name="Line 15"/>
            <p:cNvSpPr>
              <a:spLocks noChangeShapeType="1"/>
            </p:cNvSpPr>
            <p:nvPr/>
          </p:nvSpPr>
          <p:spPr bwMode="auto">
            <a:xfrm>
              <a:off x="2664" y="1296"/>
              <a:ext cx="0" cy="192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8" name="Line 16"/>
            <p:cNvSpPr>
              <a:spLocks noChangeShapeType="1"/>
            </p:cNvSpPr>
            <p:nvPr/>
          </p:nvSpPr>
          <p:spPr bwMode="auto">
            <a:xfrm flipV="1">
              <a:off x="2640" y="2544"/>
              <a:ext cx="0" cy="2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9" name="Line 17"/>
            <p:cNvSpPr>
              <a:spLocks noChangeShapeType="1"/>
            </p:cNvSpPr>
            <p:nvPr/>
          </p:nvSpPr>
          <p:spPr bwMode="auto">
            <a:xfrm>
              <a:off x="2640" y="2976"/>
              <a:ext cx="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50" name="Text Box 18"/>
            <p:cNvSpPr txBox="1">
              <a:spLocks noChangeArrowheads="1"/>
            </p:cNvSpPr>
            <p:nvPr/>
          </p:nvSpPr>
          <p:spPr bwMode="auto">
            <a:xfrm>
              <a:off x="3216" y="3216"/>
              <a:ext cx="912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CGD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Boville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 u="sng">
                  <a:solidFill>
                    <a:srgbClr val="000000"/>
                  </a:solidFill>
                  <a:latin typeface="Arial" charset="0"/>
                </a:rPr>
                <a:t>F. Sassi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851" name="Rectangle 19"/>
            <p:cNvSpPr>
              <a:spLocks noChangeArrowheads="1"/>
            </p:cNvSpPr>
            <p:nvPr/>
          </p:nvSpPr>
          <p:spPr bwMode="auto">
            <a:xfrm>
              <a:off x="3456" y="768"/>
              <a:ext cx="864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HAO</a:t>
              </a:r>
              <a:endParaRPr lang="en-US" sz="1600" b="1" u="sng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R. Roble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Foster</a:t>
              </a:r>
            </a:p>
          </p:txBody>
        </p:sp>
        <p:sp>
          <p:nvSpPr>
            <p:cNvPr id="120852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6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" charset="0"/>
                </a:rPr>
                <a:t>(Middle Atmosphere CCM)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3" name="Text Box 21"/>
            <p:cNvSpPr txBox="1">
              <a:spLocks noChangeArrowheads="1"/>
            </p:cNvSpPr>
            <p:nvPr/>
          </p:nvSpPr>
          <p:spPr bwMode="auto">
            <a:xfrm>
              <a:off x="1440" y="2304"/>
              <a:ext cx="94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Arial" charset="0"/>
                </a:rPr>
                <a:t>(currently offline)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416" y="2880"/>
              <a:ext cx="1152" cy="86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plus 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additonal collaborators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from all three divisions</a:t>
              </a:r>
            </a:p>
          </p:txBody>
        </p:sp>
      </p:grp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33400" y="4343400"/>
            <a:ext cx="1314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ACD</a:t>
            </a:r>
            <a:endParaRPr lang="en-US" sz="1600" b="1" u="sng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R. Garcia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D. Kinnison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5814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>
                <a:solidFill>
                  <a:schemeClr val="accent2"/>
                </a:solidFill>
              </a:rPr>
              <a:t>WACCM: Winds and Temperature (December)</a:t>
            </a:r>
          </a:p>
        </p:txBody>
      </p:sp>
      <p:pic>
        <p:nvPicPr>
          <p:cNvPr id="3075" name="Picture 3" descr="u_dec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17900"/>
          </a:xfrm>
          <a:prstGeom prst="rect">
            <a:avLst/>
          </a:prstGeom>
          <a:noFill/>
        </p:spPr>
      </p:pic>
      <p:pic>
        <p:nvPicPr>
          <p:cNvPr id="3076" name="Picture 4" descr="v_decme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524250"/>
          </a:xfrm>
          <a:prstGeom prst="rect">
            <a:avLst/>
          </a:prstGeom>
          <a:noFill/>
        </p:spPr>
      </p:pic>
      <p:pic>
        <p:nvPicPr>
          <p:cNvPr id="3077" name="Picture 5" descr="t_decm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32163"/>
            <a:ext cx="4495800" cy="3525837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0" y="762000"/>
            <a:ext cx="1066800" cy="1143000"/>
            <a:chOff x="3936" y="816"/>
            <a:chExt cx="672" cy="720"/>
          </a:xfrm>
        </p:grpSpPr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3984" y="81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3984" y="153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3936" y="1248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_anim_52N.gif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3700" y="-4343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WACCM STUDIES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There are 2 versions of WACCM:  Ground-to-140km and Ground-to-500km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shows that considerable lower atmospheric variability propagates and affects the upper atmosphere and ionosphere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is a free running climate model whereas TIME-GCM is </a:t>
            </a:r>
            <a:r>
              <a:rPr lang="en-US" sz="2800" dirty="0" smtClean="0"/>
              <a:t>a campaign </a:t>
            </a:r>
            <a:r>
              <a:rPr lang="en-US" sz="2800" dirty="0"/>
              <a:t>model using data at the lower boundary to force the observational period for comparison with ground-based and satellite </a:t>
            </a:r>
            <a:r>
              <a:rPr lang="en-US" sz="2800" dirty="0" smtClean="0"/>
              <a:t>data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foster\Desktop\agu-may05\scan.t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67250" cy="4143375"/>
          </a:xfrm>
          <a:prstGeom prst="rect">
            <a:avLst/>
          </a:prstGeom>
          <a:noFill/>
        </p:spPr>
      </p:pic>
      <p:pic>
        <p:nvPicPr>
          <p:cNvPr id="68611" name="Picture 3" descr="C:\Documents and Settings\foster\Desktop\agu-may05\scan.densi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054475"/>
          </a:xfrm>
          <a:prstGeom prst="rect">
            <a:avLst/>
          </a:prstGeom>
          <a:noFill/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609600"/>
            <a:ext cx="7772400" cy="2362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Roble and Dickinson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foster\Desktop\agu-may05\fig18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598488"/>
            <a:ext cx="3440112" cy="3440112"/>
          </a:xfrm>
          <a:prstGeom prst="rect">
            <a:avLst/>
          </a:prstGeom>
          <a:noFill/>
        </p:spPr>
      </p:pic>
      <p:pic>
        <p:nvPicPr>
          <p:cNvPr id="76803" name="Picture 3" descr="C:\Documents and Settings\foster\Desktop\agu-may05\fig18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598488"/>
            <a:ext cx="3440112" cy="3440112"/>
          </a:xfrm>
          <a:prstGeom prst="rect">
            <a:avLst/>
          </a:prstGeom>
          <a:noFill/>
        </p:spPr>
      </p:pic>
      <p:pic>
        <p:nvPicPr>
          <p:cNvPr id="76804" name="Picture 4" descr="C:\Documents and Settings\foster\Desktop\agu-may05\fig18.0003.png"/>
          <p:cNvPicPr>
            <a:picLocks noChangeAspect="1" noChangeArrowheads="1"/>
          </p:cNvPicPr>
          <p:nvPr/>
        </p:nvPicPr>
        <p:blipFill>
          <a:blip r:embed="rId4"/>
          <a:srcRect b="4108"/>
          <a:stretch>
            <a:fillRect/>
          </a:stretch>
        </p:blipFill>
        <p:spPr bwMode="auto">
          <a:xfrm>
            <a:off x="979488" y="3559175"/>
            <a:ext cx="3440112" cy="3298825"/>
          </a:xfrm>
          <a:prstGeom prst="rect">
            <a:avLst/>
          </a:prstGeom>
          <a:noFill/>
        </p:spPr>
      </p:pic>
      <p:pic>
        <p:nvPicPr>
          <p:cNvPr id="76805" name="Picture 5" descr="C:\Documents and Settings\foster\Desktop\agu-may05\fig18.0004.png"/>
          <p:cNvPicPr>
            <a:picLocks noChangeAspect="1" noChangeArrowheads="1"/>
          </p:cNvPicPr>
          <p:nvPr/>
        </p:nvPicPr>
        <p:blipFill>
          <a:blip r:embed="rId5"/>
          <a:srcRect b="4430"/>
          <a:stretch>
            <a:fillRect/>
          </a:stretch>
        </p:blipFill>
        <p:spPr bwMode="auto">
          <a:xfrm>
            <a:off x="4713288" y="3570288"/>
            <a:ext cx="3440112" cy="3287712"/>
          </a:xfrm>
          <a:prstGeom prst="rect">
            <a:avLst/>
          </a:prstGeom>
          <a:noFill/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884488" y="1143000"/>
            <a:ext cx="515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T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>
              <a:latin typeface="Times New Roman" charset="0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230813" y="1006475"/>
            <a:ext cx="168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5.3 </a:t>
            </a:r>
            <a:r>
              <a:rPr lang="en-US" sz="2400">
                <a:latin typeface="Symbol" charset="2"/>
              </a:rPr>
              <a:t>m</a:t>
            </a:r>
            <a:r>
              <a:rPr lang="en-US" sz="2400">
                <a:latin typeface="Times New Roman" charset="0"/>
              </a:rPr>
              <a:t>m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NO Cooling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1573213" y="4054475"/>
            <a:ext cx="157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15 </a:t>
            </a:r>
            <a:r>
              <a:rPr lang="en-US" sz="2400">
                <a:latin typeface="Symbol" charset="2"/>
              </a:rPr>
              <a:t>m</a:t>
            </a:r>
            <a:r>
              <a:rPr lang="en-US" sz="2400">
                <a:latin typeface="Times New Roman" charset="0"/>
              </a:rPr>
              <a:t>m CO</a:t>
            </a:r>
            <a:r>
              <a:rPr lang="en-US" sz="2400" baseline="-25000">
                <a:latin typeface="Times New Roman" charset="0"/>
              </a:rPr>
              <a:t>2</a:t>
            </a:r>
            <a:endParaRPr lang="en-US" sz="2400">
              <a:latin typeface="Times New Roman" charset="0"/>
            </a:endParaRPr>
          </a:p>
          <a:p>
            <a:pPr eaLnBrk="1" hangingPunct="1"/>
            <a:r>
              <a:rPr lang="en-US" sz="2400">
                <a:latin typeface="Times New Roman" charset="0"/>
              </a:rPr>
              <a:t>Cooling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70488" y="4038600"/>
            <a:ext cx="2411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Radiative Cooling</a:t>
            </a:r>
          </a:p>
        </p:txBody>
      </p:sp>
      <p:sp>
        <p:nvSpPr>
          <p:cNvPr id="76810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0" y="-609600"/>
            <a:ext cx="8077200" cy="1828800"/>
          </a:xfrm>
        </p:spPr>
        <p:txBody>
          <a:bodyPr/>
          <a:lstStyle/>
          <a:p>
            <a:r>
              <a:rPr lang="en-US"/>
              <a:t>Solar Medium Conditions,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processes_SARarc.png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317625"/>
            <a:ext cx="7173913" cy="422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0DE3F-C219-4349-87BA-9309B912966F}" type="slidenum">
              <a:rPr lang="en-US"/>
              <a:pPr/>
              <a:t>40</a:t>
            </a:fld>
            <a:endParaRPr lang="en-US"/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629400" y="838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62200" y="5410200"/>
            <a:ext cx="4418013" cy="777875"/>
            <a:chOff x="2112" y="3513"/>
            <a:chExt cx="2783" cy="490"/>
          </a:xfrm>
        </p:grpSpPr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5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3206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685800"/>
            <a:ext cx="4876800" cy="4667250"/>
            <a:chOff x="0" y="432"/>
            <a:chExt cx="3072" cy="2940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0" y="432"/>
              <a:ext cx="3072" cy="2940"/>
              <a:chOff x="0" y="432"/>
              <a:chExt cx="3072" cy="2940"/>
            </a:xfrm>
          </p:grpSpPr>
          <p:pic>
            <p:nvPicPr>
              <p:cNvPr id="93209" name="Picture 25" descr="C:\Documents and Settings\foster\Desktop\dickinson.seminar\TN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32"/>
                <a:ext cx="3072" cy="2940"/>
              </a:xfrm>
              <a:prstGeom prst="rect">
                <a:avLst/>
              </a:prstGeom>
              <a:noFill/>
            </p:spPr>
          </p:pic>
          <p:sp>
            <p:nvSpPr>
              <p:cNvPr id="93210" name="Text Box 26"/>
              <p:cNvSpPr txBox="1">
                <a:spLocks noChangeArrowheads="1"/>
              </p:cNvSpPr>
              <p:nvPr/>
            </p:nvSpPr>
            <p:spPr bwMode="auto">
              <a:xfrm>
                <a:off x="286" y="576"/>
                <a:ext cx="243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Difference: Neutral temperature (K)</a:t>
                </a:r>
              </a:p>
            </p:txBody>
          </p:sp>
        </p:grpSp>
        <p:sp>
          <p:nvSpPr>
            <p:cNvPr id="93211" name="Text Box 27"/>
            <p:cNvSpPr txBox="1">
              <a:spLocks noChangeArrowheads="1"/>
            </p:cNvSpPr>
            <p:nvPr/>
          </p:nvSpPr>
          <p:spPr bwMode="auto">
            <a:xfrm>
              <a:off x="1344" y="2160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TN</a:t>
              </a:r>
            </a:p>
          </p:txBody>
        </p:sp>
        <p:sp>
          <p:nvSpPr>
            <p:cNvPr id="93212" name="Line 28"/>
            <p:cNvSpPr>
              <a:spLocks noChangeShapeType="1"/>
            </p:cNvSpPr>
            <p:nvPr/>
          </p:nvSpPr>
          <p:spPr bwMode="auto">
            <a:xfrm flipV="1">
              <a:off x="1584" y="2112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 flipH="1" flipV="1">
              <a:off x="1008" y="2064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67200" y="685800"/>
            <a:ext cx="4876800" cy="4664075"/>
            <a:chOff x="2688" y="432"/>
            <a:chExt cx="3072" cy="2938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688" y="432"/>
              <a:ext cx="3072" cy="2938"/>
              <a:chOff x="2688" y="432"/>
              <a:chExt cx="3072" cy="2938"/>
            </a:xfrm>
          </p:grpSpPr>
          <p:pic>
            <p:nvPicPr>
              <p:cNvPr id="93189" name="Picture 5" descr="C:\Documents and Settings\foster\Desktop\dickinson.seminar\O2-O-N2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88" y="432"/>
                <a:ext cx="3072" cy="2938"/>
              </a:xfrm>
              <a:prstGeom prst="rect">
                <a:avLst/>
              </a:prstGeom>
              <a:noFill/>
            </p:spPr>
          </p:pic>
          <p:sp>
            <p:nvSpPr>
              <p:cNvPr id="93190" name="Text Box 6"/>
              <p:cNvSpPr txBox="1">
                <a:spLocks noChangeArrowheads="1"/>
              </p:cNvSpPr>
              <p:nvPr/>
            </p:nvSpPr>
            <p:spPr bwMode="auto">
              <a:xfrm>
                <a:off x="3214" y="585"/>
                <a:ext cx="203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Percent difference: O2, O, N2</a:t>
                </a:r>
              </a:p>
            </p:txBody>
          </p:sp>
        </p:grp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4118" y="208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O</a:t>
              </a:r>
            </a:p>
          </p:txBody>
        </p:sp>
        <p:sp>
          <p:nvSpPr>
            <p:cNvPr id="93192" name="Line 8"/>
            <p:cNvSpPr>
              <a:spLocks noChangeShapeType="1"/>
            </p:cNvSpPr>
            <p:nvPr/>
          </p:nvSpPr>
          <p:spPr bwMode="auto">
            <a:xfrm flipH="1">
              <a:off x="3744" y="2256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3" name="Line 9"/>
            <p:cNvSpPr>
              <a:spLocks noChangeShapeType="1"/>
            </p:cNvSpPr>
            <p:nvPr/>
          </p:nvSpPr>
          <p:spPr bwMode="auto">
            <a:xfrm>
              <a:off x="4320" y="2256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4944" y="264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O2</a:t>
              </a:r>
            </a:p>
          </p:txBody>
        </p:sp>
        <p:sp>
          <p:nvSpPr>
            <p:cNvPr id="93195" name="Rectangle 11"/>
            <p:cNvSpPr>
              <a:spLocks noChangeArrowheads="1"/>
            </p:cNvSpPr>
            <p:nvPr/>
          </p:nvSpPr>
          <p:spPr bwMode="auto">
            <a:xfrm>
              <a:off x="3168" y="264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O2</a:t>
              </a:r>
            </a:p>
          </p:txBody>
        </p:sp>
        <p:sp>
          <p:nvSpPr>
            <p:cNvPr id="93196" name="Line 12"/>
            <p:cNvSpPr>
              <a:spLocks noChangeShapeType="1"/>
            </p:cNvSpPr>
            <p:nvPr/>
          </p:nvSpPr>
          <p:spPr bwMode="auto">
            <a:xfrm flipV="1">
              <a:off x="3312" y="2592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5088" y="254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8" name="Text Box 14"/>
            <p:cNvSpPr txBox="1">
              <a:spLocks noChangeArrowheads="1"/>
            </p:cNvSpPr>
            <p:nvPr/>
          </p:nvSpPr>
          <p:spPr bwMode="auto">
            <a:xfrm>
              <a:off x="3216" y="2016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N2</a:t>
              </a:r>
            </a:p>
          </p:txBody>
        </p:sp>
        <p:sp>
          <p:nvSpPr>
            <p:cNvPr id="93199" name="Line 15"/>
            <p:cNvSpPr>
              <a:spLocks noChangeShapeType="1"/>
            </p:cNvSpPr>
            <p:nvPr/>
          </p:nvSpPr>
          <p:spPr bwMode="auto">
            <a:xfrm>
              <a:off x="3360" y="220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0" name="Rectangle 16"/>
            <p:cNvSpPr>
              <a:spLocks noChangeArrowheads="1"/>
            </p:cNvSpPr>
            <p:nvPr/>
          </p:nvSpPr>
          <p:spPr bwMode="auto">
            <a:xfrm>
              <a:off x="4944" y="1968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N2</a:t>
              </a:r>
            </a:p>
          </p:txBody>
        </p:sp>
        <p:sp>
          <p:nvSpPr>
            <p:cNvPr id="93201" name="Line 17"/>
            <p:cNvSpPr>
              <a:spLocks noChangeShapeType="1"/>
            </p:cNvSpPr>
            <p:nvPr/>
          </p:nvSpPr>
          <p:spPr bwMode="auto">
            <a:xfrm flipH="1">
              <a:off x="5040" y="2160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0341-4F98-6344-A2E1-44AE65417F75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86400"/>
            <a:ext cx="4418013" cy="777875"/>
            <a:chOff x="2112" y="3513"/>
            <a:chExt cx="2783" cy="490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6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7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95400" y="76200"/>
            <a:ext cx="6705600" cy="5426075"/>
            <a:chOff x="816" y="48"/>
            <a:chExt cx="4224" cy="34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16" y="48"/>
              <a:ext cx="4224" cy="3418"/>
              <a:chOff x="864" y="192"/>
              <a:chExt cx="4224" cy="3418"/>
            </a:xfrm>
          </p:grpSpPr>
          <p:pic>
            <p:nvPicPr>
              <p:cNvPr id="95241" name="Picture 9" descr="C:\Documents and Settings\foster\Desktop\dickinson.seminar\COOL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192"/>
                <a:ext cx="4224" cy="3418"/>
              </a:xfrm>
              <a:prstGeom prst="rect">
                <a:avLst/>
              </a:prstGeom>
              <a:noFill/>
            </p:spPr>
          </p:pic>
          <p:sp>
            <p:nvSpPr>
              <p:cNvPr id="95242" name="Text Box 10"/>
              <p:cNvSpPr txBox="1">
                <a:spLocks noChangeArrowheads="1"/>
              </p:cNvSpPr>
              <p:nvPr/>
            </p:nvSpPr>
            <p:spPr bwMode="auto">
              <a:xfrm>
                <a:off x="1630" y="192"/>
                <a:ext cx="26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Change in total cooling (deg/day)</a:t>
                </a:r>
              </a:p>
            </p:txBody>
          </p:sp>
        </p:grp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584" y="1656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TCOOL</a:t>
              </a: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120" y="148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5" name="Line 13"/>
            <p:cNvSpPr>
              <a:spLocks noChangeShapeType="1"/>
            </p:cNvSpPr>
            <p:nvPr/>
          </p:nvSpPr>
          <p:spPr bwMode="auto">
            <a:xfrm flipH="1" flipV="1">
              <a:off x="2352" y="153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9CAE-81C6-8041-A974-CBF70B2542D1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10200"/>
            <a:ext cx="4418013" cy="777875"/>
            <a:chOff x="2112" y="3513"/>
            <a:chExt cx="2783" cy="490"/>
          </a:xfrm>
        </p:grpSpPr>
        <p:sp>
          <p:nvSpPr>
            <p:cNvPr id="94211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2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928688"/>
            <a:ext cx="4648200" cy="4181475"/>
            <a:chOff x="96" y="585"/>
            <a:chExt cx="2928" cy="2634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585"/>
              <a:ext cx="2928" cy="2634"/>
              <a:chOff x="96" y="585"/>
              <a:chExt cx="2928" cy="2634"/>
            </a:xfrm>
          </p:grpSpPr>
          <p:pic>
            <p:nvPicPr>
              <p:cNvPr id="94217" name="Picture 9" descr="C:\Documents and Settings\foster\Desktop\dickinson.seminar\NO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24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18" name="Text Box 10"/>
              <p:cNvSpPr txBox="1">
                <a:spLocks noChangeArrowheads="1"/>
              </p:cNvSpPr>
              <p:nvPr/>
            </p:nvSpPr>
            <p:spPr bwMode="auto">
              <a:xfrm>
                <a:off x="463" y="585"/>
                <a:ext cx="225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5.3 micron NO cooling (deg/day)</a:t>
                </a:r>
              </a:p>
            </p:txBody>
          </p:sp>
        </p:grpSp>
        <p:sp>
          <p:nvSpPr>
            <p:cNvPr id="94219" name="Text Box 11"/>
            <p:cNvSpPr txBox="1">
              <a:spLocks noChangeArrowheads="1"/>
            </p:cNvSpPr>
            <p:nvPr/>
          </p:nvSpPr>
          <p:spPr bwMode="auto">
            <a:xfrm>
              <a:off x="1615" y="180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NO</a:t>
              </a: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1920" y="172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1" name="Line 13"/>
            <p:cNvSpPr>
              <a:spLocks noChangeShapeType="1"/>
            </p:cNvSpPr>
            <p:nvPr/>
          </p:nvSpPr>
          <p:spPr bwMode="auto">
            <a:xfrm flipH="1" flipV="1">
              <a:off x="1392" y="168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95800" y="914400"/>
            <a:ext cx="4648200" cy="4181475"/>
            <a:chOff x="2832" y="576"/>
            <a:chExt cx="2928" cy="2634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32" y="576"/>
              <a:ext cx="2928" cy="2634"/>
              <a:chOff x="2832" y="576"/>
              <a:chExt cx="2928" cy="2634"/>
            </a:xfrm>
          </p:grpSpPr>
          <p:pic>
            <p:nvPicPr>
              <p:cNvPr id="94224" name="Picture 16" descr="C:\Documents and Settings\foster\Desktop\dickinson.seminar\CO2_DEG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32" y="615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25" name="Text Box 17"/>
              <p:cNvSpPr txBox="1">
                <a:spLocks noChangeArrowheads="1"/>
              </p:cNvSpPr>
              <p:nvPr/>
            </p:nvSpPr>
            <p:spPr bwMode="auto">
              <a:xfrm>
                <a:off x="3167" y="576"/>
                <a:ext cx="22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15 micron CO2 cooling (deg/day)</a:t>
                </a:r>
              </a:p>
            </p:txBody>
          </p:sp>
        </p:grpSp>
        <p:sp>
          <p:nvSpPr>
            <p:cNvPr id="94226" name="Text Box 18"/>
            <p:cNvSpPr txBox="1">
              <a:spLocks noChangeArrowheads="1"/>
            </p:cNvSpPr>
            <p:nvPr/>
          </p:nvSpPr>
          <p:spPr bwMode="auto">
            <a:xfrm>
              <a:off x="4128" y="2448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CO2</a:t>
              </a:r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 flipV="1">
              <a:off x="4464" y="244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 flipV="1">
              <a:off x="4032" y="23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2778125" y="319088"/>
            <a:ext cx="3451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Change in NO and CO2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37B7-3078-B644-A157-C2CEB77B3C42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334000"/>
            <a:ext cx="4418013" cy="777875"/>
            <a:chOff x="2112" y="3513"/>
            <a:chExt cx="2783" cy="490"/>
          </a:xfrm>
        </p:grpSpPr>
        <p:sp>
          <p:nvSpPr>
            <p:cNvPr id="96259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0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1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6262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727075"/>
            <a:ext cx="4648200" cy="4230688"/>
            <a:chOff x="96" y="458"/>
            <a:chExt cx="2928" cy="26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458"/>
              <a:ext cx="2928" cy="2665"/>
              <a:chOff x="96" y="458"/>
              <a:chExt cx="2928" cy="2665"/>
            </a:xfrm>
          </p:grpSpPr>
          <p:pic>
            <p:nvPicPr>
              <p:cNvPr id="96265" name="Picture 9" descr="C:\Documents and Settings\foster\Desktop\dickinson.seminar\NO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528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6266" name="Text Box 10"/>
              <p:cNvSpPr txBox="1">
                <a:spLocks noChangeArrowheads="1"/>
              </p:cNvSpPr>
              <p:nvPr/>
            </p:nvSpPr>
            <p:spPr bwMode="auto">
              <a:xfrm>
                <a:off x="459" y="458"/>
                <a:ext cx="21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NO (cm3)</a:t>
                </a:r>
              </a:p>
            </p:txBody>
          </p:sp>
        </p:grpSp>
        <p:sp>
          <p:nvSpPr>
            <p:cNvPr id="96267" name="Text Box 11"/>
            <p:cNvSpPr txBox="1">
              <a:spLocks noChangeArrowheads="1"/>
            </p:cNvSpPr>
            <p:nvPr/>
          </p:nvSpPr>
          <p:spPr bwMode="auto">
            <a:xfrm>
              <a:off x="1104" y="192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NO</a:t>
              </a:r>
            </a:p>
          </p:txBody>
        </p:sp>
        <p:sp>
          <p:nvSpPr>
            <p:cNvPr id="96268" name="Line 12"/>
            <p:cNvSpPr>
              <a:spLocks noChangeShapeType="1"/>
            </p:cNvSpPr>
            <p:nvPr/>
          </p:nvSpPr>
          <p:spPr bwMode="auto">
            <a:xfrm flipV="1">
              <a:off x="1392" y="1920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9" name="Line 13"/>
            <p:cNvSpPr>
              <a:spLocks noChangeShapeType="1"/>
            </p:cNvSpPr>
            <p:nvPr/>
          </p:nvSpPr>
          <p:spPr bwMode="auto">
            <a:xfrm flipH="1" flipV="1">
              <a:off x="768" y="1872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648200" y="727075"/>
            <a:ext cx="4648200" cy="4230688"/>
            <a:chOff x="2928" y="458"/>
            <a:chExt cx="2928" cy="2665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928" y="458"/>
              <a:ext cx="2928" cy="2665"/>
              <a:chOff x="2928" y="458"/>
              <a:chExt cx="2928" cy="2665"/>
            </a:xfrm>
          </p:grpSpPr>
          <p:pic>
            <p:nvPicPr>
              <p:cNvPr id="96272" name="Picture 16" descr="C:\Documents and Settings\foster\Desktop\dickinson.seminar\CO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8" y="528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6273" name="Text Box 17"/>
              <p:cNvSpPr txBox="1">
                <a:spLocks noChangeArrowheads="1"/>
              </p:cNvSpPr>
              <p:nvPr/>
            </p:nvSpPr>
            <p:spPr bwMode="auto">
              <a:xfrm>
                <a:off x="3295" y="458"/>
                <a:ext cx="215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CO (cm3)</a:t>
                </a:r>
              </a:p>
            </p:txBody>
          </p:sp>
        </p:grpSp>
        <p:sp>
          <p:nvSpPr>
            <p:cNvPr id="96274" name="Text Box 18"/>
            <p:cNvSpPr txBox="1">
              <a:spLocks noChangeArrowheads="1"/>
            </p:cNvSpPr>
            <p:nvPr/>
          </p:nvSpPr>
          <p:spPr bwMode="auto">
            <a:xfrm>
              <a:off x="4032" y="1776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</a:t>
              </a:r>
            </a:p>
          </p:txBody>
        </p:sp>
        <p:sp>
          <p:nvSpPr>
            <p:cNvPr id="96275" name="Line 19"/>
            <p:cNvSpPr>
              <a:spLocks noChangeShapeType="1"/>
            </p:cNvSpPr>
            <p:nvPr/>
          </p:nvSpPr>
          <p:spPr bwMode="auto">
            <a:xfrm flipV="1">
              <a:off x="4320" y="1728"/>
              <a:ext cx="57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76" name="Line 20"/>
            <p:cNvSpPr>
              <a:spLocks noChangeShapeType="1"/>
            </p:cNvSpPr>
            <p:nvPr/>
          </p:nvSpPr>
          <p:spPr bwMode="auto">
            <a:xfrm flipH="1" flipV="1">
              <a:off x="3648" y="1728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7984-2C51-724E-BCEB-200A1C82A393}" type="slidenum">
              <a:rPr lang="en-US"/>
              <a:pPr/>
              <a:t>44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334000"/>
            <a:ext cx="4418013" cy="777875"/>
            <a:chOff x="2112" y="3513"/>
            <a:chExt cx="2783" cy="490"/>
          </a:xfrm>
        </p:grpSpPr>
        <p:sp>
          <p:nvSpPr>
            <p:cNvPr id="97283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4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7286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762000"/>
            <a:ext cx="4648200" cy="4230688"/>
            <a:chOff x="96" y="480"/>
            <a:chExt cx="2928" cy="26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480"/>
              <a:ext cx="2928" cy="2665"/>
              <a:chOff x="96" y="602"/>
              <a:chExt cx="2928" cy="2665"/>
            </a:xfrm>
          </p:grpSpPr>
          <p:pic>
            <p:nvPicPr>
              <p:cNvPr id="97289" name="Picture 9" descr="C:\Documents and Settings\foster\Desktop\dickinson.seminar\H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>
                <a:off x="527" y="602"/>
                <a:ext cx="203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H (cm3)</a:t>
                </a:r>
              </a:p>
            </p:txBody>
          </p:sp>
        </p:grp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474" y="165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H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632" y="177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3" name="Line 13"/>
            <p:cNvSpPr>
              <a:spLocks noChangeShapeType="1"/>
            </p:cNvSpPr>
            <p:nvPr/>
          </p:nvSpPr>
          <p:spPr bwMode="auto">
            <a:xfrm flipH="1">
              <a:off x="1008" y="177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648200" y="762000"/>
            <a:ext cx="4648200" cy="4230688"/>
            <a:chOff x="2928" y="480"/>
            <a:chExt cx="2928" cy="2665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928" y="480"/>
              <a:ext cx="2928" cy="2665"/>
              <a:chOff x="2928" y="602"/>
              <a:chExt cx="2928" cy="2665"/>
            </a:xfrm>
          </p:grpSpPr>
          <p:pic>
            <p:nvPicPr>
              <p:cNvPr id="97296" name="Picture 16" descr="C:\Documents and Settings\foster\Desktop\dickinson.seminar\N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8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7" name="Text Box 17"/>
              <p:cNvSpPr txBox="1">
                <a:spLocks noChangeArrowheads="1"/>
              </p:cNvSpPr>
              <p:nvPr/>
            </p:nvSpPr>
            <p:spPr bwMode="auto">
              <a:xfrm>
                <a:off x="3301" y="602"/>
                <a:ext cx="21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NE (cm3)</a:t>
                </a:r>
              </a:p>
            </p:txBody>
          </p:sp>
        </p:grp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080" y="230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NE</a:t>
              </a: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auto">
            <a:xfrm flipV="1">
              <a:off x="4368" y="23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00" name="Line 20"/>
            <p:cNvSpPr>
              <a:spLocks noChangeShapeType="1"/>
            </p:cNvSpPr>
            <p:nvPr/>
          </p:nvSpPr>
          <p:spPr bwMode="auto">
            <a:xfrm flipH="1" flipV="1">
              <a:off x="3936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7630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Increased CO</a:t>
            </a:r>
            <a:r>
              <a:rPr lang="en-US" sz="2400" baseline="-25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and CH</a:t>
            </a:r>
            <a:r>
              <a:rPr lang="en-US" sz="2400" baseline="-25000">
                <a:latin typeface="Times New Roman" charset="0"/>
              </a:rPr>
              <a:t>4</a:t>
            </a:r>
            <a:r>
              <a:rPr lang="en-US" sz="2400">
                <a:latin typeface="Times New Roman" charset="0"/>
              </a:rPr>
              <a:t> levels will cool and contract the upper atmosphere, but the effects vary as a function of altitude, with some altitudes actually warming.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Effects of NO cooling and chemical heating modulate the thermospheric response to global change as well as to the solar cycle.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Largest changes are predicted to occur during solar minimum conditions.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These findings may be commensurate with early inference of density changes from satellite orbit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57200"/>
            <a:ext cx="7772400" cy="1447800"/>
          </a:xfrm>
        </p:spPr>
        <p:txBody>
          <a:bodyPr/>
          <a:lstStyle/>
          <a:p>
            <a:r>
              <a:rPr lang="en-US"/>
              <a:t>Aeronomy of Cooling Processes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The thermosphere is cooled primarily through radiation from CO</a:t>
            </a:r>
            <a:r>
              <a:rPr lang="en-US" b="1" baseline="-25000">
                <a:latin typeface="Times New Roman" charset="0"/>
              </a:rPr>
              <a:t>2</a:t>
            </a:r>
            <a:r>
              <a:rPr lang="en-US" b="1">
                <a:latin typeface="Times New Roman" charset="0"/>
              </a:rPr>
              <a:t>, NO, and O(</a:t>
            </a:r>
            <a:r>
              <a:rPr lang="en-US" b="1" baseline="30000">
                <a:latin typeface="Times New Roman" charset="0"/>
              </a:rPr>
              <a:t>3</a:t>
            </a:r>
            <a:r>
              <a:rPr lang="en-US" b="1" i="1">
                <a:latin typeface="Times New Roman" charset="0"/>
              </a:rPr>
              <a:t>P</a:t>
            </a:r>
            <a:r>
              <a:rPr lang="en-US" b="1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radiation in 15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band; NO radiation in 5.3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 modulates solar cycle change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Primary change in recent model estimates is due to increased levels of NO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Older model estimates were tuned to measurements of NO from SME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Soft X-ray fluxes based on AE-era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More recent measurements (HALOE, SNOE, ISSAC, HIRASS) ~5 times higher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E.g., peak solar minimum low-latitude density ~3x10</a:t>
            </a:r>
            <a:r>
              <a:rPr lang="en-US" baseline="30000">
                <a:latin typeface="Times New Roman" charset="0"/>
              </a:rPr>
              <a:t>7</a:t>
            </a:r>
            <a:r>
              <a:rPr lang="en-US">
                <a:latin typeface="Times New Roman" charset="0"/>
              </a:rPr>
              <a:t> instead of ~6x10</a:t>
            </a:r>
            <a:r>
              <a:rPr lang="en-US" baseline="30000">
                <a:latin typeface="Times New Roman" charset="0"/>
              </a:rPr>
              <a:t>6</a:t>
            </a:r>
            <a:endParaRPr lang="en-US">
              <a:latin typeface="Times New Roman" charset="0"/>
            </a:endParaRP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Revised solar soft X-ray fluxes based on TIMED/SEE, SNOE, rockets (EUVAC)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Model with revised ionization and chemistry in agreement with NO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Key uncertainties in chemical rates pertain to branching between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),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N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+e*, NO</a:t>
            </a:r>
            <a:r>
              <a:rPr lang="en-US" baseline="30000">
                <a:latin typeface="Times New Roman" charset="0"/>
              </a:rPr>
              <a:t>+</a:t>
            </a:r>
            <a:r>
              <a:rPr lang="en-US">
                <a:latin typeface="Times New Roman" charset="0"/>
              </a:rPr>
              <a:t>+e</a:t>
            </a:r>
            <a:r>
              <a:rPr lang="en-US" baseline="30000">
                <a:latin typeface="Times New Roman" charset="0"/>
              </a:rPr>
              <a:t>-</a:t>
            </a:r>
            <a:r>
              <a:rPr lang="en-US">
                <a:latin typeface="Times New Roman" charset="0"/>
              </a:rPr>
              <a:t>,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)+O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Temperature dependence of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)+O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and NO+N reactions also important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All of the cooling reactions are modulated by O, so atomic/molecular balance important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Current model rate coefficients:</a:t>
            </a:r>
            <a:endParaRPr lang="en-US">
              <a:latin typeface="Times New Roman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1.56x10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 &lt; 260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(2.6-0.004*T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)x10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260&lt;Tn&lt;300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1.4x10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&gt;300</a:t>
            </a: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NO+O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4.2x10</a:t>
            </a:r>
            <a:r>
              <a:rPr lang="en-US" baseline="30000">
                <a:latin typeface="Times New Roman" charset="0"/>
              </a:rPr>
              <a:t>-11</a:t>
            </a:r>
            <a:endParaRPr lang="en-US">
              <a:latin typeface="Times New Roman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0" y="-22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foster\Desktop\agu-may05\fig17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3440113" cy="3440113"/>
          </a:xfrm>
          <a:prstGeom prst="rect">
            <a:avLst/>
          </a:prstGeom>
          <a:noFill/>
        </p:spPr>
      </p:pic>
      <p:pic>
        <p:nvPicPr>
          <p:cNvPr id="77827" name="Picture 3" descr="C:\Documents and Settings\foster\Desktop\agu-may05\fig17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62000"/>
            <a:ext cx="3516313" cy="3516313"/>
          </a:xfrm>
          <a:prstGeom prst="rect">
            <a:avLst/>
          </a:prstGeom>
          <a:noFill/>
        </p:spPr>
      </p:pic>
      <p:pic>
        <p:nvPicPr>
          <p:cNvPr id="77828" name="Picture 4" descr="C:\Documents and Settings\foster\Desktop\agu-may05\fig17.0003.png"/>
          <p:cNvPicPr>
            <a:picLocks noChangeAspect="1" noChangeArrowheads="1"/>
          </p:cNvPicPr>
          <p:nvPr/>
        </p:nvPicPr>
        <p:blipFill>
          <a:blip r:embed="rId4"/>
          <a:srcRect b="6969"/>
          <a:stretch>
            <a:fillRect/>
          </a:stretch>
        </p:blipFill>
        <p:spPr bwMode="auto">
          <a:xfrm>
            <a:off x="990600" y="3810000"/>
            <a:ext cx="3440113" cy="3200400"/>
          </a:xfrm>
          <a:prstGeom prst="rect">
            <a:avLst/>
          </a:prstGeom>
          <a:noFill/>
        </p:spPr>
      </p:pic>
      <p:pic>
        <p:nvPicPr>
          <p:cNvPr id="77829" name="Picture 5" descr="C:\Documents and Settings\foster\Desktop\agu-may05\fig17.0004.png"/>
          <p:cNvPicPr>
            <a:picLocks noChangeAspect="1" noChangeArrowheads="1"/>
          </p:cNvPicPr>
          <p:nvPr/>
        </p:nvPicPr>
        <p:blipFill>
          <a:blip r:embed="rId5"/>
          <a:srcRect b="8984"/>
          <a:stretch>
            <a:fillRect/>
          </a:stretch>
        </p:blipFill>
        <p:spPr bwMode="auto">
          <a:xfrm>
            <a:off x="4800600" y="3810000"/>
            <a:ext cx="3516313" cy="3200400"/>
          </a:xfrm>
          <a:prstGeom prst="rect">
            <a:avLst/>
          </a:prstGeom>
          <a:noFill/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3200400" y="1066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T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>
              <a:latin typeface="Times New Roman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867400" y="1009650"/>
            <a:ext cx="1768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15 </a:t>
            </a:r>
            <a:r>
              <a:rPr lang="en-US" sz="2400">
                <a:latin typeface="Symbol" charset="2"/>
              </a:rPr>
              <a:t>m</a:t>
            </a:r>
            <a:r>
              <a:rPr lang="en-US" sz="2400">
                <a:latin typeface="Times New Roman" charset="0"/>
              </a:rPr>
              <a:t>m 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CO</a:t>
            </a:r>
            <a:r>
              <a:rPr lang="en-US" sz="2400" baseline="-25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Cooling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1660525" y="4175125"/>
            <a:ext cx="1736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63 </a:t>
            </a:r>
            <a:r>
              <a:rPr lang="en-US" sz="2400">
                <a:latin typeface="Symbol" charset="2"/>
              </a:rPr>
              <a:t>m</a:t>
            </a:r>
            <a:r>
              <a:rPr lang="en-US" sz="2400">
                <a:latin typeface="Times New Roman" charset="0"/>
              </a:rPr>
              <a:t>m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O</a:t>
            </a:r>
            <a:r>
              <a:rPr lang="en-US" sz="2400" baseline="-25000">
                <a:latin typeface="Times New Roman" charset="0"/>
              </a:rPr>
              <a:t>3</a:t>
            </a:r>
            <a:r>
              <a:rPr lang="en-US" sz="2400">
                <a:latin typeface="Times New Roman" charset="0"/>
              </a:rPr>
              <a:t>+ Cooling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6232525" y="4079875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Radiative</a:t>
            </a:r>
          </a:p>
          <a:p>
            <a:pPr eaLnBrk="1" hangingPunct="1"/>
            <a:r>
              <a:rPr lang="en-US" sz="2400">
                <a:latin typeface="Times New Roman" charset="0"/>
              </a:rPr>
              <a:t>Cooling</a:t>
            </a:r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-152400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Solar Medium Conditions, GC-NC, without NO chemistry</a:t>
            </a:r>
          </a:p>
        </p:txBody>
      </p:sp>
      <p:sp>
        <p:nvSpPr>
          <p:cNvPr id="77835" name="Rectangle 11"/>
          <p:cNvSpPr>
            <a:spLocks noGrp="1" noChangeArrowheads="1"/>
          </p:cNvSpPr>
          <p:nvPr>
            <p:ph sz="quarter" idx="1"/>
          </p:nvPr>
        </p:nvSpPr>
        <p:spPr>
          <a:xfrm>
            <a:off x="-4724400" y="1905000"/>
            <a:ext cx="3810000" cy="1981200"/>
          </a:xfrm>
        </p:spPr>
        <p:txBody>
          <a:bodyPr/>
          <a:lstStyle/>
          <a:p>
            <a:endParaRPr lang="en-US" sz="2400"/>
          </a:p>
        </p:txBody>
      </p:sp>
      <p:sp>
        <p:nvSpPr>
          <p:cNvPr id="77836" name="Rectangle 12"/>
          <p:cNvSpPr>
            <a:spLocks noGrp="1" noChangeArrowheads="1"/>
          </p:cNvSpPr>
          <p:nvPr>
            <p:ph sz="quarter" idx="2"/>
          </p:nvPr>
        </p:nvSpPr>
        <p:spPr>
          <a:xfrm>
            <a:off x="-4114800" y="1905000"/>
            <a:ext cx="3810000" cy="1981200"/>
          </a:xfrm>
        </p:spPr>
        <p:txBody>
          <a:bodyPr/>
          <a:lstStyle/>
          <a:p>
            <a:endParaRPr lang="en-US" sz="2400"/>
          </a:p>
        </p:txBody>
      </p:sp>
      <p:sp>
        <p:nvSpPr>
          <p:cNvPr id="77837" name="Rectangle 13"/>
          <p:cNvSpPr>
            <a:spLocks noGrp="1" noChangeArrowheads="1"/>
          </p:cNvSpPr>
          <p:nvPr>
            <p:ph sz="quarter" idx="3"/>
          </p:nvPr>
        </p:nvSpPr>
        <p:spPr>
          <a:xfrm>
            <a:off x="-4724400" y="4191000"/>
            <a:ext cx="3810000" cy="1981200"/>
          </a:xfrm>
        </p:spPr>
        <p:txBody>
          <a:bodyPr/>
          <a:lstStyle/>
          <a:p>
            <a:endParaRPr lang="en-US" sz="2400"/>
          </a:p>
        </p:txBody>
      </p:sp>
      <p:sp>
        <p:nvSpPr>
          <p:cNvPr id="77838" name="Rectangle 14"/>
          <p:cNvSpPr>
            <a:spLocks noGrp="1" noChangeArrowheads="1"/>
          </p:cNvSpPr>
          <p:nvPr>
            <p:ph sz="quarter" idx="4"/>
          </p:nvPr>
        </p:nvSpPr>
        <p:spPr>
          <a:xfrm>
            <a:off x="-4495800" y="3505200"/>
            <a:ext cx="3810000" cy="1981200"/>
          </a:xfrm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26" descr="meso-thermoshpere-energetic.png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352425"/>
            <a:ext cx="7173913" cy="615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"/>
            <a:ext cx="7848600" cy="7848600"/>
          </a:xfrm>
        </p:spPr>
        <p:txBody>
          <a:bodyPr/>
          <a:lstStyle/>
          <a:p>
            <a:r>
              <a:rPr lang="en-US" sz="2800"/>
              <a:t>Changes in atmospheric structure</a:t>
            </a:r>
          </a:p>
          <a:p>
            <a:r>
              <a:rPr lang="en-US" sz="2800"/>
              <a:t>Cooler temperature - smaller scale heights</a:t>
            </a:r>
          </a:p>
          <a:p>
            <a:r>
              <a:rPr lang="en-US" sz="2800"/>
              <a:t>Dynamics sensitive to basic structure</a:t>
            </a:r>
          </a:p>
          <a:p>
            <a:r>
              <a:rPr lang="en-US" sz="2800"/>
              <a:t>     Gravity wave propagation and breaking</a:t>
            </a:r>
          </a:p>
          <a:p>
            <a:r>
              <a:rPr lang="en-US" sz="2800"/>
              <a:t>     Tidal amplitude and phase</a:t>
            </a:r>
          </a:p>
          <a:p>
            <a:r>
              <a:rPr lang="en-US" sz="2800"/>
              <a:t>      Planetary wave propagation </a:t>
            </a:r>
          </a:p>
          <a:p>
            <a:r>
              <a:rPr lang="en-US" sz="2800"/>
              <a:t>Solar radiative and auroral responses</a:t>
            </a:r>
          </a:p>
          <a:p>
            <a:r>
              <a:rPr lang="en-US" sz="2800"/>
              <a:t>Changes affect:</a:t>
            </a:r>
          </a:p>
          <a:p>
            <a:r>
              <a:rPr lang="en-US" sz="2800"/>
              <a:t>     Dynamo dynamics</a:t>
            </a:r>
          </a:p>
          <a:p>
            <a:r>
              <a:rPr lang="en-US" sz="2800"/>
              <a:t>     E-field propagation to F-region</a:t>
            </a:r>
          </a:p>
          <a:p>
            <a:r>
              <a:rPr lang="en-US" sz="2800"/>
              <a:t>     F-region electron densities</a:t>
            </a:r>
          </a:p>
          <a:p>
            <a:r>
              <a:rPr lang="en-US" sz="2800"/>
              <a:t>     Hydrogen densities - topside ionosphere</a:t>
            </a:r>
          </a:p>
          <a:p>
            <a:r>
              <a:rPr lang="en-US" sz="2800"/>
              <a:t>     Magnetosphere/ionosphere/solar wind coupling</a:t>
            </a:r>
          </a:p>
          <a:p>
            <a:endParaRPr lang="en-US" sz="2800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62000" y="990600"/>
            <a:ext cx="792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y Documents\roble\fig6_vntn_diff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858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MF2_mw_d106-112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_mw_d106-112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MEAN STUDIES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Global mean structure - solar EUV and SRC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/Aeronomy - solar EUV*2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Radiative heating/cooling, molecular and eddy diffusion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Sensitivity studies - variation in rate coefficients, eddy diffusion, topside plasma heat flows from the magnetosphere,etc.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y Documents\roble\fig3_electric_current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5" y="9525"/>
            <a:ext cx="603885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E:\My Documents\roble\fig7_mag_fieldline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550" y="123825"/>
            <a:ext cx="5676900" cy="66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E:\My Documents\roble\fig5_sep7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171450"/>
            <a:ext cx="5019675" cy="651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My Documents\roble\fig17_vnsat_latslic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191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8113" y="207963"/>
            <a:ext cx="4424362" cy="3248025"/>
            <a:chOff x="96" y="144"/>
            <a:chExt cx="3072" cy="2256"/>
          </a:xfrm>
        </p:grpSpPr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88"/>
              <a:ext cx="3072" cy="21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3492" name="Text Box 4"/>
            <p:cNvSpPr txBox="1">
              <a:spLocks noChangeArrowheads="1"/>
            </p:cNvSpPr>
            <p:nvPr/>
          </p:nvSpPr>
          <p:spPr bwMode="auto">
            <a:xfrm>
              <a:off x="622" y="144"/>
              <a:ext cx="1931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TN  WAVE 1  AMPLITUDE*1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18050" y="207963"/>
            <a:ext cx="4405313" cy="3317875"/>
            <a:chOff x="3276" y="144"/>
            <a:chExt cx="3060" cy="2304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76" y="306"/>
              <a:ext cx="3060" cy="21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3888" y="144"/>
              <a:ext cx="1932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TN  WAVE 1  AMPLITUDE*2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487613" y="3525838"/>
            <a:ext cx="4356100" cy="3275012"/>
            <a:chOff x="1728" y="2448"/>
            <a:chExt cx="3024" cy="2274"/>
          </a:xfrm>
        </p:grpSpPr>
        <p:pic>
          <p:nvPicPr>
            <p:cNvPr id="6349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28" y="2592"/>
              <a:ext cx="3024" cy="21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2109" y="2448"/>
              <a:ext cx="2308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TN  WAVE 1  AMPLITUDE 2.5 deg</a:t>
              </a:r>
            </a:p>
          </p:txBody>
        </p:sp>
      </p:grpSp>
      <p:sp>
        <p:nvSpPr>
          <p:cNvPr id="6349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Times New Roman" charset="0"/>
              </a:rPr>
              <a:t>T</a:t>
            </a:r>
            <a:r>
              <a:rPr lang="en-US" sz="2400" baseline="-25000">
                <a:solidFill>
                  <a:schemeClr val="tx1"/>
                </a:solidFill>
                <a:latin typeface="Times New Roman" charset="0"/>
              </a:rPr>
              <a:t>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026" descr="circulation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75" y="-454025"/>
            <a:ext cx="10699750" cy="7767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TIME-GCM STUDIES</a:t>
            </a:r>
          </a:p>
        </p:txBody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TIE-GCM extended downward to 10hPa (30km) with aeronomy of mesosphere and upper stratosphere(B-S)</a:t>
            </a:r>
          </a:p>
          <a:p>
            <a:pPr>
              <a:lnSpc>
                <a:spcPct val="90000"/>
              </a:lnSpc>
            </a:pPr>
            <a:r>
              <a:rPr lang="en-US" sz="2800"/>
              <a:t>NCEP or ECMWF data used as lower boundary forcings and daily solar F10.7 and 3hr Kp</a:t>
            </a:r>
          </a:p>
          <a:p>
            <a:pPr>
              <a:lnSpc>
                <a:spcPct val="90000"/>
              </a:lnSpc>
            </a:pPr>
            <a:r>
              <a:rPr lang="en-US" sz="2800"/>
              <a:t>Gravity wave forcing in the mesospere is largest uncertainty and difficult to parameterize</a:t>
            </a:r>
          </a:p>
          <a:p>
            <a:pPr>
              <a:lnSpc>
                <a:spcPct val="90000"/>
              </a:lnSpc>
            </a:pPr>
            <a:r>
              <a:rPr lang="en-US" sz="2800"/>
              <a:t>Planetary waves, tides, gravity waves auroral and solar inputs all affect the MLT region dynamics, aeronomy and airglow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TIME-GCM/CCM FLUX COUPLER STUDIES</a:t>
            </a:r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Feasibility study showed that it is possible to develop a model of the entire atmosphere</a:t>
            </a:r>
          </a:p>
          <a:p>
            <a:pPr>
              <a:lnSpc>
                <a:spcPct val="90000"/>
              </a:lnSpc>
            </a:pPr>
            <a:r>
              <a:rPr lang="en-US" sz="2800"/>
              <a:t>Considerable variability is generated in the lower atmosphere that propagates to the MLT region and through dynamo action to the F-2 region</a:t>
            </a:r>
          </a:p>
          <a:p>
            <a:pPr>
              <a:lnSpc>
                <a:spcPct val="90000"/>
              </a:lnSpc>
            </a:pPr>
            <a:r>
              <a:rPr lang="en-US" sz="2800"/>
              <a:t>Planetary wave activity can produce a strat-warm, meso-cool and thermosphere warm pattern at high latitudes</a:t>
            </a:r>
          </a:p>
          <a:p>
            <a:pPr>
              <a:lnSpc>
                <a:spcPct val="90000"/>
              </a:lnSpc>
            </a:pPr>
            <a:r>
              <a:rPr lang="en-US" sz="2800"/>
              <a:t>Simulations indicate couplings throughout the atmosphere, 6.5 day wave, planetary waves in MLT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TIE-GCM STUDIES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Diurnal variation upper thermosphere/semi-diurnal variation lower thermosphere </a:t>
            </a:r>
          </a:p>
          <a:p>
            <a:pPr>
              <a:lnSpc>
                <a:spcPct val="90000"/>
              </a:lnSpc>
            </a:pPr>
            <a:r>
              <a:rPr lang="en-US" sz="2800"/>
              <a:t>High latitude response to ion convection and auroral inputs</a:t>
            </a:r>
          </a:p>
          <a:p>
            <a:pPr>
              <a:lnSpc>
                <a:spcPct val="90000"/>
              </a:lnSpc>
            </a:pPr>
            <a:r>
              <a:rPr lang="en-US" sz="2800"/>
              <a:t>Complex thermosphere/ionosphere couplings</a:t>
            </a:r>
          </a:p>
          <a:p>
            <a:pPr>
              <a:lnSpc>
                <a:spcPct val="90000"/>
              </a:lnSpc>
            </a:pPr>
            <a:r>
              <a:rPr lang="en-US" sz="2800"/>
              <a:t>Variable solar and auroral inputs lead to large dynamic variability in thermospheric and ionospheric temperature and composition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AF39D-975E-1741-86FA-2A863FF20740}" type="slidenum">
              <a:rPr lang="en-US"/>
              <a:pPr/>
              <a:t>64</a:t>
            </a:fld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/>
              <a:t>Global Change in the Thermosphere and Mesosphere?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28600" y="887413"/>
            <a:ext cx="88392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40000"/>
              </a:spcBef>
            </a:pPr>
            <a:r>
              <a:rPr lang="en-US" sz="1800" b="1"/>
              <a:t>• Model predictions of thermosphere/mesosphere cooling from increased CO</a:t>
            </a:r>
            <a:r>
              <a:rPr lang="en-US" sz="1800" b="1" baseline="-25000"/>
              <a:t>2</a:t>
            </a:r>
            <a:r>
              <a:rPr lang="en-US" sz="1800" b="1"/>
              <a:t>, CH</a:t>
            </a:r>
            <a:r>
              <a:rPr lang="en-US" sz="1800" b="1" baseline="-25000"/>
              <a:t>4</a:t>
            </a:r>
            <a:r>
              <a:rPr lang="en-US" sz="1800" b="1"/>
              <a:t>, etc.: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 i="1"/>
              <a:t>Roble &amp; Dickinson, 1989; Rishbeth &amp; Roble, 1992;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 i="1"/>
              <a:t>Akmaev &amp; Formichev, 1998; 2000; Gruzdev &amp; Brasseur, 2005</a:t>
            </a:r>
            <a:endParaRPr lang="en-US" sz="1800"/>
          </a:p>
          <a:p>
            <a:pPr algn="l" eaLnBrk="0" hangingPunct="0">
              <a:spcBef>
                <a:spcPct val="40000"/>
              </a:spcBef>
            </a:pPr>
            <a:r>
              <a:rPr lang="en-US" sz="1800" b="1"/>
              <a:t>• Considerable recent work on detection of secular trends:</a:t>
            </a:r>
            <a:endParaRPr lang="en-US" sz="1800"/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• Decrease in thermospheric densities from satellite drag measurements:</a:t>
            </a:r>
          </a:p>
          <a:p>
            <a:pPr lvl="2" algn="l" eaLnBrk="0" hangingPunct="0">
              <a:spcBef>
                <a:spcPct val="40000"/>
              </a:spcBef>
            </a:pPr>
            <a:r>
              <a:rPr lang="en-US" sz="1800" i="1"/>
              <a:t>Keating et al., 2000; Emmert et al., 2004; Marcos et al., 2005</a:t>
            </a:r>
            <a:endParaRPr lang="en-US" sz="1800"/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• Consequent decrease in peak altitude of </a:t>
            </a:r>
            <a:r>
              <a:rPr lang="en-US" sz="1800" i="1"/>
              <a:t>F</a:t>
            </a:r>
            <a:r>
              <a:rPr lang="en-US" sz="1800"/>
              <a:t>-region (</a:t>
            </a:r>
            <a:r>
              <a:rPr lang="en-US" sz="1800" i="1"/>
              <a:t>H</a:t>
            </a:r>
            <a:r>
              <a:rPr lang="en-US" sz="1800" i="1" baseline="-25000"/>
              <a:t>m</a:t>
            </a:r>
            <a:r>
              <a:rPr lang="en-US" sz="1800" i="1"/>
              <a:t>F</a:t>
            </a:r>
            <a:r>
              <a:rPr lang="en-US" sz="1800" baseline="-25000"/>
              <a:t>2</a:t>
            </a:r>
            <a:r>
              <a:rPr lang="en-US" sz="1800"/>
              <a:t>)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	Various evidence, interpretation of long-term measurements still uncertain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• Secular trends in mesopause temperatures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	Various evidence, controversial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• Possible increase in exospheric hydrogen</a:t>
            </a:r>
          </a:p>
          <a:p>
            <a:pPr lvl="1" algn="l" eaLnBrk="0" hangingPunct="0">
              <a:spcBef>
                <a:spcPct val="40000"/>
              </a:spcBef>
            </a:pPr>
            <a:r>
              <a:rPr lang="en-US" sz="1800"/>
              <a:t>	</a:t>
            </a:r>
            <a:r>
              <a:rPr lang="en-US" sz="1800" i="1"/>
              <a:t>Kerr et al., 2001</a:t>
            </a:r>
            <a:endParaRPr lang="en-US" sz="1800"/>
          </a:p>
          <a:p>
            <a:pPr algn="l" eaLnBrk="0" hangingPunct="0">
              <a:spcBef>
                <a:spcPct val="40000"/>
              </a:spcBef>
            </a:pPr>
            <a:r>
              <a:rPr lang="en-US" sz="1800" b="1"/>
              <a:t>• Some review articles:</a:t>
            </a:r>
            <a:endParaRPr lang="en-US" sz="1800"/>
          </a:p>
          <a:p>
            <a:pPr lvl="1" algn="l" eaLnBrk="0" hangingPunct="0">
              <a:spcBef>
                <a:spcPct val="40000"/>
              </a:spcBef>
            </a:pPr>
            <a:r>
              <a:rPr lang="en-US" sz="1800" i="1"/>
              <a:t>Roble, 1995; Thomas, 1996; Beig et al., 2003.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foster\Desktop\agu-may05\fig2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1371600"/>
            <a:ext cx="4808537" cy="4808538"/>
          </a:xfrm>
          <a:prstGeom prst="rect">
            <a:avLst/>
          </a:prstGeom>
          <a:noFill/>
        </p:spPr>
      </p:pic>
      <p:pic>
        <p:nvPicPr>
          <p:cNvPr id="71683" name="Picture 3" descr="C:\Documents and Settings\foster\Desktop\agu-may05\fig2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63" y="1371600"/>
            <a:ext cx="4808537" cy="4802188"/>
          </a:xfrm>
          <a:prstGeom prst="rect">
            <a:avLst/>
          </a:prstGeom>
          <a:noFill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-990600" y="228600"/>
            <a:ext cx="550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U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>
              <a:latin typeface="Times New Roman" charset="0"/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Baseline 2002 Model Atmosphere (NC-2002)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foster\Desktop\fig1a.pn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4808538" cy="4808538"/>
          </a:xfrm>
          <a:prstGeom prst="rect">
            <a:avLst/>
          </a:prstGeom>
          <a:noFill/>
        </p:spPr>
      </p:pic>
      <p:pic>
        <p:nvPicPr>
          <p:cNvPr id="101379" name="Picture 3" descr="C:\Documents and Settings\foster\Desktop\fig1b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63" y="1828800"/>
            <a:ext cx="4808537" cy="4808538"/>
          </a:xfrm>
          <a:prstGeom prst="rect">
            <a:avLst/>
          </a:prstGeom>
          <a:noFill/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-1828800" y="762000"/>
            <a:ext cx="461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T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>
              <a:latin typeface="Times New Roman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-2743200" y="609600"/>
            <a:ext cx="946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Times New Roman" charset="0"/>
              </a:rPr>
              <a:t>U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>
              <a:latin typeface="Times New Roman" charset="0"/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Baseline 2002 Model Atmosphere (NC-2002)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foster\Desktop\agu-may05\fig4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4125"/>
            <a:ext cx="5029200" cy="5334000"/>
          </a:xfrm>
          <a:prstGeom prst="rect">
            <a:avLst/>
          </a:prstGeom>
          <a:noFill/>
        </p:spPr>
      </p:pic>
      <p:pic>
        <p:nvPicPr>
          <p:cNvPr id="73731" name="Picture 3" descr="C:\Documents and Settings\foster\Desktop\agu-may05\fig4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54125"/>
            <a:ext cx="4876800" cy="5334000"/>
          </a:xfrm>
          <a:prstGeom prst="rect">
            <a:avLst/>
          </a:prstGeom>
          <a:noFill/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384925" y="99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848600" cy="1981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21</a:t>
            </a:r>
            <a:r>
              <a:rPr lang="en-US" baseline="30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 Century Global Change Model Atmosphere (GC-2100)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foster\Desktop\agu-may05\fig29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1741488"/>
            <a:ext cx="4735512" cy="4735512"/>
          </a:xfrm>
          <a:prstGeom prst="rect">
            <a:avLst/>
          </a:prstGeom>
          <a:noFill/>
        </p:spPr>
      </p:pic>
      <p:pic>
        <p:nvPicPr>
          <p:cNvPr id="74755" name="Picture 3" descr="C:\Documents and Settings\foster\Desktop\agu-may05\fig29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05000"/>
            <a:ext cx="4191000" cy="4191000"/>
          </a:xfrm>
          <a:prstGeom prst="rect">
            <a:avLst/>
          </a:prstGeom>
          <a:noFill/>
        </p:spPr>
      </p:pic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685800"/>
            <a:ext cx="8001000" cy="2438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 in Geopotential Height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8153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Medium Conditions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GC - 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foster\Desktop\agu-may05\fig34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4724400" cy="4724400"/>
          </a:xfrm>
          <a:prstGeom prst="rect">
            <a:avLst/>
          </a:prstGeom>
          <a:noFill/>
        </p:spPr>
      </p:pic>
      <p:pic>
        <p:nvPicPr>
          <p:cNvPr id="75779" name="Picture 3" descr="C:\Documents and Settings\foster\Desktop\agu-may05\fig34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90800"/>
            <a:ext cx="4800600" cy="4800600"/>
          </a:xfrm>
          <a:prstGeom prst="rect">
            <a:avLst/>
          </a:prstGeom>
          <a:noFill/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2296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Medium Conditions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GC - NC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2057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 in Neutral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y Documents\roble\fig4_stor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219075"/>
            <a:ext cx="5886450" cy="6419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foster\Desktop\agu-may05\fig26.0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97125"/>
            <a:ext cx="4460875" cy="4460875"/>
          </a:xfrm>
          <a:prstGeom prst="rect">
            <a:avLst/>
          </a:prstGeom>
          <a:noFill/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Min GC-NC</a:t>
            </a:r>
          </a:p>
        </p:txBody>
      </p:sp>
      <p:pic>
        <p:nvPicPr>
          <p:cNvPr id="78852" name="Picture 4" descr="C:\Documents and Settings\foster\Desktop\agu-may05\fig27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2397125"/>
            <a:ext cx="4460875" cy="4460875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257800" y="1981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Max GC-NC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7772400" cy="2209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Differences in Zonal Mean Neutral Temperature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808038" y="90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foster\Desktop\agu-may05\fig25.0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97125"/>
            <a:ext cx="4460875" cy="4460875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914400" y="190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Min GC-NC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562600" y="1905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Solar Max GC-NC</a:t>
            </a:r>
          </a:p>
        </p:txBody>
      </p:sp>
      <p:pic>
        <p:nvPicPr>
          <p:cNvPr id="79877" name="Picture 5" descr="C:\Documents and Settings\foster\Desktop\agu-may05\fig24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905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Differences in Zonal Mean Total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0805-8597-D44D-B202-E52ABF310A1F}" type="slidenum">
              <a:rPr lang="en-US"/>
              <a:pPr/>
              <a:t>72</a:t>
            </a:fld>
            <a:endParaRPr lang="en-US"/>
          </a:p>
        </p:txBody>
      </p:sp>
      <p:pic>
        <p:nvPicPr>
          <p:cNvPr id="20482" name="Picture 2" descr="C:\Documents and Settings\foster\Desktop\agu-may05\fig17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09600"/>
            <a:ext cx="3440113" cy="3440113"/>
          </a:xfrm>
          <a:prstGeom prst="rect">
            <a:avLst/>
          </a:prstGeom>
          <a:noFill/>
        </p:spPr>
      </p:pic>
      <p:pic>
        <p:nvPicPr>
          <p:cNvPr id="20483" name="Picture 3" descr="C:\Documents and Settings\foster\Desktop\agu-may05\fig17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33400"/>
            <a:ext cx="3516313" cy="3516313"/>
          </a:xfrm>
          <a:prstGeom prst="rect">
            <a:avLst/>
          </a:prstGeom>
          <a:noFill/>
        </p:spPr>
      </p:pic>
      <p:pic>
        <p:nvPicPr>
          <p:cNvPr id="20484" name="Picture 4" descr="C:\Documents and Settings\foster\Desktop\agu-may05\fig17.0003.png"/>
          <p:cNvPicPr>
            <a:picLocks noChangeAspect="1" noChangeArrowheads="1"/>
          </p:cNvPicPr>
          <p:nvPr/>
        </p:nvPicPr>
        <p:blipFill>
          <a:blip r:embed="rId4"/>
          <a:srcRect b="6969"/>
          <a:stretch>
            <a:fillRect/>
          </a:stretch>
        </p:blipFill>
        <p:spPr bwMode="auto">
          <a:xfrm>
            <a:off x="990600" y="3657600"/>
            <a:ext cx="3440113" cy="3200400"/>
          </a:xfrm>
          <a:prstGeom prst="rect">
            <a:avLst/>
          </a:prstGeom>
          <a:noFill/>
        </p:spPr>
      </p:pic>
      <p:pic>
        <p:nvPicPr>
          <p:cNvPr id="20485" name="Picture 5" descr="C:\Documents and Settings\foster\Desktop\agu-may05\fig17.0004.png"/>
          <p:cNvPicPr>
            <a:picLocks noChangeAspect="1" noChangeArrowheads="1"/>
          </p:cNvPicPr>
          <p:nvPr/>
        </p:nvPicPr>
        <p:blipFill>
          <a:blip r:embed="rId5"/>
          <a:srcRect b="8984"/>
          <a:stretch>
            <a:fillRect/>
          </a:stretch>
        </p:blipFill>
        <p:spPr bwMode="auto">
          <a:xfrm>
            <a:off x="4800600" y="3657600"/>
            <a:ext cx="3516313" cy="3200400"/>
          </a:xfrm>
          <a:prstGeom prst="rect">
            <a:avLst/>
          </a:prstGeom>
          <a:noFill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200400" y="1066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867400" y="1009650"/>
            <a:ext cx="1766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15 </a:t>
            </a:r>
            <a:r>
              <a:rPr lang="en-US">
                <a:latin typeface="Symbol" charset="2"/>
              </a:rPr>
              <a:t>m</a:t>
            </a:r>
            <a:r>
              <a:rPr lang="en-US"/>
              <a:t>m </a:t>
            </a:r>
          </a:p>
          <a:p>
            <a:pPr algn="l"/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Cooling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660525" y="4175125"/>
            <a:ext cx="1735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63 </a:t>
            </a:r>
            <a:r>
              <a:rPr lang="en-US">
                <a:latin typeface="Symbol" charset="2"/>
              </a:rPr>
              <a:t>m</a:t>
            </a:r>
            <a:r>
              <a:rPr lang="en-US"/>
              <a:t>m</a:t>
            </a:r>
          </a:p>
          <a:p>
            <a:pPr algn="l"/>
            <a:r>
              <a:rPr lang="en-US"/>
              <a:t>O</a:t>
            </a:r>
            <a:r>
              <a:rPr lang="en-US" baseline="-25000"/>
              <a:t>3</a:t>
            </a:r>
            <a:r>
              <a:rPr lang="en-US"/>
              <a:t>+ Cooling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232525" y="4079875"/>
            <a:ext cx="1349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Radiative</a:t>
            </a:r>
          </a:p>
          <a:p>
            <a:pPr algn="l"/>
            <a:r>
              <a:rPr lang="en-US"/>
              <a:t>Cooling</a:t>
            </a: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Solar Medium Conditions, GC-NC, without NO chemistry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FFFE-F768-6C40-8D57-D68FA9B55509}" type="slidenum">
              <a:rPr lang="en-US"/>
              <a:pPr/>
              <a:t>73</a:t>
            </a:fld>
            <a:endParaRPr lang="en-US"/>
          </a:p>
        </p:txBody>
      </p:sp>
      <p:pic>
        <p:nvPicPr>
          <p:cNvPr id="2050" name="Picture 2" descr="C:\Documents and Settings\foster\Desktop\fig1a.pn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1370013"/>
            <a:ext cx="4808537" cy="4808537"/>
          </a:xfrm>
          <a:prstGeom prst="rect">
            <a:avLst/>
          </a:prstGeom>
          <a:noFill/>
        </p:spPr>
      </p:pic>
      <p:pic>
        <p:nvPicPr>
          <p:cNvPr id="2051" name="Picture 3" descr="C:\Documents and Settings\foster\Desktop\fig1b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63" y="1371600"/>
            <a:ext cx="4808537" cy="4808538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70125" y="955675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172200" y="914400"/>
            <a:ext cx="55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U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Baseline 2002 Model Atmosphere (NC-2002)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1ED73-B12D-8B41-A86F-70D49052937E}" type="slidenum">
              <a:rPr lang="en-US"/>
              <a:pPr/>
              <a:t>74</a:t>
            </a:fld>
            <a:endParaRPr lang="en-US"/>
          </a:p>
        </p:txBody>
      </p:sp>
      <p:pic>
        <p:nvPicPr>
          <p:cNvPr id="3075" name="Picture 3" descr="C:\Documents and Settings\foster\Desktop\agu-may05\fig2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1371600"/>
            <a:ext cx="4808537" cy="4808538"/>
          </a:xfrm>
          <a:prstGeom prst="rect">
            <a:avLst/>
          </a:prstGeom>
          <a:noFill/>
        </p:spPr>
      </p:pic>
      <p:pic>
        <p:nvPicPr>
          <p:cNvPr id="3076" name="Picture 4" descr="C:\Documents and Settings\foster\Desktop\agu-may05\fig2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63" y="1371600"/>
            <a:ext cx="4808537" cy="4802188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057400" y="102235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172200" y="1098550"/>
            <a:ext cx="55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U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Baseline 2002 Model Atmosphere (NC-2002)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016-E433-C440-9D04-7E946911A5D6}" type="slidenum">
              <a:rPr lang="en-US"/>
              <a:pPr/>
              <a:t>75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 anchor="t">
            <a:normAutofit fontScale="90000"/>
          </a:bodyPr>
          <a:lstStyle/>
          <a:p>
            <a:r>
              <a:rPr lang="en-US"/>
              <a:t>21</a:t>
            </a:r>
            <a:r>
              <a:rPr lang="en-US" baseline="30000"/>
              <a:t>st</a:t>
            </a:r>
            <a:r>
              <a:rPr lang="en-US"/>
              <a:t> Century Mixing Ratios at Model Lower Boundary (30 km)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270125" y="822325"/>
            <a:ext cx="580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endParaRPr lang="en-US">
              <a:latin typeface="Times" charset="0"/>
            </a:endParaRPr>
          </a:p>
          <a:p>
            <a:pPr algn="l" eaLnBrk="0" hangingPunct="0"/>
            <a:endParaRPr lang="en-US">
              <a:latin typeface="Times" charset="0"/>
            </a:endParaRPr>
          </a:p>
        </p:txBody>
      </p:sp>
      <p:graphicFrame>
        <p:nvGraphicFramePr>
          <p:cNvPr id="36923" name="Group 59"/>
          <p:cNvGraphicFramePr>
            <a:graphicFrameLocks noGrp="1"/>
          </p:cNvGraphicFramePr>
          <p:nvPr>
            <p:ph type="tbl" idx="1"/>
          </p:nvPr>
        </p:nvGraphicFramePr>
        <p:xfrm>
          <a:off x="1600200" y="2514600"/>
          <a:ext cx="5791200" cy="4023360"/>
        </p:xfrm>
        <a:graphic>
          <a:graphicData uri="http://schemas.openxmlformats.org/drawingml/2006/table">
            <a:tbl>
              <a:tblPr/>
              <a:tblGrid>
                <a:gridCol w="1676400"/>
                <a:gridCol w="1905000"/>
                <a:gridCol w="22098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Species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Year 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Year 2100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CH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O.6E-6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1.34E-6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CO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360E-6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720.E-6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H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0.5E-6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 1.0E-6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1.1E-8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 2.2E-8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H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4.4E-6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 8.8E-6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2.7E-9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16.0E-9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NO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4.2E-9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 8.4E-9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O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 8.3E-6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 4.15E-6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T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225K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215K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CL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X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 S-G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S-G *1.5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18" name="Text Box 54"/>
          <p:cNvSpPr txBox="1">
            <a:spLocks noChangeArrowheads="1"/>
          </p:cNvSpPr>
          <p:nvPr/>
        </p:nvSpPr>
        <p:spPr bwMode="auto">
          <a:xfrm>
            <a:off x="517525" y="898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endParaRPr lang="en-US">
              <a:latin typeface="Times" charset="0"/>
            </a:endParaRPr>
          </a:p>
        </p:txBody>
      </p:sp>
      <p:sp>
        <p:nvSpPr>
          <p:cNvPr id="36920" name="Text Box 56"/>
          <p:cNvSpPr txBox="1">
            <a:spLocks noChangeArrowheads="1"/>
          </p:cNvSpPr>
          <p:nvPr/>
        </p:nvSpPr>
        <p:spPr bwMode="auto">
          <a:xfrm>
            <a:off x="304800" y="838200"/>
            <a:ext cx="8686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/>
              <a:t>• Double CO</a:t>
            </a:r>
            <a:r>
              <a:rPr lang="en-US" baseline="-25000"/>
              <a:t>2</a:t>
            </a:r>
            <a:endParaRPr lang="en-US"/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/>
              <a:t>• Double CH</a:t>
            </a:r>
            <a:r>
              <a:rPr lang="en-US" baseline="-25000"/>
              <a:t>4</a:t>
            </a:r>
            <a:endParaRPr lang="en-US"/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/>
              <a:t>• Other minor species based on scenario from Bruhl &amp; Crutzen, 1993: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554A-1FAC-FF44-AD8E-456E0E3C1BAC}" type="slidenum">
              <a:rPr lang="en-US"/>
              <a:pPr/>
              <a:t>76</a:t>
            </a:fld>
            <a:endParaRPr lang="en-US"/>
          </a:p>
        </p:txBody>
      </p:sp>
      <p:pic>
        <p:nvPicPr>
          <p:cNvPr id="5122" name="Picture 2" descr="C:\Documents and Settings\foster\Desktop\agu-may05\fig4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4125"/>
            <a:ext cx="5029200" cy="5334000"/>
          </a:xfrm>
          <a:prstGeom prst="rect">
            <a:avLst/>
          </a:prstGeom>
          <a:noFill/>
        </p:spPr>
      </p:pic>
      <p:pic>
        <p:nvPicPr>
          <p:cNvPr id="5123" name="Picture 3" descr="C:\Documents and Settings\foster\Desktop\agu-may05\fig4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54125"/>
            <a:ext cx="4876800" cy="5334000"/>
          </a:xfrm>
          <a:prstGeom prst="rect">
            <a:avLst/>
          </a:prstGeo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17725" y="9906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384925" y="990600"/>
            <a:ext cx="55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U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21</a:t>
            </a:r>
            <a:r>
              <a:rPr lang="en-US" baseline="30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 Century Global Change Model Atmosphere (GC-2100)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26B6-1B91-AB49-BCA4-C189F2BDB389}" type="slidenum">
              <a:rPr lang="en-US"/>
              <a:pPr/>
              <a:t>77</a:t>
            </a:fld>
            <a:endParaRPr lang="en-US"/>
          </a:p>
        </p:txBody>
      </p:sp>
      <p:pic>
        <p:nvPicPr>
          <p:cNvPr id="71683" name="Picture 3" descr="C:\Documents and Settings\foster\Desktop\agu-may05\fig29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1741488"/>
            <a:ext cx="4735512" cy="4735512"/>
          </a:xfrm>
          <a:prstGeom prst="rect">
            <a:avLst/>
          </a:prstGeom>
          <a:noFill/>
        </p:spPr>
      </p:pic>
      <p:pic>
        <p:nvPicPr>
          <p:cNvPr id="71684" name="Picture 4" descr="C:\Documents and Settings\foster\Desktop\agu-may05\fig29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05000"/>
            <a:ext cx="4191000" cy="4191000"/>
          </a:xfrm>
          <a:prstGeom prst="rect">
            <a:avLst/>
          </a:prstGeom>
          <a:noFill/>
        </p:spPr>
      </p:pic>
      <p:sp>
        <p:nvSpPr>
          <p:cNvPr id="716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 in Geopotential Height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533400" y="838200"/>
            <a:ext cx="8153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Solar Medium Conditions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GC - 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DE30-F693-0F43-BE59-A572BAB04484}" type="slidenum">
              <a:rPr lang="en-US"/>
              <a:pPr/>
              <a:t>78</a:t>
            </a:fld>
            <a:endParaRPr lang="en-US"/>
          </a:p>
        </p:txBody>
      </p:sp>
      <p:pic>
        <p:nvPicPr>
          <p:cNvPr id="7174" name="Picture 6" descr="C:\Documents and Settings\foster\Desktop\agu-may05\fig34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600200"/>
            <a:ext cx="4724400" cy="4724400"/>
          </a:xfrm>
          <a:prstGeom prst="rect">
            <a:avLst/>
          </a:prstGeom>
          <a:noFill/>
        </p:spPr>
      </p:pic>
      <p:pic>
        <p:nvPicPr>
          <p:cNvPr id="7175" name="Picture 7" descr="C:\Documents and Settings\foster\Desktop\agu-may05\fig34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600200"/>
            <a:ext cx="4800600" cy="4800600"/>
          </a:xfrm>
          <a:prstGeom prst="rect">
            <a:avLst/>
          </a:prstGeom>
          <a:noFill/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8153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Solar Medium Conditions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/>
              <a:t>GC - NC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Difference in Neutral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7861D-817F-924C-A3A9-02D3DB2BB5C5}" type="slidenum">
              <a:rPr lang="en-US"/>
              <a:pPr/>
              <a:t>79</a:t>
            </a:fld>
            <a:endParaRPr lang="en-US"/>
          </a:p>
        </p:txBody>
      </p:sp>
      <p:pic>
        <p:nvPicPr>
          <p:cNvPr id="29699" name="Picture 3" descr="C:\Documents and Settings\foster\Desktop\agu-may05\fig26.0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1635125"/>
            <a:ext cx="4460875" cy="4460875"/>
          </a:xfrm>
          <a:prstGeom prst="rect">
            <a:avLst/>
          </a:prstGeom>
          <a:noFill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0" y="11779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Solar Min GC-NC</a:t>
            </a:r>
          </a:p>
        </p:txBody>
      </p:sp>
      <p:pic>
        <p:nvPicPr>
          <p:cNvPr id="29703" name="Picture 7" descr="C:\Documents and Settings\foster\Desktop\agu-may05\fig27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35125"/>
            <a:ext cx="4460875" cy="4460875"/>
          </a:xfrm>
          <a:prstGeom prst="rect">
            <a:avLst/>
          </a:prstGeom>
          <a:noFill/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257800" y="117792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Solar Max GC-NC</a:t>
            </a:r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Differences in Zonal Mean Neutral Temperature</a:t>
            </a:r>
            <a:endParaRPr lang="en-US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:\My Documents\roble\tgcm_transparencies2\fig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0"/>
            <a:ext cx="5299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132E-C1B6-984E-9D40-BA969B38FB6A}" type="slidenum">
              <a:rPr lang="en-US"/>
              <a:pPr/>
              <a:t>80</a:t>
            </a:fld>
            <a:endParaRPr lang="en-US"/>
          </a:p>
        </p:txBody>
      </p:sp>
      <p:pic>
        <p:nvPicPr>
          <p:cNvPr id="28675" name="Picture 3" descr="C:\Documents and Settings\foster\Desktop\agu-may05\fig25.0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00200"/>
            <a:ext cx="4460875" cy="4460875"/>
          </a:xfrm>
          <a:prstGeom prst="rect">
            <a:avLst/>
          </a:prstGeo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Solar Min GC-NC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562600" y="1143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Solar Max GC-NC</a:t>
            </a:r>
          </a:p>
        </p:txBody>
      </p:sp>
      <p:pic>
        <p:nvPicPr>
          <p:cNvPr id="28679" name="Picture 7" descr="C:\Documents and Settings\foster\Desktop\agu-may05\fig24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4495800" cy="4495800"/>
          </a:xfrm>
          <a:prstGeom prst="rect">
            <a:avLst/>
          </a:prstGeom>
          <a:noFill/>
        </p:spPr>
      </p:pic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Differences in Zonal Mean Total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F123-1B59-1F4D-9299-DE75193547F3}" type="slidenum">
              <a:rPr lang="en-US"/>
              <a:pPr/>
              <a:t>81</a:t>
            </a:fld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81000" y="968375"/>
            <a:ext cx="87630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10000"/>
              </a:lnSpc>
              <a:spcBef>
                <a:spcPct val="100000"/>
              </a:spcBef>
            </a:pPr>
            <a:r>
              <a:rPr lang="en-US"/>
              <a:t>• Increased CO</a:t>
            </a:r>
            <a:r>
              <a:rPr lang="en-US" baseline="-25000"/>
              <a:t>2</a:t>
            </a:r>
            <a:r>
              <a:rPr lang="en-US"/>
              <a:t> and CH</a:t>
            </a:r>
            <a:r>
              <a:rPr lang="en-US" baseline="-25000"/>
              <a:t>4</a:t>
            </a:r>
            <a:r>
              <a:rPr lang="en-US"/>
              <a:t> levels will cool and contract the upper atmosphere, but the effects vary as a function of altitude, with some altitudes actually warming.</a:t>
            </a:r>
          </a:p>
          <a:p>
            <a:pPr algn="l">
              <a:lnSpc>
                <a:spcPct val="110000"/>
              </a:lnSpc>
              <a:spcBef>
                <a:spcPct val="100000"/>
              </a:spcBef>
            </a:pPr>
            <a:r>
              <a:rPr lang="en-US"/>
              <a:t>• Effects of NO cooling and chemical heating modulate the thermospheric response to global change as well as to the solar cycle.</a:t>
            </a:r>
          </a:p>
          <a:p>
            <a:pPr algn="l">
              <a:lnSpc>
                <a:spcPct val="110000"/>
              </a:lnSpc>
              <a:spcBef>
                <a:spcPct val="100000"/>
              </a:spcBef>
            </a:pPr>
            <a:r>
              <a:rPr lang="en-US"/>
              <a:t>• Largest changes are predicted to occur during solar minimum conditions.</a:t>
            </a:r>
          </a:p>
          <a:p>
            <a:pPr algn="l">
              <a:lnSpc>
                <a:spcPct val="110000"/>
              </a:lnSpc>
              <a:spcBef>
                <a:spcPct val="100000"/>
              </a:spcBef>
            </a:pPr>
            <a:r>
              <a:rPr lang="en-US"/>
              <a:t>• These findings may be commensurate with early inference of density changes from satellite orbit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96653-8E56-5D4D-9525-855655F42B15}" type="slidenum">
              <a:rPr lang="en-US"/>
              <a:pPr/>
              <a:t>82</a:t>
            </a:fld>
            <a:endParaRPr lang="en-US"/>
          </a:p>
        </p:txBody>
      </p:sp>
      <p:pic>
        <p:nvPicPr>
          <p:cNvPr id="21506" name="Picture 2" descr="C:\Documents and Settings\foster\Desktop\agu-may05\fig18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598488"/>
            <a:ext cx="3440112" cy="3440112"/>
          </a:xfrm>
          <a:prstGeom prst="rect">
            <a:avLst/>
          </a:prstGeom>
          <a:noFill/>
        </p:spPr>
      </p:pic>
      <p:pic>
        <p:nvPicPr>
          <p:cNvPr id="21507" name="Picture 3" descr="C:\Documents and Settings\foster\Desktop\agu-may05\fig18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598488"/>
            <a:ext cx="3440112" cy="3440112"/>
          </a:xfrm>
          <a:prstGeom prst="rect">
            <a:avLst/>
          </a:prstGeom>
          <a:noFill/>
        </p:spPr>
      </p:pic>
      <p:pic>
        <p:nvPicPr>
          <p:cNvPr id="21508" name="Picture 4" descr="C:\Documents and Settings\foster\Desktop\agu-may05\fig18.0003.png"/>
          <p:cNvPicPr>
            <a:picLocks noChangeAspect="1" noChangeArrowheads="1"/>
          </p:cNvPicPr>
          <p:nvPr/>
        </p:nvPicPr>
        <p:blipFill>
          <a:blip r:embed="rId4"/>
          <a:srcRect b="4108"/>
          <a:stretch>
            <a:fillRect/>
          </a:stretch>
        </p:blipFill>
        <p:spPr bwMode="auto">
          <a:xfrm>
            <a:off x="979488" y="3559175"/>
            <a:ext cx="3440112" cy="3298825"/>
          </a:xfrm>
          <a:prstGeom prst="rect">
            <a:avLst/>
          </a:prstGeom>
          <a:noFill/>
        </p:spPr>
      </p:pic>
      <p:pic>
        <p:nvPicPr>
          <p:cNvPr id="21509" name="Picture 5" descr="C:\Documents and Settings\foster\Desktop\agu-may05\fig18.0004.png"/>
          <p:cNvPicPr>
            <a:picLocks noChangeAspect="1" noChangeArrowheads="1"/>
          </p:cNvPicPr>
          <p:nvPr/>
        </p:nvPicPr>
        <p:blipFill>
          <a:blip r:embed="rId5"/>
          <a:srcRect b="4430"/>
          <a:stretch>
            <a:fillRect/>
          </a:stretch>
        </p:blipFill>
        <p:spPr bwMode="auto">
          <a:xfrm>
            <a:off x="4713288" y="3570288"/>
            <a:ext cx="3440112" cy="3287712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884488" y="1143000"/>
            <a:ext cx="515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</a:t>
            </a:r>
            <a:r>
              <a:rPr lang="en-US" baseline="-25000"/>
              <a:t>N</a:t>
            </a:r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230813" y="1006475"/>
            <a:ext cx="168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5.3 </a:t>
            </a:r>
            <a:r>
              <a:rPr lang="en-US">
                <a:latin typeface="Symbol" charset="2"/>
              </a:rPr>
              <a:t>m</a:t>
            </a:r>
            <a:r>
              <a:rPr lang="en-US"/>
              <a:t>m</a:t>
            </a:r>
          </a:p>
          <a:p>
            <a:pPr algn="l"/>
            <a:r>
              <a:rPr lang="en-US"/>
              <a:t>NO Cooling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573213" y="4054475"/>
            <a:ext cx="1579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15 </a:t>
            </a:r>
            <a:r>
              <a:rPr lang="en-US">
                <a:latin typeface="Symbol" charset="2"/>
              </a:rPr>
              <a:t>m</a:t>
            </a:r>
            <a:r>
              <a:rPr lang="en-US"/>
              <a:t>m CO</a:t>
            </a:r>
            <a:r>
              <a:rPr lang="en-US" baseline="-25000"/>
              <a:t>2</a:t>
            </a:r>
            <a:endParaRPr lang="en-US"/>
          </a:p>
          <a:p>
            <a:pPr algn="l"/>
            <a:r>
              <a:rPr lang="en-US"/>
              <a:t>Cooling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170488" y="4038600"/>
            <a:ext cx="240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Radiative Cooling</a:t>
            </a: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Medium Conditions,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CF5D-7721-5B49-89C1-0ECA1423B895}" type="slidenum">
              <a:rPr lang="en-US"/>
              <a:pPr/>
              <a:t>83</a:t>
            </a:fld>
            <a:endParaRPr lang="en-US"/>
          </a:p>
        </p:txBody>
      </p:sp>
      <p:pic>
        <p:nvPicPr>
          <p:cNvPr id="23554" name="Picture 2" descr="C:\Documents and Settings\foster\Desktop\agu-may05\fig20.0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533400"/>
            <a:ext cx="3440112" cy="3440113"/>
          </a:xfrm>
          <a:prstGeom prst="rect">
            <a:avLst/>
          </a:prstGeom>
          <a:noFill/>
        </p:spPr>
      </p:pic>
      <p:pic>
        <p:nvPicPr>
          <p:cNvPr id="23555" name="Picture 3" descr="C:\Documents and Settings\foster\Desktop\agu-may05\fig20.0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533400"/>
            <a:ext cx="3440112" cy="3440113"/>
          </a:xfrm>
          <a:prstGeom prst="rect">
            <a:avLst/>
          </a:prstGeom>
          <a:noFill/>
        </p:spPr>
      </p:pic>
      <p:pic>
        <p:nvPicPr>
          <p:cNvPr id="23556" name="Picture 4" descr="C:\Documents and Settings\foster\Desktop\agu-may05\fig20.0003.png"/>
          <p:cNvPicPr>
            <a:picLocks noChangeAspect="1" noChangeArrowheads="1"/>
          </p:cNvPicPr>
          <p:nvPr/>
        </p:nvPicPr>
        <p:blipFill>
          <a:blip r:embed="rId4"/>
          <a:srcRect b="4753"/>
          <a:stretch>
            <a:fillRect/>
          </a:stretch>
        </p:blipFill>
        <p:spPr bwMode="auto">
          <a:xfrm>
            <a:off x="979488" y="3581400"/>
            <a:ext cx="3440112" cy="3276600"/>
          </a:xfrm>
          <a:prstGeom prst="rect">
            <a:avLst/>
          </a:prstGeom>
          <a:noFill/>
        </p:spPr>
      </p:pic>
      <p:pic>
        <p:nvPicPr>
          <p:cNvPr id="23557" name="Picture 5" descr="C:\Documents and Settings\foster\Desktop\agu-may05\fig20.0004.png"/>
          <p:cNvPicPr>
            <a:picLocks noChangeAspect="1" noChangeArrowheads="1"/>
          </p:cNvPicPr>
          <p:nvPr/>
        </p:nvPicPr>
        <p:blipFill>
          <a:blip r:embed="rId5"/>
          <a:srcRect b="4753"/>
          <a:stretch>
            <a:fillRect/>
          </a:stretch>
        </p:blipFill>
        <p:spPr bwMode="auto">
          <a:xfrm>
            <a:off x="4713288" y="3581400"/>
            <a:ext cx="3440112" cy="3276600"/>
          </a:xfrm>
          <a:prstGeom prst="rect">
            <a:avLst/>
          </a:prstGeom>
          <a:noFill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402013" y="9556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31013" y="95567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N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113088" y="4125913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NO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846888" y="4049713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Rho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Medium Conditions,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9509-8B37-B84C-91CF-58607BDBEECE}" type="slidenum">
              <a:rPr lang="en-US"/>
              <a:pPr/>
              <a:t>84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369888"/>
            <a:ext cx="7402513" cy="6488112"/>
            <a:chOff x="336" y="96"/>
            <a:chExt cx="4663" cy="4087"/>
          </a:xfrm>
        </p:grpSpPr>
        <p:pic>
          <p:nvPicPr>
            <p:cNvPr id="25602" name="Picture 2" descr="C:\Documents and Settings\foster\Desktop\agu-may05\fig22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96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5603" name="Picture 3" descr="C:\Documents and Settings\foster\Desktop\agu-may05\fig22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96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5604" name="Picture 4" descr="C:\Documents and Settings\foster\Desktop\agu-may05\fig22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016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5605" name="Picture 5" descr="C:\Documents and Settings\foster\Desktop\agu-may05\fig22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2016"/>
              <a:ext cx="2167" cy="2167"/>
            </a:xfrm>
            <a:prstGeom prst="rect">
              <a:avLst/>
            </a:prstGeom>
            <a:noFill/>
          </p:spPr>
        </p:pic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1766" y="314"/>
              <a:ext cx="3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TN</a:t>
              </a:r>
            </a:p>
          </p:txBody>
        </p:sp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3158" y="314"/>
              <a:ext cx="10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5.3 micron</a:t>
              </a:r>
            </a:p>
            <a:p>
              <a:pPr algn="l"/>
              <a:r>
                <a:rPr lang="en-US"/>
                <a:t>NO Cooling</a:t>
              </a:r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758" y="2330"/>
              <a:ext cx="131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15 micron CO2</a:t>
              </a:r>
            </a:p>
            <a:p>
              <a:pPr algn="l"/>
              <a:r>
                <a:rPr lang="en-US"/>
                <a:t>Cooling</a:t>
              </a:r>
            </a:p>
          </p:txBody>
        </p:sp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3158" y="2234"/>
              <a:ext cx="8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Radiative</a:t>
              </a:r>
            </a:p>
            <a:p>
              <a:pPr algn="l"/>
              <a:r>
                <a:rPr lang="en-US"/>
                <a:t>Cooling</a:t>
              </a:r>
            </a:p>
          </p:txBody>
        </p:sp>
      </p:grp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132138" y="41275"/>
            <a:ext cx="197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SMIN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C87F-F988-D74E-9CA9-0E546AFF499D}" type="slidenum">
              <a:rPr lang="en-US"/>
              <a:pPr/>
              <a:t>85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14400" y="533400"/>
            <a:ext cx="7097713" cy="6488113"/>
            <a:chOff x="576" y="144"/>
            <a:chExt cx="4471" cy="4087"/>
          </a:xfrm>
        </p:grpSpPr>
        <p:pic>
          <p:nvPicPr>
            <p:cNvPr id="24578" name="Picture 2" descr="C:\Documents and Settings\foster\Desktop\agu-may05\fig21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4579" name="Picture 3" descr="C:\Documents and Settings\foster\Desktop\agu-may05\fig21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4580" name="Picture 4" descr="C:\Documents and Settings\foster\Desktop\agu-may05\fig21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6" y="206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4581" name="Picture 5" descr="C:\Documents and Settings\foster\Desktop\agu-may05\fig21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2064"/>
              <a:ext cx="2119" cy="2119"/>
            </a:xfrm>
            <a:prstGeom prst="rect">
              <a:avLst/>
            </a:prstGeom>
            <a:noFill/>
          </p:spPr>
        </p:pic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2054" y="41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4262" y="410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N2</a:t>
              </a:r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1958" y="2330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NO</a:t>
              </a: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4214" y="2330"/>
              <a:ext cx="4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Rho</a:t>
              </a:r>
            </a:p>
          </p:txBody>
        </p:sp>
      </p:grp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360738" y="117475"/>
            <a:ext cx="197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SMIN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54C9-CEF9-904B-AA24-9988F2AB6A17}" type="slidenum">
              <a:rPr lang="en-US"/>
              <a:pPr/>
              <a:t>86</a:t>
            </a:fld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00400" y="152400"/>
            <a:ext cx="2593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SMED GC-NC </a:t>
            </a:r>
          </a:p>
          <a:p>
            <a:r>
              <a:rPr lang="en-US"/>
              <a:t>Percent 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914400"/>
            <a:ext cx="9144000" cy="5334000"/>
            <a:chOff x="0" y="336"/>
            <a:chExt cx="5760" cy="3360"/>
          </a:xfrm>
        </p:grpSpPr>
        <p:pic>
          <p:nvPicPr>
            <p:cNvPr id="14338" name="Picture 2" descr="C:\Documents and Settings\foster\Desktop\agu-may05\fig13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76"/>
              <a:ext cx="3072" cy="3120"/>
            </a:xfrm>
            <a:prstGeom prst="rect">
              <a:avLst/>
            </a:prstGeom>
            <a:noFill/>
          </p:spPr>
        </p:pic>
        <p:pic>
          <p:nvPicPr>
            <p:cNvPr id="14339" name="Picture 3" descr="C:\Documents and Settings\foster\Desktop\agu-may05\fig13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576"/>
              <a:ext cx="3120" cy="3120"/>
            </a:xfrm>
            <a:prstGeom prst="rect">
              <a:avLst/>
            </a:prstGeom>
            <a:noFill/>
          </p:spPr>
        </p:pic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1344" y="33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4022" y="362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F28E-F6AB-BA4D-85ED-C6A839258F12}" type="slidenum">
              <a:rPr lang="en-US"/>
              <a:pPr/>
              <a:t>87</a:t>
            </a:fld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432175" y="1524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990600"/>
            <a:ext cx="9144000" cy="5257800"/>
            <a:chOff x="0" y="336"/>
            <a:chExt cx="5760" cy="3312"/>
          </a:xfrm>
        </p:grpSpPr>
        <p:pic>
          <p:nvPicPr>
            <p:cNvPr id="15362" name="Picture 2" descr="C:\Documents and Settings\foster\Desktop\agu-may05\fig14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28"/>
              <a:ext cx="3072" cy="3120"/>
            </a:xfrm>
            <a:prstGeom prst="rect">
              <a:avLst/>
            </a:prstGeom>
            <a:noFill/>
          </p:spPr>
        </p:pic>
        <p:pic>
          <p:nvPicPr>
            <p:cNvPr id="15363" name="Picture 3" descr="C:\Documents and Settings\foster\Desktop\agu-may05\fig14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528"/>
              <a:ext cx="3120" cy="3120"/>
            </a:xfrm>
            <a:prstGeom prst="rect">
              <a:avLst/>
            </a:prstGeom>
            <a:noFill/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296" y="384"/>
              <a:ext cx="4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CO2</a:t>
              </a: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3936" y="336"/>
              <a:ext cx="3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CO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E64DF-D0D3-AA49-8132-7C0ABA3A9229}" type="slidenum">
              <a:rPr lang="en-US"/>
              <a:pPr/>
              <a:t>88</a:t>
            </a:fld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352800" y="3048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Differences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143000"/>
            <a:ext cx="9144000" cy="5334000"/>
            <a:chOff x="0" y="528"/>
            <a:chExt cx="5760" cy="3360"/>
          </a:xfrm>
        </p:grpSpPr>
        <p:pic>
          <p:nvPicPr>
            <p:cNvPr id="16386" name="Picture 2" descr="C:\Documents and Settings\foster\Desktop\agu-may05\fig15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3120" cy="3120"/>
            </a:xfrm>
            <a:prstGeom prst="rect">
              <a:avLst/>
            </a:prstGeom>
            <a:noFill/>
          </p:spPr>
        </p:pic>
        <p:pic>
          <p:nvPicPr>
            <p:cNvPr id="16387" name="Picture 3" descr="C:\Documents and Settings\foster\Desktop\agu-may05\fig15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8" y="720"/>
              <a:ext cx="3072" cy="3168"/>
            </a:xfrm>
            <a:prstGeom prst="rect">
              <a:avLst/>
            </a:prstGeom>
            <a:noFill/>
          </p:spPr>
        </p:pic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1248" y="528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H2O</a:t>
              </a:r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3888" y="576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286DE-9F0D-1643-9964-92A9752DF428}" type="slidenum">
              <a:rPr lang="en-US"/>
              <a:pPr/>
              <a:t>89</a:t>
            </a:fld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00400" y="152400"/>
            <a:ext cx="2593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</a:t>
            </a:r>
          </a:p>
          <a:p>
            <a:r>
              <a:rPr lang="en-US"/>
              <a:t>Percent Differences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066800"/>
            <a:ext cx="9144000" cy="5257800"/>
            <a:chOff x="0" y="432"/>
            <a:chExt cx="5760" cy="3312"/>
          </a:xfrm>
        </p:grpSpPr>
        <p:pic>
          <p:nvPicPr>
            <p:cNvPr id="13315" name="Picture 3" descr="C:\Documents and Settings\foster\Desktop\agu-may05\fig12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72"/>
              <a:ext cx="3168" cy="3050"/>
            </a:xfrm>
            <a:prstGeom prst="rect">
              <a:avLst/>
            </a:prstGeom>
            <a:noFill/>
          </p:spPr>
        </p:pic>
        <p:pic>
          <p:nvPicPr>
            <p:cNvPr id="13316" name="Picture 4" descr="C:\Documents and Settings\foster\Desktop\agu-may05\fig12b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8" y="672"/>
              <a:ext cx="3072" cy="3072"/>
            </a:xfrm>
            <a:prstGeom prst="rect">
              <a:avLst/>
            </a:prstGeom>
            <a:noFill/>
          </p:spPr>
        </p:pic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1392" y="43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4032" y="432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E:\My Documents\roble\fig12a_eart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295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08C2-3BBD-6D47-B27C-86272B24F420}" type="slidenum">
              <a:rPr lang="en-US"/>
              <a:pPr/>
              <a:t>90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219200"/>
            <a:ext cx="8316913" cy="4419600"/>
            <a:chOff x="96" y="672"/>
            <a:chExt cx="5239" cy="2784"/>
          </a:xfrm>
        </p:grpSpPr>
        <p:pic>
          <p:nvPicPr>
            <p:cNvPr id="72707" name="Picture 3" descr="C:\Documents and Settings\foster\Desktop\agu-may05\fig30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672"/>
              <a:ext cx="2784" cy="2784"/>
            </a:xfrm>
            <a:prstGeom prst="rect">
              <a:avLst/>
            </a:prstGeom>
            <a:noFill/>
          </p:spPr>
        </p:pic>
        <p:pic>
          <p:nvPicPr>
            <p:cNvPr id="72708" name="Picture 4" descr="C:\Documents and Settings\foster\Desktop\agu-may05\fig30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768"/>
              <a:ext cx="2455" cy="2455"/>
            </a:xfrm>
            <a:prstGeom prst="rect">
              <a:avLst/>
            </a:prstGeom>
            <a:noFill/>
          </p:spPr>
        </p:pic>
      </p:grp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016125" y="422275"/>
            <a:ext cx="4689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Percent Difference: Electron Density</a:t>
            </a:r>
          </a:p>
          <a:p>
            <a:r>
              <a:rPr lang="en-US"/>
              <a:t>SMED: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955A-CE36-164B-A904-A468F1F1E6E3}" type="slidenum">
              <a:rPr lang="en-US"/>
              <a:pPr/>
              <a:t>91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219200"/>
            <a:ext cx="8469313" cy="4495800"/>
            <a:chOff x="144" y="720"/>
            <a:chExt cx="5335" cy="2832"/>
          </a:xfrm>
        </p:grpSpPr>
        <p:pic>
          <p:nvPicPr>
            <p:cNvPr id="73731" name="Picture 3" descr="C:\Documents and Settings\foster\Desktop\agu-may05\fig31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720"/>
              <a:ext cx="2832" cy="2832"/>
            </a:xfrm>
            <a:prstGeom prst="rect">
              <a:avLst/>
            </a:prstGeom>
            <a:noFill/>
          </p:spPr>
        </p:pic>
        <p:pic>
          <p:nvPicPr>
            <p:cNvPr id="73732" name="Picture 4" descr="C:\Documents and Settings\foster\Desktop\agu-may05\fig31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816"/>
              <a:ext cx="2455" cy="2455"/>
            </a:xfrm>
            <a:prstGeom prst="rect">
              <a:avLst/>
            </a:prstGeom>
            <a:noFill/>
          </p:spPr>
        </p:pic>
      </p:grp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55888" y="422275"/>
            <a:ext cx="3854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Percent Difference: Hydrogen</a:t>
            </a:r>
          </a:p>
          <a:p>
            <a:r>
              <a:rPr lang="en-US"/>
              <a:t>SMED: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FC53-4CF3-5843-A865-B98F8B5E5C5A}" type="slidenum">
              <a:rPr lang="en-US"/>
              <a:pPr/>
              <a:t>92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66688"/>
            <a:ext cx="8229600" cy="6996112"/>
            <a:chOff x="192" y="105"/>
            <a:chExt cx="5184" cy="4407"/>
          </a:xfrm>
        </p:grpSpPr>
        <p:pic>
          <p:nvPicPr>
            <p:cNvPr id="74756" name="Picture 4" descr="C:\Documents and Settings\foster\Desktop\agu-may05\fig32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36"/>
              <a:ext cx="2352" cy="2352"/>
            </a:xfrm>
            <a:prstGeom prst="rect">
              <a:avLst/>
            </a:prstGeom>
            <a:noFill/>
          </p:spPr>
        </p:pic>
        <p:pic>
          <p:nvPicPr>
            <p:cNvPr id="74757" name="Picture 5" descr="C:\Documents and Settings\foster\Desktop\agu-may05\fig32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288"/>
              <a:ext cx="2400" cy="2400"/>
            </a:xfrm>
            <a:prstGeom prst="rect">
              <a:avLst/>
            </a:prstGeom>
            <a:noFill/>
          </p:spPr>
        </p:pic>
        <p:pic>
          <p:nvPicPr>
            <p:cNvPr id="74758" name="Picture 6" descr="C:\Documents and Settings\foster\Desktop\agu-may05\fig32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2263"/>
              <a:ext cx="2208" cy="2208"/>
            </a:xfrm>
            <a:prstGeom prst="rect">
              <a:avLst/>
            </a:prstGeom>
            <a:noFill/>
          </p:spPr>
        </p:pic>
        <p:pic>
          <p:nvPicPr>
            <p:cNvPr id="74759" name="Picture 7" descr="C:\Documents and Settings\foster\Desktop\agu-may05\fig32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2" y="2304"/>
              <a:ext cx="2208" cy="2208"/>
            </a:xfrm>
            <a:prstGeom prst="rect">
              <a:avLst/>
            </a:prstGeom>
            <a:noFill/>
          </p:spPr>
        </p:pic>
        <p:sp>
          <p:nvSpPr>
            <p:cNvPr id="74760" name="Text Box 8"/>
            <p:cNvSpPr txBox="1">
              <a:spLocks noChangeArrowheads="1"/>
            </p:cNvSpPr>
            <p:nvPr/>
          </p:nvSpPr>
          <p:spPr bwMode="auto">
            <a:xfrm>
              <a:off x="871" y="153"/>
              <a:ext cx="7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QSOLAR</a:t>
              </a:r>
            </a:p>
          </p:txBody>
        </p:sp>
        <p:sp>
          <p:nvSpPr>
            <p:cNvPr id="74761" name="Text Box 9"/>
            <p:cNvSpPr txBox="1">
              <a:spLocks noChangeArrowheads="1"/>
            </p:cNvSpPr>
            <p:nvPr/>
          </p:nvSpPr>
          <p:spPr bwMode="auto">
            <a:xfrm>
              <a:off x="3732" y="105"/>
              <a:ext cx="8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RADCOOL</a:t>
              </a:r>
            </a:p>
          </p:txBody>
        </p:sp>
      </p:grp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297238" y="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Difference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A07F-8C12-6D46-AA74-0B8FDAD4BE7D}" type="slidenum">
              <a:rPr lang="en-US"/>
              <a:pPr/>
              <a:t>93</a:t>
            </a:fld>
            <a:endParaRPr lang="en-US"/>
          </a:p>
        </p:txBody>
      </p:sp>
      <p:pic>
        <p:nvPicPr>
          <p:cNvPr id="4098" name="Picture 2" descr="C:\Documents and Settings\foster\Desktop\agu-may05\fig3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876800" cy="5334000"/>
          </a:xfrm>
          <a:prstGeom prst="rect">
            <a:avLst/>
          </a:prstGeom>
          <a:noFill/>
        </p:spPr>
      </p:pic>
      <p:pic>
        <p:nvPicPr>
          <p:cNvPr id="4099" name="Picture 3" descr="C:\Documents and Settings\foster\Desktop\agu-may05\fig3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838200"/>
            <a:ext cx="4827587" cy="5421313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57400" y="6096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172200" y="609600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UN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41725" y="117475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GC-2100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08DC-812A-194E-8F14-C609E9200C9A}" type="slidenum">
              <a:rPr lang="en-US"/>
              <a:pPr/>
              <a:t>94</a:t>
            </a:fld>
            <a:endParaRPr lang="en-US"/>
          </a:p>
        </p:txBody>
      </p:sp>
      <p:pic>
        <p:nvPicPr>
          <p:cNvPr id="9218" name="Picture 2" descr="C:\Documents and Settings\foster\Desktop\agu-may05\fig8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029200" cy="5105400"/>
          </a:xfrm>
          <a:prstGeom prst="rect">
            <a:avLst/>
          </a:prstGeom>
          <a:noFill/>
        </p:spPr>
      </p:pic>
      <p:pic>
        <p:nvPicPr>
          <p:cNvPr id="9219" name="Picture 3" descr="C:\Documents and Settings\foster\Desktop\agu-may05\fig8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4876800" cy="5105400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981200" y="457200"/>
            <a:ext cx="5435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15 Micron CO2 Cooling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1881-F20E-5147-94FE-B4CEE2F1CE86}" type="slidenum">
              <a:rPr lang="en-US"/>
              <a:pPr/>
              <a:t>95</a:t>
            </a:fld>
            <a:endParaRPr lang="en-US"/>
          </a:p>
        </p:txBody>
      </p:sp>
      <p:pic>
        <p:nvPicPr>
          <p:cNvPr id="8194" name="Picture 2" descr="C:\Documents and Settings\foster\Desktop\agu-may05\fig7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5029200" cy="5029200"/>
          </a:xfrm>
          <a:prstGeom prst="rect">
            <a:avLst/>
          </a:prstGeom>
          <a:noFill/>
        </p:spPr>
      </p:pic>
      <p:pic>
        <p:nvPicPr>
          <p:cNvPr id="8195" name="Picture 3" descr="C:\Documents and Settings\foster\Desktop\agu-may05\fig7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4876800" cy="5029200"/>
          </a:xfrm>
          <a:prstGeom prst="rect">
            <a:avLst/>
          </a:prstGeo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33600" y="381000"/>
            <a:ext cx="53673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5.3 Micron NO Cooling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D606-37E3-E449-A058-149884B70814}" type="slidenum">
              <a:rPr lang="en-US"/>
              <a:pPr/>
              <a:t>96</a:t>
            </a:fld>
            <a:endParaRPr lang="en-US"/>
          </a:p>
        </p:txBody>
      </p:sp>
      <p:pic>
        <p:nvPicPr>
          <p:cNvPr id="6146" name="Picture 2" descr="C:\Documents and Settings\foster\Desktop\agu-may05\fig5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800600" cy="5192713"/>
          </a:xfrm>
          <a:prstGeom prst="rect">
            <a:avLst/>
          </a:prstGeom>
          <a:noFill/>
        </p:spPr>
      </p:pic>
      <p:pic>
        <p:nvPicPr>
          <p:cNvPr id="6147" name="Picture 3" descr="C:\Documents and Settings\foster\Desktop\agu-may05\fig5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990600"/>
            <a:ext cx="5029200" cy="5105400"/>
          </a:xfrm>
          <a:prstGeom prst="rect">
            <a:avLst/>
          </a:prstGeo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33600" y="152400"/>
            <a:ext cx="49196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Neutral Temperature (difference)</a:t>
            </a:r>
          </a:p>
          <a:p>
            <a:r>
              <a:rPr lang="en-US"/>
              <a:t>SMED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3A5F-DD49-3942-B89E-387B0F9FE124}" type="slidenum">
              <a:rPr lang="en-US"/>
              <a:pPr/>
              <a:t>97</a:t>
            </a:fld>
            <a:endParaRPr lang="en-US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928813" y="-34925"/>
            <a:ext cx="485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SMED GC-NC without NO chemistry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57200" y="457200"/>
            <a:ext cx="7631113" cy="6564313"/>
            <a:chOff x="288" y="288"/>
            <a:chExt cx="4807" cy="4135"/>
          </a:xfrm>
        </p:grpSpPr>
        <p:pic>
          <p:nvPicPr>
            <p:cNvPr id="19469" name="Picture 13" descr="C:\Documents and Settings\foster\Desktop\agu-may05\fig16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28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0" name="Picture 14" descr="C:\Documents and Settings\foster\Desktop\agu-may05\fig16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" y="28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1" name="Picture 15" descr="C:\Documents and Settings\foster\Desktop\agu-may05\fig16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" y="2208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19472" name="Picture 16" descr="C:\Documents and Settings\foster\Desktop\agu-may05\fig16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2256"/>
              <a:ext cx="2167" cy="2167"/>
            </a:xfrm>
            <a:prstGeom prst="rect">
              <a:avLst/>
            </a:prstGeom>
            <a:noFill/>
          </p:spPr>
        </p:pic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1745" y="60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</a:t>
              </a: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4224" y="62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N2</a:t>
              </a: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1601" y="2474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O2</a:t>
              </a: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4176" y="2592"/>
              <a:ext cx="4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Rho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4731-6A07-AB47-88EF-816DE1E3DA4E}" type="slidenum">
              <a:rPr lang="en-US"/>
              <a:pPr/>
              <a:t>98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533400"/>
            <a:ext cx="7326313" cy="6553200"/>
            <a:chOff x="336" y="192"/>
            <a:chExt cx="4615" cy="4128"/>
          </a:xfrm>
        </p:grpSpPr>
        <p:pic>
          <p:nvPicPr>
            <p:cNvPr id="26626" name="Picture 2" descr="C:\Documents and Settings\foster\Desktop\agu-may05\fig23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192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7" name="Picture 3" descr="C:\Documents and Settings\foster\Desktop\agu-may05\fig23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92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8" name="Picture 4" descr="C:\Documents and Settings\foster\Desktop\agu-may05\fig23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153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6629" name="Picture 5" descr="C:\Documents and Settings\foster\Desktop\agu-may05\fig23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2153"/>
              <a:ext cx="2167" cy="2167"/>
            </a:xfrm>
            <a:prstGeom prst="rect">
              <a:avLst/>
            </a:prstGeom>
            <a:noFill/>
          </p:spPr>
        </p:pic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1718" y="458"/>
              <a:ext cx="3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TN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3158" y="458"/>
              <a:ext cx="127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5.3 micron NO</a:t>
              </a:r>
            </a:p>
            <a:p>
              <a:pPr algn="l"/>
              <a:r>
                <a:rPr lang="en-US"/>
                <a:t>Cooling</a:t>
              </a:r>
            </a:p>
          </p:txBody>
        </p:sp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>
              <a:off x="662" y="2426"/>
              <a:ext cx="131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15 micron CO2</a:t>
              </a:r>
            </a:p>
            <a:p>
              <a:pPr algn="l"/>
              <a:r>
                <a:rPr lang="en-US"/>
                <a:t>Cooling</a:t>
              </a:r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3734" y="2474"/>
              <a:ext cx="8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Radiative</a:t>
              </a:r>
            </a:p>
            <a:p>
              <a:pPr algn="l"/>
              <a:r>
                <a:rPr lang="en-US"/>
                <a:t>Cooling</a:t>
              </a:r>
            </a:p>
          </p:txBody>
        </p:sp>
      </p:grp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073400" y="11747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SMAX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1DAE-D776-E44A-8203-1BCEEB03F3C5}" type="slidenum">
              <a:rPr lang="en-US"/>
              <a:pPr/>
              <a:t>99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533400"/>
            <a:ext cx="7326313" cy="6488113"/>
            <a:chOff x="528" y="144"/>
            <a:chExt cx="4615" cy="4087"/>
          </a:xfrm>
        </p:grpSpPr>
        <p:pic>
          <p:nvPicPr>
            <p:cNvPr id="22530" name="Picture 2" descr="C:\Documents and Settings\foster\Desktop\agu-may05\fig19.0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1" name="Picture 3" descr="C:\Documents and Settings\foster\Desktop\agu-may05\fig19.0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14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2" name="Picture 4" descr="C:\Documents and Settings\foster\Desktop\agu-may05\fig19.00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2064"/>
              <a:ext cx="2167" cy="2167"/>
            </a:xfrm>
            <a:prstGeom prst="rect">
              <a:avLst/>
            </a:prstGeom>
            <a:noFill/>
          </p:spPr>
        </p:pic>
        <p:pic>
          <p:nvPicPr>
            <p:cNvPr id="22533" name="Picture 5" descr="C:\Documents and Settings\foster\Desktop\agu-may05\fig19.00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2064"/>
              <a:ext cx="2167" cy="2167"/>
            </a:xfrm>
            <a:prstGeom prst="rect">
              <a:avLst/>
            </a:prstGeom>
            <a:noFill/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2054" y="41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</a:t>
              </a:r>
            </a:p>
          </p:txBody>
        </p:sp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4358" y="410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N2</a:t>
              </a:r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1920" y="2352"/>
              <a:ext cx="3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O2</a:t>
              </a:r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272" y="2352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NO</a:t>
              </a:r>
            </a:p>
          </p:txBody>
        </p:sp>
      </p:grp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530600" y="11747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SMAX GC-NC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2080</Words>
  <Application>Microsoft Macintosh PowerPoint</Application>
  <PresentationFormat>On-screen Show (4:3)</PresentationFormat>
  <Paragraphs>448</Paragraphs>
  <Slides>115</Slides>
  <Notes>7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Office Theme</vt:lpstr>
      <vt:lpstr>THE NCAR TGCM’S: PAST, PRESENT, AND FUTURE  R.G.Roble HAO/ESSL/NCAR Boulder,Co</vt:lpstr>
      <vt:lpstr>Slide 2</vt:lpstr>
      <vt:lpstr>Talk 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UN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WACCM STUDIES</vt:lpstr>
      <vt:lpstr>Roble and Dickinson (1989)</vt:lpstr>
      <vt:lpstr>Solar Medium Conditions, GC-NC</vt:lpstr>
      <vt:lpstr>Slide 40</vt:lpstr>
      <vt:lpstr>Slide 41</vt:lpstr>
      <vt:lpstr>Slide 42</vt:lpstr>
      <vt:lpstr>Slide 43</vt:lpstr>
      <vt:lpstr>Slide 44</vt:lpstr>
      <vt:lpstr>Conclusions</vt:lpstr>
      <vt:lpstr>Slide 46</vt:lpstr>
      <vt:lpstr>Slide 47</vt:lpstr>
      <vt:lpstr>Aeronomy of Cooling Processes</vt:lpstr>
      <vt:lpstr>Solar Medium Conditions, GC-NC, without NO chemistry</vt:lpstr>
      <vt:lpstr>Slide 50</vt:lpstr>
      <vt:lpstr>Slide 51</vt:lpstr>
      <vt:lpstr>Slide 52</vt:lpstr>
      <vt:lpstr>Slide 53</vt:lpstr>
      <vt:lpstr>GLOBAL MEAN STUDIES</vt:lpstr>
      <vt:lpstr>Slide 55</vt:lpstr>
      <vt:lpstr>Slide 56</vt:lpstr>
      <vt:lpstr>Slide 57</vt:lpstr>
      <vt:lpstr>Slide 58</vt:lpstr>
      <vt:lpstr>TN</vt:lpstr>
      <vt:lpstr>TIME-GCM STUDIES</vt:lpstr>
      <vt:lpstr>TIME-GCM/CCM FLUX COUPLER STUDIES</vt:lpstr>
      <vt:lpstr>TIE-GCM STUDIES</vt:lpstr>
      <vt:lpstr>Slide 63</vt:lpstr>
      <vt:lpstr>Global Change in the Thermosphere and Mesosphere?</vt:lpstr>
      <vt:lpstr>Baseline 2002 Model Atmosphere (NC-2002)</vt:lpstr>
      <vt:lpstr>Baseline 2002 Model Atmosphere (NC-2002)</vt:lpstr>
      <vt:lpstr>21st Century Global Change Model Atmosphere (GC-2100)</vt:lpstr>
      <vt:lpstr>Difference in Geopotential Height</vt:lpstr>
      <vt:lpstr>Difference in Neutral Temperature</vt:lpstr>
      <vt:lpstr>Differences in Zonal Mean Neutral Temperature</vt:lpstr>
      <vt:lpstr>Differences in Zonal Mean Total Density</vt:lpstr>
      <vt:lpstr>Solar Medium Conditions, GC-NC, without NO chemistry</vt:lpstr>
      <vt:lpstr>Baseline 2002 Model Atmosphere (NC-2002)</vt:lpstr>
      <vt:lpstr>Baseline 2002 Model Atmosphere (NC-2002)</vt:lpstr>
      <vt:lpstr>21st Century Mixing Ratios at Model Lower Boundary (30 km)</vt:lpstr>
      <vt:lpstr>21st Century Global Change Model Atmosphere (GC-2100)</vt:lpstr>
      <vt:lpstr>Difference in Geopotential Height</vt:lpstr>
      <vt:lpstr>Difference in Neutral Temperature</vt:lpstr>
      <vt:lpstr>Differences in Zonal Mean Neutral Temperature</vt:lpstr>
      <vt:lpstr>Differences in Zonal Mean Total Density</vt:lpstr>
      <vt:lpstr>Conclusions</vt:lpstr>
      <vt:lpstr>Solar Medium Conditions, GC-NC</vt:lpstr>
      <vt:lpstr>Solar Medium Conditions, GC-NC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Zonal Mean U, V, T: WACCM</vt:lpstr>
      <vt:lpstr>Slide 115</vt:lpstr>
    </vt:vector>
  </TitlesOfParts>
  <Company>National Center For Atmospheric Research HAO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CEDAR PRESENTATION</dc:title>
  <dc:creator>Ray Roble</dc:creator>
  <cp:lastModifiedBy>Ray Roble</cp:lastModifiedBy>
  <cp:revision>44</cp:revision>
  <dcterms:created xsi:type="dcterms:W3CDTF">2009-06-16T16:06:36Z</dcterms:created>
  <dcterms:modified xsi:type="dcterms:W3CDTF">2009-06-16T17:04:39Z</dcterms:modified>
</cp:coreProperties>
</file>