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68" r:id="rId4"/>
    <p:sldId id="282" r:id="rId5"/>
    <p:sldId id="315" r:id="rId6"/>
    <p:sldId id="319" r:id="rId7"/>
    <p:sldId id="264" r:id="rId8"/>
    <p:sldId id="263" r:id="rId9"/>
    <p:sldId id="266" r:id="rId10"/>
    <p:sldId id="313" r:id="rId11"/>
    <p:sldId id="261" r:id="rId12"/>
    <p:sldId id="287" r:id="rId13"/>
    <p:sldId id="312" r:id="rId14"/>
    <p:sldId id="281" r:id="rId15"/>
    <p:sldId id="283" r:id="rId16"/>
    <p:sldId id="285" r:id="rId17"/>
    <p:sldId id="284" r:id="rId18"/>
    <p:sldId id="289" r:id="rId19"/>
    <p:sldId id="296" r:id="rId20"/>
    <p:sldId id="297" r:id="rId21"/>
    <p:sldId id="298" r:id="rId22"/>
    <p:sldId id="301" r:id="rId23"/>
    <p:sldId id="321" r:id="rId24"/>
    <p:sldId id="322" r:id="rId25"/>
    <p:sldId id="323" r:id="rId26"/>
    <p:sldId id="324" r:id="rId27"/>
    <p:sldId id="325" r:id="rId28"/>
    <p:sldId id="290" r:id="rId29"/>
    <p:sldId id="292" r:id="rId30"/>
    <p:sldId id="293" r:id="rId31"/>
    <p:sldId id="259" r:id="rId32"/>
    <p:sldId id="303" r:id="rId33"/>
    <p:sldId id="306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AFBB-5DFA-144A-8D43-6EFD95342364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BD04-F6D3-EF47-A063-A61D29281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8BD2D646-0E7F-954D-A25D-64DE7BA67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4256-C97A-3544-908A-CBB8407EDB36}" type="datetimeFigureOut">
              <a:rPr lang="en-US" smtClean="0"/>
              <a:pPr/>
              <a:t>6/10/10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4D09B-80DE-9340-B3AD-FD5BF780F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5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5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On Global Change in the </a:t>
            </a:r>
            <a:br>
              <a:rPr lang="en-US" smtClean="0"/>
            </a:br>
            <a:r>
              <a:rPr lang="en-US" smtClean="0"/>
              <a:t>Upper Atmosphere</a:t>
            </a:r>
            <a:br>
              <a:rPr lang="en-US" smtClean="0"/>
            </a:br>
            <a:r>
              <a:rPr lang="en-US" smtClean="0"/>
              <a:t>R.G.Roble</a:t>
            </a:r>
            <a:br>
              <a:rPr lang="en-US" smtClean="0"/>
            </a:br>
            <a:r>
              <a:rPr lang="en-US" smtClean="0"/>
              <a:t>HAO/NCAR</a:t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715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Solar Minimum</a:t>
            </a:r>
            <a:endParaRPr lang="en-US" sz="3600" dirty="0"/>
          </a:p>
        </p:txBody>
      </p:sp>
      <p:pic>
        <p:nvPicPr>
          <p:cNvPr id="6" name="Picture 5" descr="eqdgchc-nc.smin.t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800600" cy="4648200"/>
          </a:xfrm>
          <a:prstGeom prst="rect">
            <a:avLst/>
          </a:prstGeom>
        </p:spPr>
      </p:pic>
      <p:pic>
        <p:nvPicPr>
          <p:cNvPr id="7" name="Picture 6" descr="eqdgchc-nc.smin.co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66800"/>
            <a:ext cx="4800600" cy="4648200"/>
          </a:xfrm>
          <a:prstGeom prst="rect">
            <a:avLst/>
          </a:prstGeom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62200" y="5638800"/>
            <a:ext cx="5229228" cy="781050"/>
            <a:chOff x="2112" y="3513"/>
            <a:chExt cx="3294" cy="492"/>
          </a:xfrm>
        </p:grpSpPr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2112" y="38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112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726" y="3513"/>
              <a:ext cx="2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Global change minus no </a:t>
              </a:r>
              <a:r>
                <a:rPr lang="en-US" sz="2000" dirty="0" smtClean="0"/>
                <a:t>change (</a:t>
              </a:r>
              <a:r>
                <a:rPr lang="en-US" sz="2000" dirty="0" err="1" smtClean="0"/>
                <a:t>gc-nc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774" y="3753"/>
              <a:ext cx="2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Ice Age minus no </a:t>
              </a:r>
              <a:r>
                <a:rPr lang="en-US" sz="2000" dirty="0" smtClean="0"/>
                <a:t>change (</a:t>
              </a:r>
              <a:r>
                <a:rPr lang="en-US" sz="2000" dirty="0" err="1" smtClean="0"/>
                <a:t>hc-nc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57200" y="1295400"/>
            <a:ext cx="38995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Difference: Neutral temperature (K)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05400" y="1295400"/>
            <a:ext cx="3226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Percent difference: O2, O, N2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286000" y="29718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TN</a:t>
            </a: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2667000" y="3124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H="1">
            <a:off x="1371600" y="3124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248400" y="243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O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105400" y="41910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O2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181600" y="3733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N2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7543800" y="3657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N2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4770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5867400" y="2667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7086600" y="3810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848600" y="4038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O2</a:t>
            </a: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>
            <a:off x="7315200" y="4191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5486400" y="43434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5562600" y="3962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foster\Desktop\agu-may05\fig18.0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598488"/>
            <a:ext cx="3440112" cy="3440112"/>
          </a:xfrm>
          <a:prstGeom prst="rect">
            <a:avLst/>
          </a:prstGeom>
          <a:noFill/>
        </p:spPr>
      </p:pic>
      <p:pic>
        <p:nvPicPr>
          <p:cNvPr id="76803" name="Picture 3" descr="C:\Documents and Settings\foster\Desktop\agu-may05\fig18.0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598488"/>
            <a:ext cx="3440112" cy="3440112"/>
          </a:xfrm>
          <a:prstGeom prst="rect">
            <a:avLst/>
          </a:prstGeom>
          <a:noFill/>
        </p:spPr>
      </p:pic>
      <p:pic>
        <p:nvPicPr>
          <p:cNvPr id="76804" name="Picture 4" descr="C:\Documents and Settings\foster\Desktop\agu-may05\fig18.0003.png"/>
          <p:cNvPicPr>
            <a:picLocks noChangeAspect="1" noChangeArrowheads="1"/>
          </p:cNvPicPr>
          <p:nvPr/>
        </p:nvPicPr>
        <p:blipFill>
          <a:blip r:embed="rId4"/>
          <a:srcRect b="4108"/>
          <a:stretch>
            <a:fillRect/>
          </a:stretch>
        </p:blipFill>
        <p:spPr bwMode="auto">
          <a:xfrm>
            <a:off x="979488" y="3559175"/>
            <a:ext cx="3440112" cy="3298825"/>
          </a:xfrm>
          <a:prstGeom prst="rect">
            <a:avLst/>
          </a:prstGeom>
          <a:noFill/>
        </p:spPr>
      </p:pic>
      <p:pic>
        <p:nvPicPr>
          <p:cNvPr id="76805" name="Picture 5" descr="C:\Documents and Settings\foster\Desktop\agu-may05\fig18.0004.png"/>
          <p:cNvPicPr>
            <a:picLocks noChangeAspect="1" noChangeArrowheads="1"/>
          </p:cNvPicPr>
          <p:nvPr/>
        </p:nvPicPr>
        <p:blipFill>
          <a:blip r:embed="rId5"/>
          <a:srcRect b="4430"/>
          <a:stretch>
            <a:fillRect/>
          </a:stretch>
        </p:blipFill>
        <p:spPr bwMode="auto">
          <a:xfrm>
            <a:off x="4713288" y="3570288"/>
            <a:ext cx="3440112" cy="3287712"/>
          </a:xfrm>
          <a:prstGeom prst="rect">
            <a:avLst/>
          </a:prstGeom>
          <a:noFill/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884488" y="1143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T</a:t>
            </a:r>
            <a:r>
              <a:rPr lang="en-US" sz="2400" baseline="-25000">
                <a:latin typeface="Times New Roman" charset="0"/>
              </a:rPr>
              <a:t>N</a:t>
            </a:r>
            <a:endParaRPr lang="en-US" sz="2400">
              <a:latin typeface="Times New Roman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230813" y="1006475"/>
            <a:ext cx="168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5.3 </a:t>
            </a:r>
            <a:r>
              <a:rPr lang="en-US" sz="2400">
                <a:latin typeface="Symbol" charset="2"/>
              </a:rPr>
              <a:t>m</a:t>
            </a:r>
            <a:r>
              <a:rPr lang="en-US" sz="2400">
                <a:latin typeface="Times New Roman" charset="0"/>
              </a:rPr>
              <a:t>m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NO Cooling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573213" y="4054475"/>
            <a:ext cx="1579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15 </a:t>
            </a:r>
            <a:r>
              <a:rPr lang="en-US" sz="2400">
                <a:latin typeface="Symbol" charset="2"/>
              </a:rPr>
              <a:t>m</a:t>
            </a:r>
            <a:r>
              <a:rPr lang="en-US" sz="2400">
                <a:latin typeface="Times New Roman" charset="0"/>
              </a:rPr>
              <a:t>m CO</a:t>
            </a:r>
            <a:r>
              <a:rPr lang="en-US" sz="2400" baseline="-25000">
                <a:latin typeface="Times New Roman" charset="0"/>
              </a:rPr>
              <a:t>2</a:t>
            </a:r>
            <a:endParaRPr lang="en-US" sz="2400">
              <a:latin typeface="Times New Roman" charset="0"/>
            </a:endParaRPr>
          </a:p>
          <a:p>
            <a:pPr eaLnBrk="1" hangingPunct="1"/>
            <a:r>
              <a:rPr lang="en-US" sz="2400">
                <a:latin typeface="Times New Roman" charset="0"/>
              </a:rPr>
              <a:t>Cooling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170488" y="4038600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Radiative Cooling</a:t>
            </a:r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-609600"/>
            <a:ext cx="8077200" cy="1828800"/>
          </a:xfrm>
        </p:spPr>
        <p:txBody>
          <a:bodyPr/>
          <a:lstStyle/>
          <a:p>
            <a:r>
              <a:rPr lang="en-US"/>
              <a:t>Solar Medium Conditions, GC-NC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B869-91C7-984B-BDDD-55366B4E0206}" type="slidenum">
              <a:rPr lang="en-US"/>
              <a:pPr/>
              <a:t>12</a:t>
            </a:fld>
            <a:endParaRPr lang="en-US"/>
          </a:p>
        </p:txBody>
      </p:sp>
      <p:pic>
        <p:nvPicPr>
          <p:cNvPr id="20482" name="Picture 1026" descr="C:\Documents and Settings\foster\Desktop\agu-may05\fig17.0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3440113" cy="3440113"/>
          </a:xfrm>
          <a:prstGeom prst="rect">
            <a:avLst/>
          </a:prstGeom>
          <a:noFill/>
        </p:spPr>
      </p:pic>
      <p:pic>
        <p:nvPicPr>
          <p:cNvPr id="20483" name="Picture 1027" descr="C:\Documents and Settings\foster\Desktop\agu-may05\fig17.0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516313" cy="3516313"/>
          </a:xfrm>
          <a:prstGeom prst="rect">
            <a:avLst/>
          </a:prstGeom>
          <a:noFill/>
        </p:spPr>
      </p:pic>
      <p:pic>
        <p:nvPicPr>
          <p:cNvPr id="20484" name="Picture 1028" descr="C:\Documents and Settings\foster\Desktop\agu-may05\fig17.0003.png"/>
          <p:cNvPicPr>
            <a:picLocks noChangeAspect="1" noChangeArrowheads="1"/>
          </p:cNvPicPr>
          <p:nvPr/>
        </p:nvPicPr>
        <p:blipFill>
          <a:blip r:embed="rId4"/>
          <a:srcRect b="6969"/>
          <a:stretch>
            <a:fillRect/>
          </a:stretch>
        </p:blipFill>
        <p:spPr bwMode="auto">
          <a:xfrm>
            <a:off x="990600" y="3657600"/>
            <a:ext cx="3440113" cy="3200400"/>
          </a:xfrm>
          <a:prstGeom prst="rect">
            <a:avLst/>
          </a:prstGeom>
          <a:noFill/>
        </p:spPr>
      </p:pic>
      <p:pic>
        <p:nvPicPr>
          <p:cNvPr id="20485" name="Picture 1029" descr="C:\Documents and Settings\foster\Desktop\agu-may05\fig17.0004.png"/>
          <p:cNvPicPr>
            <a:picLocks noChangeAspect="1" noChangeArrowheads="1"/>
          </p:cNvPicPr>
          <p:nvPr/>
        </p:nvPicPr>
        <p:blipFill>
          <a:blip r:embed="rId5"/>
          <a:srcRect b="8984"/>
          <a:stretch>
            <a:fillRect/>
          </a:stretch>
        </p:blipFill>
        <p:spPr bwMode="auto">
          <a:xfrm>
            <a:off x="4800600" y="3657600"/>
            <a:ext cx="3516313" cy="3200400"/>
          </a:xfrm>
          <a:prstGeom prst="rect">
            <a:avLst/>
          </a:prstGeom>
          <a:noFill/>
        </p:spPr>
      </p:pic>
      <p:sp>
        <p:nvSpPr>
          <p:cNvPr id="20486" name="Text Box 1030"/>
          <p:cNvSpPr txBox="1">
            <a:spLocks noChangeArrowheads="1"/>
          </p:cNvSpPr>
          <p:nvPr/>
        </p:nvSpPr>
        <p:spPr bwMode="auto">
          <a:xfrm>
            <a:off x="3200400" y="1066800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T</a:t>
            </a:r>
            <a:r>
              <a:rPr lang="en-US" sz="2400" baseline="-25000"/>
              <a:t>N</a:t>
            </a:r>
            <a:endParaRPr lang="en-US" sz="2400"/>
          </a:p>
        </p:txBody>
      </p:sp>
      <p:sp>
        <p:nvSpPr>
          <p:cNvPr id="20487" name="Text Box 1031"/>
          <p:cNvSpPr txBox="1">
            <a:spLocks noChangeArrowheads="1"/>
          </p:cNvSpPr>
          <p:nvPr/>
        </p:nvSpPr>
        <p:spPr bwMode="auto">
          <a:xfrm>
            <a:off x="5867400" y="1009650"/>
            <a:ext cx="1768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15 </a:t>
            </a:r>
            <a:r>
              <a:rPr lang="en-US" sz="2400">
                <a:latin typeface="Symbol" charset="2"/>
              </a:rPr>
              <a:t>m</a:t>
            </a:r>
            <a:r>
              <a:rPr lang="en-US" sz="2400"/>
              <a:t>m </a:t>
            </a:r>
          </a:p>
          <a:p>
            <a:pPr algn="l"/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Cooling</a:t>
            </a:r>
          </a:p>
        </p:txBody>
      </p:sp>
      <p:sp>
        <p:nvSpPr>
          <p:cNvPr id="20488" name="Text Box 1032"/>
          <p:cNvSpPr txBox="1">
            <a:spLocks noChangeArrowheads="1"/>
          </p:cNvSpPr>
          <p:nvPr/>
        </p:nvSpPr>
        <p:spPr bwMode="auto">
          <a:xfrm>
            <a:off x="1660525" y="4175125"/>
            <a:ext cx="1736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63 </a:t>
            </a:r>
            <a:r>
              <a:rPr lang="en-US" sz="2400">
                <a:latin typeface="Symbol" charset="2"/>
              </a:rPr>
              <a:t>m</a:t>
            </a:r>
            <a:r>
              <a:rPr lang="en-US" sz="2400"/>
              <a:t>m</a:t>
            </a:r>
          </a:p>
          <a:p>
            <a:pPr algn="l"/>
            <a:r>
              <a:rPr lang="en-US" sz="2400"/>
              <a:t>O</a:t>
            </a:r>
            <a:r>
              <a:rPr lang="en-US" sz="2400" baseline="-25000"/>
              <a:t>3</a:t>
            </a:r>
            <a:r>
              <a:rPr lang="en-US" sz="2400"/>
              <a:t>+ Cooling</a:t>
            </a:r>
          </a:p>
        </p:txBody>
      </p:sp>
      <p:sp>
        <p:nvSpPr>
          <p:cNvPr id="20489" name="Text Box 1033"/>
          <p:cNvSpPr txBox="1">
            <a:spLocks noChangeArrowheads="1"/>
          </p:cNvSpPr>
          <p:nvPr/>
        </p:nvSpPr>
        <p:spPr bwMode="auto">
          <a:xfrm>
            <a:off x="6232525" y="4079875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Radiative</a:t>
            </a:r>
          </a:p>
          <a:p>
            <a:pPr algn="l"/>
            <a:r>
              <a:rPr lang="en-US" sz="2400"/>
              <a:t>Cooling</a:t>
            </a:r>
          </a:p>
        </p:txBody>
      </p:sp>
      <p:sp>
        <p:nvSpPr>
          <p:cNvPr id="20492" name="Rectangle 1036"/>
          <p:cNvSpPr>
            <a:spLocks noGrp="1" noChangeArrowheads="1"/>
          </p:cNvSpPr>
          <p:nvPr>
            <p:ph type="title"/>
          </p:nvPr>
        </p:nvSpPr>
        <p:spPr>
          <a:xfrm>
            <a:off x="457200" y="106362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Solar </a:t>
            </a:r>
            <a:r>
              <a:rPr lang="en-US" dirty="0" smtClean="0">
                <a:solidFill>
                  <a:schemeClr val="tx1"/>
                </a:solidFill>
              </a:rPr>
              <a:t>Medium </a:t>
            </a:r>
            <a:r>
              <a:rPr lang="en-US" dirty="0">
                <a:solidFill>
                  <a:schemeClr val="tx1"/>
                </a:solidFill>
              </a:rPr>
              <a:t>GC-NC, without 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7A1-4B31-0D46-B0BB-499ACB60C580}" type="slidenum">
              <a:rPr lang="en-US"/>
              <a:pPr/>
              <a:t>13</a:t>
            </a:fld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928813" y="-34925"/>
            <a:ext cx="485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SMED GC-NC without NO chemistry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7200" y="457200"/>
            <a:ext cx="7631113" cy="6564313"/>
            <a:chOff x="288" y="288"/>
            <a:chExt cx="4807" cy="4135"/>
          </a:xfrm>
        </p:grpSpPr>
        <p:pic>
          <p:nvPicPr>
            <p:cNvPr id="19469" name="Picture 13" descr="C:\Documents and Settings\foster\Desktop\agu-may05\fig16.000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88"/>
              <a:ext cx="2167" cy="2167"/>
            </a:xfrm>
            <a:prstGeom prst="rect">
              <a:avLst/>
            </a:prstGeom>
            <a:noFill/>
          </p:spPr>
        </p:pic>
        <p:pic>
          <p:nvPicPr>
            <p:cNvPr id="19470" name="Picture 14" descr="C:\Documents and Settings\foster\Desktop\agu-may05\fig16.00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288"/>
              <a:ext cx="2167" cy="2167"/>
            </a:xfrm>
            <a:prstGeom prst="rect">
              <a:avLst/>
            </a:prstGeom>
            <a:noFill/>
          </p:spPr>
        </p:pic>
        <p:pic>
          <p:nvPicPr>
            <p:cNvPr id="19471" name="Picture 15" descr="C:\Documents and Settings\foster\Desktop\agu-may05\fig16.000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2208"/>
              <a:ext cx="2167" cy="2167"/>
            </a:xfrm>
            <a:prstGeom prst="rect">
              <a:avLst/>
            </a:prstGeom>
            <a:noFill/>
          </p:spPr>
        </p:pic>
        <p:pic>
          <p:nvPicPr>
            <p:cNvPr id="19472" name="Picture 16" descr="C:\Documents and Settings\foster\Desktop\agu-may05\fig16.000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2256"/>
              <a:ext cx="2167" cy="2167"/>
            </a:xfrm>
            <a:prstGeom prst="rect">
              <a:avLst/>
            </a:prstGeom>
            <a:noFill/>
          </p:spPr>
        </p:pic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1745" y="60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4224" y="624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N2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1601" y="2474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O2</a:t>
              </a: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4176" y="259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Rho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FA8-2E5E-B04B-8265-D92EEA0C83B9}" type="slidenum">
              <a:rPr lang="en-US"/>
              <a:pPr/>
              <a:t>14</a:t>
            </a:fld>
            <a:endParaRPr lang="en-US"/>
          </a:p>
        </p:txBody>
      </p:sp>
      <p:pic>
        <p:nvPicPr>
          <p:cNvPr id="3075" name="Picture 3" descr="C:\Documents and Settings\foster\Desktop\agu-may05\fig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1371600"/>
            <a:ext cx="4808537" cy="4808538"/>
          </a:xfrm>
          <a:prstGeom prst="rect">
            <a:avLst/>
          </a:prstGeom>
          <a:noFill/>
        </p:spPr>
      </p:pic>
      <p:pic>
        <p:nvPicPr>
          <p:cNvPr id="3076" name="Picture 4" descr="C:\Documents and Settings\foster\Desktop\agu-may05\fig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463" y="1371600"/>
            <a:ext cx="4808537" cy="4802188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57400" y="1022350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T</a:t>
            </a:r>
            <a:r>
              <a:rPr lang="en-US" sz="2400" baseline="-25000"/>
              <a:t>N</a:t>
            </a:r>
            <a:endParaRPr lang="en-US" sz="24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72200" y="1098550"/>
            <a:ext cx="55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U</a:t>
            </a:r>
            <a:r>
              <a:rPr lang="en-US" sz="2400" baseline="-25000"/>
              <a:t>N</a:t>
            </a:r>
            <a:endParaRPr lang="en-US" sz="240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Baseline 2002 Model Atmosphere (NC-2002)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1420-3BCF-4E41-9EDE-445CFA811BCC}" type="slidenum">
              <a:rPr lang="en-US"/>
              <a:pPr/>
              <a:t>15</a:t>
            </a:fld>
            <a:endParaRPr lang="en-US"/>
          </a:p>
        </p:txBody>
      </p:sp>
      <p:pic>
        <p:nvPicPr>
          <p:cNvPr id="5122" name="Picture 2" descr="C:\Documents and Settings\foster\Desktop\agu-may05\fig4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181600" cy="5029200"/>
          </a:xfrm>
          <a:prstGeom prst="rect">
            <a:avLst/>
          </a:prstGeom>
          <a:noFill/>
        </p:spPr>
      </p:pic>
      <p:pic>
        <p:nvPicPr>
          <p:cNvPr id="5123" name="Picture 3" descr="C:\Documents and Settings\foster\Desktop\agu-may05\fig4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274" y="1447799"/>
            <a:ext cx="4699726" cy="5029201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17725" y="990600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T</a:t>
            </a:r>
            <a:r>
              <a:rPr lang="en-US" sz="2400" baseline="-25000"/>
              <a:t>N</a:t>
            </a:r>
            <a:endParaRPr lang="en-US" sz="24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84925" y="990600"/>
            <a:ext cx="55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U</a:t>
            </a:r>
            <a:r>
              <a:rPr lang="en-US" sz="2400" baseline="-25000"/>
              <a:t>N</a:t>
            </a:r>
            <a:endParaRPr lang="en-US" sz="240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Century Global Change Model Atmosphere (GC-2100)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0AB4-ED16-E642-B3AF-00FFE29FC64E}" type="slidenum">
              <a:rPr lang="en-US"/>
              <a:pPr/>
              <a:t>16</a:t>
            </a:fld>
            <a:endParaRPr lang="en-US"/>
          </a:p>
        </p:txBody>
      </p:sp>
      <p:pic>
        <p:nvPicPr>
          <p:cNvPr id="7174" name="Picture 6" descr="C:\Documents and Settings\foster\Desktop\agu-may05\fig34.0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4724400" cy="4724400"/>
          </a:xfrm>
          <a:prstGeom prst="rect">
            <a:avLst/>
          </a:prstGeom>
          <a:noFill/>
        </p:spPr>
      </p:pic>
      <p:pic>
        <p:nvPicPr>
          <p:cNvPr id="7175" name="Picture 7" descr="C:\Documents and Settings\foster\Desktop\agu-may05\fig34.0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00200"/>
            <a:ext cx="4800600" cy="4800600"/>
          </a:xfrm>
          <a:prstGeom prst="rect">
            <a:avLst/>
          </a:prstGeom>
          <a:noFill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3400" y="838200"/>
            <a:ext cx="8153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Solar Medium Conditions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GC - NC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Difference in Neutral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0B35-B466-9841-B06E-AED9EDFFC5C7}" type="slidenum">
              <a:rPr lang="en-US"/>
              <a:pPr/>
              <a:t>17</a:t>
            </a:fld>
            <a:endParaRPr lang="en-US"/>
          </a:p>
        </p:txBody>
      </p:sp>
      <p:pic>
        <p:nvPicPr>
          <p:cNvPr id="71683" name="Picture 3" descr="C:\Documents and Settings\foster\Desktop\agu-may05\fig29.0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741488"/>
            <a:ext cx="4735512" cy="4735512"/>
          </a:xfrm>
          <a:prstGeom prst="rect">
            <a:avLst/>
          </a:prstGeom>
          <a:noFill/>
        </p:spPr>
      </p:pic>
      <p:pic>
        <p:nvPicPr>
          <p:cNvPr id="71684" name="Picture 4" descr="C:\Documents and Settings\foster\Desktop\agu-may05\fig29.0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4191000" cy="4191000"/>
          </a:xfrm>
          <a:prstGeom prst="rect">
            <a:avLst/>
          </a:prstGeom>
          <a:noFill/>
        </p:spPr>
      </p:pic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Difference in Geopotential Height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33400" y="838200"/>
            <a:ext cx="8153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Solar Medium Conditions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GC - 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E421-F419-8F4A-9884-55B83062F404}" type="slidenum">
              <a:rPr lang="en-US"/>
              <a:pPr/>
              <a:t>18</a:t>
            </a:fld>
            <a:endParaRPr lang="en-US"/>
          </a:p>
        </p:txBody>
      </p:sp>
      <p:pic>
        <p:nvPicPr>
          <p:cNvPr id="28675" name="Picture 3" descr="C:\Documents and Settings\foster\Desktop\agu-may05\fig25.0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4460875" cy="4460875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Solar Min GC-NC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62600" y="114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Solar Max GC-NC</a:t>
            </a:r>
          </a:p>
        </p:txBody>
      </p:sp>
      <p:pic>
        <p:nvPicPr>
          <p:cNvPr id="28679" name="Picture 7" descr="C:\Documents and Settings\foster\Desktop\agu-may05\fig24.0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495800" cy="4495800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Differences in Zonal Mean Total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1AD-6677-494F-B3F3-4FF909D10206}" type="slidenum">
              <a:rPr lang="en-US"/>
              <a:pPr/>
              <a:t>19</a:t>
            </a:fld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00400" y="152400"/>
            <a:ext cx="2593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SMED GC-NC </a:t>
            </a:r>
          </a:p>
          <a:p>
            <a:r>
              <a:rPr lang="en-US" sz="2400"/>
              <a:t>Percent Differences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914400"/>
            <a:ext cx="9144000" cy="5334000"/>
            <a:chOff x="0" y="336"/>
            <a:chExt cx="5760" cy="3360"/>
          </a:xfrm>
        </p:grpSpPr>
        <p:pic>
          <p:nvPicPr>
            <p:cNvPr id="14338" name="Picture 2" descr="C:\Documents and Settings\foster\Desktop\agu-may05\fig13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6"/>
              <a:ext cx="3072" cy="3120"/>
            </a:xfrm>
            <a:prstGeom prst="rect">
              <a:avLst/>
            </a:prstGeom>
            <a:noFill/>
          </p:spPr>
        </p:pic>
        <p:pic>
          <p:nvPicPr>
            <p:cNvPr id="14339" name="Picture 3" descr="C:\Documents and Settings\foster\Desktop\agu-may05\fig13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576"/>
              <a:ext cx="3120" cy="3120"/>
            </a:xfrm>
            <a:prstGeom prst="rect">
              <a:avLst/>
            </a:prstGeom>
            <a:noFill/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344" y="33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O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022" y="362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O3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CAB9-91C0-274D-BA47-41086DBB3DA7}" type="slidenum">
              <a:rPr lang="en-US"/>
              <a:pPr/>
              <a:t>2</a:t>
            </a:fld>
            <a:endParaRPr lang="en-US"/>
          </a:p>
        </p:txBody>
      </p:sp>
      <p:pic>
        <p:nvPicPr>
          <p:cNvPr id="18439" name="Picture 7" descr="C:\Documents and Settings\foster\Desktop\agu-may05\scan.t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667250" cy="4143375"/>
          </a:xfrm>
          <a:prstGeom prst="rect">
            <a:avLst/>
          </a:prstGeom>
          <a:noFill/>
        </p:spPr>
      </p:pic>
      <p:pic>
        <p:nvPicPr>
          <p:cNvPr id="18440" name="Picture 8" descr="C:\Documents and Settings\foster\Desktop\agu-may05\scan.dens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495800" cy="4054475"/>
          </a:xfrm>
          <a:prstGeom prst="rect">
            <a:avLst/>
          </a:prstGeom>
          <a:noFill/>
        </p:spPr>
      </p:pic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Roble and Dickinson (1989)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44B3-38D4-7D4F-B4A8-A30E325AAE24}" type="slidenum">
              <a:rPr lang="en-US"/>
              <a:pPr/>
              <a:t>20</a:t>
            </a:fld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432175" y="152400"/>
            <a:ext cx="2055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SMED GC-NC</a:t>
            </a:r>
          </a:p>
          <a:p>
            <a:r>
              <a:rPr lang="en-US" sz="2400"/>
              <a:t>Differences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990600"/>
            <a:ext cx="9144000" cy="5257800"/>
            <a:chOff x="0" y="336"/>
            <a:chExt cx="5760" cy="3312"/>
          </a:xfrm>
        </p:grpSpPr>
        <p:pic>
          <p:nvPicPr>
            <p:cNvPr id="15362" name="Picture 2" descr="C:\Documents and Settings\foster\Desktop\agu-may05\fig14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3072" cy="3120"/>
            </a:xfrm>
            <a:prstGeom prst="rect">
              <a:avLst/>
            </a:prstGeom>
            <a:noFill/>
          </p:spPr>
        </p:pic>
        <p:pic>
          <p:nvPicPr>
            <p:cNvPr id="15363" name="Picture 3" descr="C:\Documents and Settings\foster\Desktop\agu-may05\fig14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528"/>
              <a:ext cx="3120" cy="3120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296" y="384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CO2</a:t>
              </a:r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936" y="336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A34D-DEDE-1845-BEED-100A19FEFD96}" type="slidenum">
              <a:rPr lang="en-US"/>
              <a:pPr/>
              <a:t>21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52800" y="304800"/>
            <a:ext cx="2055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SMED GC-NC</a:t>
            </a:r>
          </a:p>
          <a:p>
            <a:r>
              <a:rPr lang="en-US" sz="2400"/>
              <a:t>Differences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143000"/>
            <a:ext cx="9144000" cy="5334000"/>
            <a:chOff x="0" y="528"/>
            <a:chExt cx="5760" cy="3360"/>
          </a:xfrm>
        </p:grpSpPr>
        <p:pic>
          <p:nvPicPr>
            <p:cNvPr id="16386" name="Picture 2" descr="C:\Documents and Settings\foster\Desktop\agu-may05\fig15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3120" cy="3120"/>
            </a:xfrm>
            <a:prstGeom prst="rect">
              <a:avLst/>
            </a:prstGeom>
            <a:noFill/>
          </p:spPr>
        </p:pic>
        <p:pic>
          <p:nvPicPr>
            <p:cNvPr id="16387" name="Picture 3" descr="C:\Documents and Settings\foster\Desktop\agu-may05\fig15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720"/>
              <a:ext cx="3072" cy="3168"/>
            </a:xfrm>
            <a:prstGeom prst="rect">
              <a:avLst/>
            </a:prstGeom>
            <a:noFill/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1248" y="528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H2O</a:t>
              </a: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3888" y="576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OH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75-6568-C149-B8C2-F883BEF9618D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219200"/>
            <a:ext cx="8469313" cy="4495800"/>
            <a:chOff x="144" y="720"/>
            <a:chExt cx="5335" cy="2832"/>
          </a:xfrm>
        </p:grpSpPr>
        <p:pic>
          <p:nvPicPr>
            <p:cNvPr id="73731" name="Picture 3" descr="C:\Documents and Settings\foster\Desktop\agu-may05\fig31.000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720"/>
              <a:ext cx="2832" cy="2832"/>
            </a:xfrm>
            <a:prstGeom prst="rect">
              <a:avLst/>
            </a:prstGeom>
            <a:noFill/>
          </p:spPr>
        </p:pic>
        <p:pic>
          <p:nvPicPr>
            <p:cNvPr id="73732" name="Picture 4" descr="C:\Documents and Settings\foster\Desktop\agu-may05\fig31.00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816"/>
              <a:ext cx="2455" cy="2455"/>
            </a:xfrm>
            <a:prstGeom prst="rect">
              <a:avLst/>
            </a:prstGeom>
            <a:noFill/>
          </p:spPr>
        </p:pic>
      </p:grp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654300" y="422275"/>
            <a:ext cx="3857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Percent Difference: Hydrogen</a:t>
            </a:r>
          </a:p>
          <a:p>
            <a:r>
              <a:rPr lang="en-US" sz="2400"/>
              <a:t>SMED: GC-NC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/>
              <a:t>Tidal Amplitude Wave 1</a:t>
            </a:r>
            <a:endParaRPr lang="en-US" dirty="0"/>
          </a:p>
        </p:txBody>
      </p:sp>
      <p:pic>
        <p:nvPicPr>
          <p:cNvPr id="8" name="Picture 7" descr="fig.1a.tideamp.vn.eqdhc-eqdn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876800" cy="5162550"/>
          </a:xfrm>
          <a:prstGeom prst="rect">
            <a:avLst/>
          </a:prstGeom>
        </p:spPr>
      </p:pic>
      <p:pic>
        <p:nvPicPr>
          <p:cNvPr id="9" name="Picture 8" descr="fig.1b.tideamp.vn.eqdgc-eqd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95400"/>
            <a:ext cx="4876800" cy="516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695" y="5791200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hc-nc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5791200"/>
            <a:ext cx="117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gc-nc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Tidal Phase Wave 1</a:t>
            </a:r>
            <a:endParaRPr lang="en-US" dirty="0"/>
          </a:p>
        </p:txBody>
      </p:sp>
      <p:pic>
        <p:nvPicPr>
          <p:cNvPr id="6" name="Picture 5" descr="fig.2a.tidephs.vn.eqdhc-eqdn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876800" cy="5162550"/>
          </a:xfrm>
          <a:prstGeom prst="rect">
            <a:avLst/>
          </a:prstGeom>
        </p:spPr>
      </p:pic>
      <p:pic>
        <p:nvPicPr>
          <p:cNvPr id="7" name="Picture 6" descr="fig.2b.tidephs.vn.eqdgc-eqd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95400"/>
            <a:ext cx="4876800" cy="516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71500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hc-nc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08439" y="5638800"/>
            <a:ext cx="1063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gc-nc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_0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4291150" cy="3505200"/>
          </a:xfrm>
          <a:prstGeom prst="rect">
            <a:avLst/>
          </a:prstGeom>
        </p:spPr>
      </p:pic>
      <p:pic>
        <p:nvPicPr>
          <p:cNvPr id="6" name="Picture 5" descr="fig3_0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05200"/>
            <a:ext cx="42672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Difference: NO, CO2 Cooling</a:t>
            </a:r>
            <a:endParaRPr lang="en-US" sz="4000" dirty="0"/>
          </a:p>
        </p:txBody>
      </p:sp>
      <p:pic>
        <p:nvPicPr>
          <p:cNvPr id="5" name="Picture 4" descr="fig4_0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33400"/>
            <a:ext cx="4114800" cy="3428999"/>
          </a:xfrm>
          <a:prstGeom prst="rect">
            <a:avLst/>
          </a:prstGeom>
        </p:spPr>
      </p:pic>
      <p:pic>
        <p:nvPicPr>
          <p:cNvPr id="7" name="Picture 6" descr="fig4_00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05200"/>
            <a:ext cx="4305300" cy="369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200"/>
          </a:xfrm>
        </p:spPr>
        <p:txBody>
          <a:bodyPr/>
          <a:lstStyle/>
          <a:p>
            <a:r>
              <a:rPr lang="en-US" dirty="0" smtClean="0"/>
              <a:t>Difference: NO, O Density</a:t>
            </a:r>
            <a:endParaRPr lang="en-US" dirty="0"/>
          </a:p>
        </p:txBody>
      </p:sp>
      <p:pic>
        <p:nvPicPr>
          <p:cNvPr id="4" name="Picture 3" descr="fig3_0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1"/>
            <a:ext cx="4572000" cy="3505200"/>
          </a:xfrm>
          <a:prstGeom prst="rect">
            <a:avLst/>
          </a:prstGeom>
        </p:spPr>
      </p:pic>
      <p:pic>
        <p:nvPicPr>
          <p:cNvPr id="5" name="Picture 4" descr="fig4_0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85800"/>
            <a:ext cx="4495800" cy="3505200"/>
          </a:xfrm>
          <a:prstGeom prst="rect">
            <a:avLst/>
          </a:prstGeom>
        </p:spPr>
      </p:pic>
      <p:pic>
        <p:nvPicPr>
          <p:cNvPr id="6" name="Picture 5" descr="fig3_0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657600"/>
            <a:ext cx="4572000" cy="3472208"/>
          </a:xfrm>
          <a:prstGeom prst="rect">
            <a:avLst/>
          </a:prstGeom>
        </p:spPr>
      </p:pic>
      <p:pic>
        <p:nvPicPr>
          <p:cNvPr id="7" name="Picture 6" descr="fig4_0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657600"/>
            <a:ext cx="44958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SUGGESTIONS FOR FUTURE 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CO2 – O excitation rates  -  1.e-12 to 6.e-12</a:t>
            </a:r>
          </a:p>
          <a:p>
            <a:r>
              <a:rPr lang="en-US" sz="1800" dirty="0" smtClean="0"/>
              <a:t>NO-O      excitation rates  -  2.7e-11 to 4.2e-11</a:t>
            </a:r>
          </a:p>
          <a:p>
            <a:r>
              <a:rPr lang="en-US" sz="1800" dirty="0" smtClean="0"/>
              <a:t>N(2D) – N(4S)  branching ratios for photoelectron and </a:t>
            </a:r>
            <a:r>
              <a:rPr lang="en-US" sz="1800" dirty="0" err="1" smtClean="0"/>
              <a:t>auroral</a:t>
            </a:r>
            <a:r>
              <a:rPr lang="en-US" sz="1800" dirty="0" smtClean="0"/>
              <a:t> electron dissociation</a:t>
            </a:r>
          </a:p>
          <a:p>
            <a:r>
              <a:rPr lang="en-US" sz="1800" dirty="0" smtClean="0"/>
              <a:t>Temperature dependent rate coefficients for </a:t>
            </a:r>
            <a:r>
              <a:rPr lang="en-US" sz="1800" dirty="0" err="1" smtClean="0"/>
              <a:t>thermospheric</a:t>
            </a:r>
            <a:r>
              <a:rPr lang="en-US" sz="1800" dirty="0" smtClean="0"/>
              <a:t> and mesospheric chemistry</a:t>
            </a:r>
          </a:p>
          <a:p>
            <a:r>
              <a:rPr lang="en-US" sz="1800" dirty="0" smtClean="0"/>
              <a:t>Tidal variations in a changed basic state</a:t>
            </a:r>
          </a:p>
          <a:p>
            <a:r>
              <a:rPr lang="en-US" sz="1800" dirty="0" smtClean="0"/>
              <a:t>Planetary wave propagation/sudden strat-warms/2-day wave propagation effects</a:t>
            </a:r>
          </a:p>
          <a:p>
            <a:r>
              <a:rPr lang="en-US" sz="1800" dirty="0" err="1" smtClean="0"/>
              <a:t>Auroral</a:t>
            </a:r>
            <a:r>
              <a:rPr lang="en-US" sz="1800" dirty="0" smtClean="0"/>
              <a:t> particle and </a:t>
            </a:r>
            <a:r>
              <a:rPr lang="en-US" sz="1800" dirty="0" err="1" smtClean="0"/>
              <a:t>electrodynamic</a:t>
            </a:r>
            <a:r>
              <a:rPr lang="en-US" sz="1800" dirty="0" smtClean="0"/>
              <a:t> couplings in a changed basic atmosphere</a:t>
            </a:r>
          </a:p>
          <a:p>
            <a:r>
              <a:rPr lang="en-US" sz="1800" dirty="0" smtClean="0"/>
              <a:t>Solar wind/magnetosphere/ionosphere/atmosphere couplings in a changed basic atmosphere</a:t>
            </a:r>
          </a:p>
          <a:p>
            <a:r>
              <a:rPr lang="en-US" sz="1800" dirty="0" smtClean="0"/>
              <a:t>Global electric circuit couplings – lower atmosphere coupling through the dynamo region</a:t>
            </a:r>
          </a:p>
          <a:p>
            <a:r>
              <a:rPr lang="en-US" sz="1800" dirty="0" smtClean="0"/>
              <a:t>Gravity wave propagation and interactions in a changed basic atmosphere</a:t>
            </a:r>
          </a:p>
          <a:p>
            <a:r>
              <a:rPr lang="en-US" sz="1800" dirty="0" err="1" smtClean="0"/>
              <a:t>Noctilucent</a:t>
            </a:r>
            <a:r>
              <a:rPr lang="en-US" sz="1800" dirty="0" smtClean="0"/>
              <a:t> clouds and climate</a:t>
            </a:r>
          </a:p>
          <a:p>
            <a:r>
              <a:rPr lang="en-US" sz="1800" dirty="0" smtClean="0"/>
              <a:t>Satellite orbital changes, </a:t>
            </a:r>
            <a:r>
              <a:rPr lang="en-US" sz="1800" dirty="0" err="1" smtClean="0"/>
              <a:t>ionospheric</a:t>
            </a:r>
            <a:r>
              <a:rPr lang="en-US" sz="1800" dirty="0" smtClean="0"/>
              <a:t> variability and orbital re-entry in a changed basic atmosphere</a:t>
            </a:r>
          </a:p>
          <a:p>
            <a:r>
              <a:rPr lang="en-US" sz="1800" dirty="0" smtClean="0"/>
              <a:t>Airglow changes as a sensitive indicator of global change</a:t>
            </a:r>
          </a:p>
          <a:p>
            <a:r>
              <a:rPr lang="en-US" sz="1800" dirty="0" smtClean="0"/>
              <a:t>Hydrogen escape to space – decreased/increased ?</a:t>
            </a:r>
          </a:p>
          <a:p>
            <a:r>
              <a:rPr lang="en-US" sz="1800" dirty="0" smtClean="0"/>
              <a:t>Aerosol influences – electrical conductivity, clouds, layers, metallic chemistry</a:t>
            </a:r>
          </a:p>
          <a:p>
            <a:r>
              <a:rPr lang="en-US" sz="1800" dirty="0" err="1" smtClean="0"/>
              <a:t>Ionospheric</a:t>
            </a:r>
            <a:r>
              <a:rPr lang="en-US" sz="1800" dirty="0" smtClean="0"/>
              <a:t> electrodynamics – changes in current systems</a:t>
            </a:r>
          </a:p>
          <a:p>
            <a:r>
              <a:rPr lang="en-US" sz="1800" dirty="0" smtClean="0"/>
              <a:t>Local upper atmosphere climate change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87BD-246E-2B44-A9BA-BB50B569AE96}" type="slidenum">
              <a:rPr lang="en-US"/>
              <a:pPr/>
              <a:t>28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1000" y="968375"/>
            <a:ext cx="8763000" cy="485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100000"/>
              </a:spcBef>
            </a:pPr>
            <a:r>
              <a:rPr lang="en-US" sz="2400" dirty="0"/>
              <a:t>• Increased CO</a:t>
            </a:r>
            <a:r>
              <a:rPr lang="en-US" sz="2400" baseline="-25000" dirty="0"/>
              <a:t>2</a:t>
            </a:r>
            <a:r>
              <a:rPr lang="en-US" sz="2400" dirty="0"/>
              <a:t> and CH</a:t>
            </a:r>
            <a:r>
              <a:rPr lang="en-US" sz="2400" baseline="-25000" dirty="0"/>
              <a:t>4</a:t>
            </a:r>
            <a:r>
              <a:rPr lang="en-US" sz="2400" dirty="0"/>
              <a:t> levels will cool and contract the upper atmosphere, but the effects vary as a function of altitude, with some altitudes actually warming.</a:t>
            </a:r>
          </a:p>
          <a:p>
            <a:pPr algn="l">
              <a:lnSpc>
                <a:spcPct val="110000"/>
              </a:lnSpc>
              <a:spcBef>
                <a:spcPct val="100000"/>
              </a:spcBef>
            </a:pPr>
            <a:r>
              <a:rPr lang="en-US" sz="2400" dirty="0"/>
              <a:t>• Effects of NO cooling and chemical heating modulate the </a:t>
            </a:r>
            <a:r>
              <a:rPr lang="en-US" sz="2400" dirty="0" err="1"/>
              <a:t>thermospheric</a:t>
            </a:r>
            <a:r>
              <a:rPr lang="en-US" sz="2400" dirty="0"/>
              <a:t> response to global change as well as</a:t>
            </a:r>
            <a:r>
              <a:rPr lang="en-US" sz="2400" dirty="0" smtClean="0"/>
              <a:t>  </a:t>
            </a:r>
            <a:r>
              <a:rPr lang="en-US" sz="2400" dirty="0"/>
              <a:t>the solar cycle.</a:t>
            </a:r>
          </a:p>
          <a:p>
            <a:pPr algn="l">
              <a:lnSpc>
                <a:spcPct val="110000"/>
              </a:lnSpc>
              <a:spcBef>
                <a:spcPct val="100000"/>
              </a:spcBef>
            </a:pPr>
            <a:r>
              <a:rPr lang="en-US" sz="2400" dirty="0"/>
              <a:t>• Largest changes are predicted to occur during solar minimum conditions.</a:t>
            </a:r>
          </a:p>
          <a:p>
            <a:pPr algn="l">
              <a:lnSpc>
                <a:spcPct val="110000"/>
              </a:lnSpc>
              <a:spcBef>
                <a:spcPct val="100000"/>
              </a:spcBef>
            </a:pPr>
            <a:r>
              <a:rPr lang="en-US" sz="2400" dirty="0"/>
              <a:t>• These findings</a:t>
            </a:r>
            <a:r>
              <a:rPr lang="en-US" sz="2400" dirty="0" smtClean="0"/>
              <a:t> are consistent with inferences </a:t>
            </a:r>
            <a:r>
              <a:rPr lang="en-US" sz="2400" dirty="0"/>
              <a:t>of density changes from satellite orbit </a:t>
            </a:r>
            <a:r>
              <a:rPr lang="en-US" sz="2400" dirty="0" smtClean="0"/>
              <a:t>analysis and </a:t>
            </a:r>
            <a:r>
              <a:rPr lang="en-US" sz="2400" dirty="0" err="1" smtClean="0"/>
              <a:t>ionospheric</a:t>
            </a:r>
            <a:r>
              <a:rPr lang="en-US" sz="2400" dirty="0" smtClean="0"/>
              <a:t> analyses.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8E10-FD54-4B47-9188-A1AD758EE2E8}" type="slidenum">
              <a:rPr lang="en-US"/>
              <a:pPr/>
              <a:t>29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457200"/>
            <a:ext cx="7772400" cy="1447800"/>
          </a:xfrm>
        </p:spPr>
        <p:txBody>
          <a:bodyPr/>
          <a:lstStyle/>
          <a:p>
            <a:r>
              <a:rPr lang="en-US"/>
              <a:t>Aeronomy of Cooling Processes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916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en-US" b="1">
                <a:latin typeface="Times New Roman" charset="0"/>
              </a:rPr>
              <a:t>• The thermosphere is cooled primarily through radiation from CO</a:t>
            </a:r>
            <a:r>
              <a:rPr lang="en-US" b="1" baseline="-25000">
                <a:latin typeface="Times New Roman" charset="0"/>
              </a:rPr>
              <a:t>2</a:t>
            </a:r>
            <a:r>
              <a:rPr lang="en-US" b="1">
                <a:latin typeface="Times New Roman" charset="0"/>
              </a:rPr>
              <a:t>, NO, and O(</a:t>
            </a:r>
            <a:r>
              <a:rPr lang="en-US" b="1" baseline="30000">
                <a:latin typeface="Times New Roman" charset="0"/>
              </a:rPr>
              <a:t>3</a:t>
            </a:r>
            <a:r>
              <a:rPr lang="en-US" b="1" i="1">
                <a:latin typeface="Times New Roman" charset="0"/>
              </a:rPr>
              <a:t>P</a:t>
            </a:r>
            <a:r>
              <a:rPr lang="en-US" b="1">
                <a:latin typeface="Times New Roman" charset="0"/>
              </a:rPr>
              <a:t>)</a:t>
            </a:r>
            <a:endParaRPr lang="en-US">
              <a:latin typeface="Times New Roman" charset="0"/>
            </a:endParaRP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• CO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radiation in 15 </a:t>
            </a:r>
            <a:r>
              <a:rPr lang="en-US">
                <a:latin typeface="Symbol" charset="2"/>
              </a:rPr>
              <a:t>m</a:t>
            </a:r>
            <a:r>
              <a:rPr lang="en-US">
                <a:latin typeface="Times New Roman" charset="0"/>
              </a:rPr>
              <a:t>m band; NO radiation in 5.3 </a:t>
            </a:r>
            <a:r>
              <a:rPr lang="en-US">
                <a:latin typeface="Symbol" charset="2"/>
              </a:rPr>
              <a:t>m</a:t>
            </a:r>
            <a:r>
              <a:rPr lang="en-US">
                <a:latin typeface="Times New Roman" charset="0"/>
              </a:rPr>
              <a:t>m band modulates solar cycle change</a:t>
            </a:r>
          </a:p>
          <a:p>
            <a:pPr>
              <a:spcBef>
                <a:spcPct val="10000"/>
              </a:spcBef>
            </a:pPr>
            <a:r>
              <a:rPr lang="en-US" b="1">
                <a:latin typeface="Times New Roman" charset="0"/>
              </a:rPr>
              <a:t>• Primary change in recent model estimates is due to increased levels of NO</a:t>
            </a:r>
            <a:endParaRPr lang="en-US">
              <a:latin typeface="Times New Roman" charset="0"/>
            </a:endParaRP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• Older model estimates were tuned to measurements of NO from SME</a:t>
            </a:r>
          </a:p>
          <a:p>
            <a:pPr lvl="2">
              <a:spcBef>
                <a:spcPct val="10000"/>
              </a:spcBef>
            </a:pPr>
            <a:r>
              <a:rPr lang="en-US">
                <a:latin typeface="Times New Roman" charset="0"/>
              </a:rPr>
              <a:t>Soft X-ray fluxes based on AE-era measurements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• More recent measurements (HALOE, SNOE, ISSAC, HIRASS) ~5 times higher</a:t>
            </a:r>
          </a:p>
          <a:p>
            <a:pPr lvl="2">
              <a:spcBef>
                <a:spcPct val="10000"/>
              </a:spcBef>
            </a:pPr>
            <a:r>
              <a:rPr lang="en-US">
                <a:latin typeface="Times New Roman" charset="0"/>
              </a:rPr>
              <a:t>E.g., peak solar minimum low-latitude density ~3x10</a:t>
            </a:r>
            <a:r>
              <a:rPr lang="en-US" baseline="30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instead of ~6x10</a:t>
            </a:r>
            <a:r>
              <a:rPr lang="en-US" baseline="30000">
                <a:latin typeface="Times New Roman" charset="0"/>
              </a:rPr>
              <a:t>6</a:t>
            </a:r>
            <a:endParaRPr lang="en-US">
              <a:latin typeface="Times New Roman" charset="0"/>
            </a:endParaRPr>
          </a:p>
          <a:p>
            <a:pPr lvl="2">
              <a:spcBef>
                <a:spcPct val="10000"/>
              </a:spcBef>
            </a:pPr>
            <a:r>
              <a:rPr lang="en-US">
                <a:latin typeface="Times New Roman" charset="0"/>
              </a:rPr>
              <a:t>Revised solar soft X-ray fluxes based on TIMED/SEE, SNOE, rockets (EUVAC)</a:t>
            </a:r>
          </a:p>
          <a:p>
            <a:pPr lvl="2">
              <a:spcBef>
                <a:spcPct val="10000"/>
              </a:spcBef>
            </a:pPr>
            <a:r>
              <a:rPr lang="en-US">
                <a:latin typeface="Times New Roman" charset="0"/>
              </a:rPr>
              <a:t>Model with revised ionization and chemistry in agreement with NO measurements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• Key uncertainties in chemical rates pertain to branching between N(</a:t>
            </a:r>
            <a:r>
              <a:rPr lang="en-US" baseline="30000">
                <a:latin typeface="Times New Roman" charset="0"/>
              </a:rPr>
              <a:t>2</a:t>
            </a:r>
            <a:r>
              <a:rPr lang="en-US" i="1">
                <a:latin typeface="Times New Roman" charset="0"/>
              </a:rPr>
              <a:t>D</a:t>
            </a:r>
            <a:r>
              <a:rPr lang="en-US">
                <a:latin typeface="Times New Roman" charset="0"/>
              </a:rPr>
              <a:t>), N(</a:t>
            </a:r>
            <a:r>
              <a:rPr lang="en-US" baseline="30000">
                <a:latin typeface="Times New Roman" charset="0"/>
              </a:rPr>
              <a:t>4</a:t>
            </a:r>
            <a:r>
              <a:rPr lang="en-US" i="1">
                <a:latin typeface="Times New Roman" charset="0"/>
              </a:rPr>
              <a:t>S</a:t>
            </a:r>
            <a:r>
              <a:rPr lang="en-US">
                <a:latin typeface="Times New Roman" charset="0"/>
              </a:rPr>
              <a:t>)</a:t>
            </a:r>
          </a:p>
          <a:p>
            <a:pPr lvl="2">
              <a:spcBef>
                <a:spcPct val="10000"/>
              </a:spcBef>
            </a:pPr>
            <a:r>
              <a:rPr lang="en-US">
                <a:latin typeface="Times New Roman" charset="0"/>
              </a:rPr>
              <a:t>N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+e*, NO</a:t>
            </a:r>
            <a:r>
              <a:rPr lang="en-US" baseline="30000">
                <a:latin typeface="Times New Roman" charset="0"/>
              </a:rPr>
              <a:t>+</a:t>
            </a:r>
            <a:r>
              <a:rPr lang="en-US">
                <a:latin typeface="Times New Roman" charset="0"/>
              </a:rPr>
              <a:t>+e</a:t>
            </a:r>
            <a:r>
              <a:rPr lang="en-US" baseline="30000">
                <a:latin typeface="Times New Roman" charset="0"/>
              </a:rPr>
              <a:t>-</a:t>
            </a:r>
            <a:r>
              <a:rPr lang="en-US">
                <a:latin typeface="Times New Roman" charset="0"/>
              </a:rPr>
              <a:t>, N(</a:t>
            </a:r>
            <a:r>
              <a:rPr lang="en-US" baseline="30000">
                <a:latin typeface="Times New Roman" charset="0"/>
              </a:rPr>
              <a:t>2</a:t>
            </a:r>
            <a:r>
              <a:rPr lang="en-US" i="1">
                <a:latin typeface="Times New Roman" charset="0"/>
              </a:rPr>
              <a:t>D</a:t>
            </a:r>
            <a:r>
              <a:rPr lang="en-US">
                <a:latin typeface="Times New Roman" charset="0"/>
              </a:rPr>
              <a:t>)+O</a:t>
            </a:r>
          </a:p>
          <a:p>
            <a:pPr lvl="2">
              <a:spcBef>
                <a:spcPct val="10000"/>
              </a:spcBef>
            </a:pPr>
            <a:r>
              <a:rPr lang="en-US">
                <a:latin typeface="Times New Roman" charset="0"/>
              </a:rPr>
              <a:t>Temperature dependence of N(</a:t>
            </a:r>
            <a:r>
              <a:rPr lang="en-US" baseline="30000">
                <a:latin typeface="Times New Roman" charset="0"/>
              </a:rPr>
              <a:t>4</a:t>
            </a:r>
            <a:r>
              <a:rPr lang="en-US" i="1">
                <a:latin typeface="Times New Roman" charset="0"/>
              </a:rPr>
              <a:t>S</a:t>
            </a:r>
            <a:r>
              <a:rPr lang="en-US">
                <a:latin typeface="Times New Roman" charset="0"/>
              </a:rPr>
              <a:t>)+O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and NO+N reactions also important</a:t>
            </a:r>
          </a:p>
          <a:p>
            <a:pPr lvl="1">
              <a:spcBef>
                <a:spcPct val="10000"/>
              </a:spcBef>
            </a:pPr>
            <a:r>
              <a:rPr lang="en-US">
                <a:latin typeface="Times New Roman" charset="0"/>
              </a:rPr>
              <a:t>• All of the cooling reactions are modulated by O, so atomic/molecular balance important</a:t>
            </a:r>
          </a:p>
          <a:p>
            <a:pPr>
              <a:spcBef>
                <a:spcPct val="10000"/>
              </a:spcBef>
            </a:pPr>
            <a:r>
              <a:rPr lang="en-US" b="1">
                <a:latin typeface="Times New Roman" charset="0"/>
              </a:rPr>
              <a:t>• Current model rate coefficients:</a:t>
            </a:r>
            <a:endParaRPr lang="en-US">
              <a:latin typeface="Times New Roman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>
                <a:latin typeface="Times New Roman" charset="0"/>
              </a:rPr>
              <a:t>CO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+O excitation rate: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>
                <a:latin typeface="Times New Roman" charset="0"/>
              </a:rPr>
              <a:t>1.56x10</a:t>
            </a:r>
            <a:r>
              <a:rPr lang="en-US" baseline="30000">
                <a:latin typeface="Times New Roman" charset="0"/>
              </a:rPr>
              <a:t>-12</a:t>
            </a:r>
            <a:r>
              <a:rPr lang="en-US">
                <a:latin typeface="Times New Roman" charset="0"/>
              </a:rPr>
              <a:t> for T</a:t>
            </a:r>
            <a:r>
              <a:rPr lang="en-US" baseline="-25000">
                <a:latin typeface="Times New Roman" charset="0"/>
              </a:rPr>
              <a:t>n</a:t>
            </a:r>
            <a:r>
              <a:rPr lang="en-US">
                <a:latin typeface="Times New Roman" charset="0"/>
              </a:rPr>
              <a:t> &lt; 260</a:t>
            </a:r>
          </a:p>
          <a:p>
            <a:pPr lvl="2" eaLnBrk="1" hangingPunct="1">
              <a:spcBef>
                <a:spcPct val="10000"/>
              </a:spcBef>
            </a:pPr>
            <a:r>
              <a:rPr lang="en-US">
                <a:latin typeface="Times New Roman" charset="0"/>
              </a:rPr>
              <a:t>(2.6-0.004*T</a:t>
            </a:r>
            <a:r>
              <a:rPr lang="en-US" baseline="-25000">
                <a:latin typeface="Times New Roman" charset="0"/>
              </a:rPr>
              <a:t>n</a:t>
            </a:r>
            <a:r>
              <a:rPr lang="en-US">
                <a:latin typeface="Times New Roman" charset="0"/>
              </a:rPr>
              <a:t>)x10</a:t>
            </a:r>
            <a:r>
              <a:rPr lang="en-US" baseline="30000">
                <a:latin typeface="Times New Roman" charset="0"/>
              </a:rPr>
              <a:t>-12</a:t>
            </a:r>
            <a:r>
              <a:rPr lang="en-US">
                <a:latin typeface="Times New Roman" charset="0"/>
              </a:rPr>
              <a:t> for 260&lt;Tn&lt;300</a:t>
            </a:r>
          </a:p>
          <a:p>
            <a:pPr lvl="2" eaLnBrk="1" hangingPunct="1">
              <a:spcBef>
                <a:spcPct val="10000"/>
              </a:spcBef>
            </a:pPr>
            <a:r>
              <a:rPr lang="en-US">
                <a:latin typeface="Times New Roman" charset="0"/>
              </a:rPr>
              <a:t>1.4x10</a:t>
            </a:r>
            <a:r>
              <a:rPr lang="en-US" baseline="30000">
                <a:latin typeface="Times New Roman" charset="0"/>
              </a:rPr>
              <a:t>-12</a:t>
            </a:r>
            <a:r>
              <a:rPr lang="en-US">
                <a:latin typeface="Times New Roman" charset="0"/>
              </a:rPr>
              <a:t> for T</a:t>
            </a:r>
            <a:r>
              <a:rPr lang="en-US" baseline="-25000">
                <a:latin typeface="Times New Roman" charset="0"/>
              </a:rPr>
              <a:t>n</a:t>
            </a:r>
            <a:r>
              <a:rPr lang="en-US">
                <a:latin typeface="Times New Roman" charset="0"/>
              </a:rPr>
              <a:t>&gt;300</a:t>
            </a:r>
          </a:p>
          <a:p>
            <a:pPr lvl="1" eaLnBrk="1" hangingPunct="1">
              <a:spcBef>
                <a:spcPct val="10000"/>
              </a:spcBef>
            </a:pPr>
            <a:r>
              <a:rPr lang="en-US">
                <a:latin typeface="Times New Roman" charset="0"/>
              </a:rPr>
              <a:t>NO+O excitation rate:</a:t>
            </a:r>
          </a:p>
          <a:p>
            <a:pPr lvl="2" eaLnBrk="1" hangingPunct="1">
              <a:spcBef>
                <a:spcPct val="10000"/>
              </a:spcBef>
            </a:pPr>
            <a:r>
              <a:rPr lang="en-US">
                <a:latin typeface="Times New Roman" charset="0"/>
              </a:rPr>
              <a:t>4.2x10</a:t>
            </a:r>
            <a:r>
              <a:rPr lang="en-US" baseline="30000">
                <a:latin typeface="Times New Roman" charset="0"/>
              </a:rPr>
              <a:t>-11</a:t>
            </a:r>
            <a:endParaRPr lang="en-US">
              <a:latin typeface="Times New Roman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-22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756C-8FA7-BA45-B4F9-7B2D901966A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Documents and Settings\foster\Desktop\fig1a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808538" cy="4808538"/>
          </a:xfrm>
          <a:prstGeom prst="rect">
            <a:avLst/>
          </a:prstGeom>
          <a:noFill/>
        </p:spPr>
      </p:pic>
      <p:pic>
        <p:nvPicPr>
          <p:cNvPr id="101379" name="Picture 3" descr="C:\Documents and Settings\foster\Desktop\fig1b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463" y="1828800"/>
            <a:ext cx="4808537" cy="4808538"/>
          </a:xfrm>
          <a:prstGeom prst="rect">
            <a:avLst/>
          </a:prstGeom>
          <a:noFill/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-1828800" y="762000"/>
            <a:ext cx="461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T</a:t>
            </a:r>
            <a:r>
              <a:rPr lang="en-US" sz="2400" baseline="-25000">
                <a:latin typeface="Times New Roman" charset="0"/>
              </a:rPr>
              <a:t>N</a:t>
            </a:r>
            <a:endParaRPr lang="en-US" sz="2400">
              <a:latin typeface="Times New Roman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-2743200" y="609600"/>
            <a:ext cx="946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U</a:t>
            </a:r>
            <a:r>
              <a:rPr lang="en-US" sz="2400" baseline="-25000">
                <a:latin typeface="Times New Roman" charset="0"/>
              </a:rPr>
              <a:t>N</a:t>
            </a:r>
            <a:endParaRPr lang="en-US" sz="2400">
              <a:latin typeface="Times New Roman" charset="0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Baseline 2002 Model Atmosphere (NC-2002)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C783-9267-C448-8522-1971D003B70E}" type="slidenum">
              <a:rPr lang="en-US"/>
              <a:pPr/>
              <a:t>32</a:t>
            </a:fld>
            <a:endParaRPr lang="en-US"/>
          </a:p>
        </p:txBody>
      </p:sp>
      <p:pic>
        <p:nvPicPr>
          <p:cNvPr id="4098" name="Picture 2" descr="C:\Documents and Settings\foster\Desktop\agu-may05\fig3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876800" cy="5334000"/>
          </a:xfrm>
          <a:prstGeom prst="rect">
            <a:avLst/>
          </a:prstGeom>
          <a:noFill/>
        </p:spPr>
      </p:pic>
      <p:pic>
        <p:nvPicPr>
          <p:cNvPr id="4099" name="Picture 3" descr="C:\Documents and Settings\foster\Desktop\agu-may05\fig3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13" y="838200"/>
            <a:ext cx="4827587" cy="5421313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7400" y="6096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TN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72200" y="6096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UN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41725" y="117475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GC-2100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F66-63E1-5640-AF75-F8176B30EF4F}" type="slidenum">
              <a:rPr lang="en-US"/>
              <a:pPr/>
              <a:t>33</a:t>
            </a:fld>
            <a:endParaRPr lang="en-US"/>
          </a:p>
        </p:txBody>
      </p:sp>
      <p:pic>
        <p:nvPicPr>
          <p:cNvPr id="6146" name="Picture 2" descr="C:\Documents and Settings\foster\Desktop\agu-may05\fig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800600" cy="5192713"/>
          </a:xfrm>
          <a:prstGeom prst="rect">
            <a:avLst/>
          </a:prstGeom>
          <a:noFill/>
        </p:spPr>
      </p:pic>
      <p:pic>
        <p:nvPicPr>
          <p:cNvPr id="6147" name="Picture 3" descr="C:\Documents and Settings\foster\Desktop\agu-may05\fig5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90600"/>
            <a:ext cx="5029200" cy="51054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32013" y="152400"/>
            <a:ext cx="49228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Neutral Temperature (difference)</a:t>
            </a:r>
          </a:p>
          <a:p>
            <a:r>
              <a:rPr lang="en-US" sz="2400"/>
              <a:t>SMED GC-NC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8D38-2181-F04F-B476-C854CDC44F42}" type="slidenum">
              <a:rPr lang="en-US"/>
              <a:pPr/>
              <a:t>34</a:t>
            </a:fld>
            <a:endParaRPr lang="en-US"/>
          </a:p>
        </p:txBody>
      </p:sp>
      <p:pic>
        <p:nvPicPr>
          <p:cNvPr id="29699" name="Picture 3" descr="C:\Documents and Settings\foster\Desktop\agu-may05\fig26.0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1635125"/>
            <a:ext cx="4460875" cy="4460875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2000" y="11779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Solar Min GC-NC</a:t>
            </a:r>
          </a:p>
        </p:txBody>
      </p:sp>
      <p:pic>
        <p:nvPicPr>
          <p:cNvPr id="29703" name="Picture 7" descr="C:\Documents and Settings\foster\Desktop\agu-may05\fig27.0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35125"/>
            <a:ext cx="4460875" cy="4460875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257800" y="11779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Solar Max GC-NC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79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Differences in Zonal Mean Neutral Temperature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7412-24E6-184A-BA53-8BEB5EE37FBA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 anchor="t">
            <a:normAutofit fontScale="90000"/>
          </a:bodyPr>
          <a:lstStyle/>
          <a:p>
            <a:r>
              <a:rPr lang="en-US"/>
              <a:t>21</a:t>
            </a:r>
            <a:r>
              <a:rPr lang="en-US" baseline="30000"/>
              <a:t>st</a:t>
            </a:r>
            <a:r>
              <a:rPr lang="en-US"/>
              <a:t> Century Mixing Ratios at Model Lower Boundary (30 km)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70125" y="822325"/>
            <a:ext cx="580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 sz="2400">
              <a:latin typeface="Times" charset="0"/>
            </a:endParaRPr>
          </a:p>
          <a:p>
            <a:pPr algn="l" eaLnBrk="0" hangingPunct="0"/>
            <a:endParaRPr lang="en-US" sz="2400">
              <a:latin typeface="Times" charset="0"/>
            </a:endParaRPr>
          </a:p>
        </p:txBody>
      </p:sp>
      <p:graphicFrame>
        <p:nvGraphicFramePr>
          <p:cNvPr id="36923" name="Group 59"/>
          <p:cNvGraphicFramePr>
            <a:graphicFrameLocks noGrp="1"/>
          </p:cNvGraphicFramePr>
          <p:nvPr>
            <p:ph type="tbl" idx="1"/>
          </p:nvPr>
        </p:nvGraphicFramePr>
        <p:xfrm>
          <a:off x="1600200" y="2514600"/>
          <a:ext cx="5791200" cy="4023360"/>
        </p:xfrm>
        <a:graphic>
          <a:graphicData uri="http://schemas.openxmlformats.org/drawingml/2006/table">
            <a:tbl>
              <a:tblPr/>
              <a:tblGrid>
                <a:gridCol w="1676400"/>
                <a:gridCol w="1905000"/>
                <a:gridCol w="2209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Year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Year 2100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CH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O.6E-6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1.34E-6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CO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360E-6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720.E-6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H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0.5E-6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1.0E-6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1.1E-8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2.2E-8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H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4.4E-6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8.8E-6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2.7E-9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16.0E-9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NO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4.2E-9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 8.4E-9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O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 8.3E-6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 4.15E-6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T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225K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CL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 S-G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 S-G *1.5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517525" y="898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endParaRPr lang="en-US" sz="2400">
              <a:latin typeface="Times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304800" y="838200"/>
            <a:ext cx="8686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• Double CO</a:t>
            </a:r>
            <a:r>
              <a:rPr lang="en-US" sz="2400" baseline="-25000"/>
              <a:t>2</a:t>
            </a:r>
            <a:endParaRPr lang="en-US" sz="2400"/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• Double CH</a:t>
            </a:r>
            <a:r>
              <a:rPr lang="en-US" sz="2400" baseline="-25000"/>
              <a:t>4</a:t>
            </a:r>
            <a:endParaRPr lang="en-US" sz="2400"/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• Other minor species based on scenario from Bruhl &amp; Crutzen, 1993: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05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Solar Medium</a:t>
            </a:r>
            <a:endParaRPr lang="en-US" sz="3600" dirty="0"/>
          </a:p>
        </p:txBody>
      </p:sp>
      <p:pic>
        <p:nvPicPr>
          <p:cNvPr id="3" name="Picture 2" descr="eqdgchc-nc.smed.t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800600" cy="4572000"/>
          </a:xfrm>
          <a:prstGeom prst="rect">
            <a:avLst/>
          </a:prstGeom>
        </p:spPr>
      </p:pic>
      <p:pic>
        <p:nvPicPr>
          <p:cNvPr id="4" name="Picture 3" descr="eqdgchc-nc.smed.co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143000"/>
            <a:ext cx="48006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3899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Difference: Neutral temperature (K)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05400" y="1371600"/>
            <a:ext cx="3226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Percent difference: O2, O, N2</a:t>
            </a:r>
            <a:endParaRPr lang="en-US" sz="20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24600" y="3810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O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6096000" y="4038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553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391400" y="3733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N2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772400" y="4038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O2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71628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7315200" y="4267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257800" y="3657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N2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105400" y="4114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/>
              <a:t>O2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486400" y="4343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5626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514600" y="23622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TN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819400" y="2667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20574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981200" y="5638800"/>
            <a:ext cx="5229228" cy="781050"/>
            <a:chOff x="2112" y="3513"/>
            <a:chExt cx="3294" cy="492"/>
          </a:xfrm>
        </p:grpSpPr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112" y="38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2112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726" y="3513"/>
              <a:ext cx="2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Global change minus no </a:t>
              </a:r>
              <a:r>
                <a:rPr lang="en-US" sz="2000" dirty="0" smtClean="0"/>
                <a:t>change (</a:t>
              </a:r>
              <a:r>
                <a:rPr lang="en-US" sz="2000" dirty="0" err="1" smtClean="0"/>
                <a:t>gc-nc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2774" y="3753"/>
              <a:ext cx="2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Ice Age minus no </a:t>
              </a:r>
              <a:r>
                <a:rPr lang="en-US" sz="2000" dirty="0" smtClean="0"/>
                <a:t>change (</a:t>
              </a:r>
              <a:r>
                <a:rPr lang="en-US" sz="2000" dirty="0" err="1" smtClean="0"/>
                <a:t>hc-nc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4572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Solar Medium</a:t>
            </a:r>
            <a:endParaRPr lang="en-US" sz="4000" dirty="0"/>
          </a:p>
        </p:txBody>
      </p:sp>
      <p:pic>
        <p:nvPicPr>
          <p:cNvPr id="4" name="Picture 3" descr="eqdgchc-nc.smed.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800600" cy="45720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3028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Percent difference</a:t>
            </a:r>
            <a:r>
              <a:rPr lang="en-US" sz="2400" dirty="0" smtClean="0"/>
              <a:t>: NO</a:t>
            </a:r>
            <a:endParaRPr lang="en-US" sz="2400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05000" y="5715000"/>
            <a:ext cx="5229228" cy="781050"/>
            <a:chOff x="2112" y="3513"/>
            <a:chExt cx="3294" cy="492"/>
          </a:xfrm>
        </p:grpSpPr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2112" y="38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112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726" y="3513"/>
              <a:ext cx="2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Global change minus no </a:t>
              </a:r>
              <a:r>
                <a:rPr lang="en-US" sz="2000" dirty="0" smtClean="0"/>
                <a:t>change (</a:t>
              </a:r>
              <a:r>
                <a:rPr lang="en-US" sz="2000" dirty="0" err="1" smtClean="0"/>
                <a:t>gc-nc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774" y="3753"/>
              <a:ext cx="2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Ice Age minus no </a:t>
              </a:r>
              <a:r>
                <a:rPr lang="en-US" sz="2000" dirty="0" smtClean="0"/>
                <a:t>change (</a:t>
              </a:r>
              <a:r>
                <a:rPr lang="en-US" sz="2000" dirty="0" err="1" smtClean="0"/>
                <a:t>hc-nc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pic>
        <p:nvPicPr>
          <p:cNvPr id="13" name="Picture 12" descr="eqdgchc-nc.smed.C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143000"/>
            <a:ext cx="4800600" cy="45720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05400" y="1219200"/>
            <a:ext cx="3146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Percent difference</a:t>
            </a:r>
            <a:r>
              <a:rPr lang="en-US" sz="2400" dirty="0" smtClean="0"/>
              <a:t>: CO2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9CAE-81C6-8041-A974-CBF70B2542D1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5410200"/>
            <a:ext cx="4418013" cy="777875"/>
            <a:chOff x="2112" y="3513"/>
            <a:chExt cx="2783" cy="490"/>
          </a:xfrm>
        </p:grpSpPr>
        <p:sp>
          <p:nvSpPr>
            <p:cNvPr id="94211" name="Line 3"/>
            <p:cNvSpPr>
              <a:spLocks noChangeShapeType="1"/>
            </p:cNvSpPr>
            <p:nvPr/>
          </p:nvSpPr>
          <p:spPr bwMode="auto">
            <a:xfrm>
              <a:off x="2112" y="38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2112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>
              <a:off x="2726" y="3513"/>
              <a:ext cx="2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/>
                <a:t>Global change minus no change</a:t>
              </a:r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2774" y="3753"/>
              <a:ext cx="17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/>
                <a:t>Ice Age minus no change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" y="928688"/>
            <a:ext cx="4648200" cy="4181475"/>
            <a:chOff x="96" y="585"/>
            <a:chExt cx="2928" cy="2634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6" y="585"/>
              <a:ext cx="2928" cy="2634"/>
              <a:chOff x="96" y="585"/>
              <a:chExt cx="2928" cy="2634"/>
            </a:xfrm>
          </p:grpSpPr>
          <p:pic>
            <p:nvPicPr>
              <p:cNvPr id="94217" name="Picture 9" descr="C:\Documents and Settings\foster\Desktop\dickinson.seminar\NO_DEG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24"/>
                <a:ext cx="2928" cy="2595"/>
              </a:xfrm>
              <a:prstGeom prst="rect">
                <a:avLst/>
              </a:prstGeom>
              <a:noFill/>
            </p:spPr>
          </p:pic>
          <p:sp>
            <p:nvSpPr>
              <p:cNvPr id="94218" name="Text Box 10"/>
              <p:cNvSpPr txBox="1">
                <a:spLocks noChangeArrowheads="1"/>
              </p:cNvSpPr>
              <p:nvPr/>
            </p:nvSpPr>
            <p:spPr bwMode="auto">
              <a:xfrm>
                <a:off x="463" y="585"/>
                <a:ext cx="22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5.3 micron NO cooling (deg/day)</a:t>
                </a:r>
              </a:p>
            </p:txBody>
          </p:sp>
        </p:grp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1615" y="1800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NO</a:t>
              </a:r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1920" y="172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 flipH="1" flipV="1">
              <a:off x="1392" y="168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495800" y="914400"/>
            <a:ext cx="4648200" cy="4181475"/>
            <a:chOff x="2832" y="576"/>
            <a:chExt cx="2928" cy="2634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832" y="576"/>
              <a:ext cx="2928" cy="2634"/>
              <a:chOff x="2832" y="576"/>
              <a:chExt cx="2928" cy="2634"/>
            </a:xfrm>
          </p:grpSpPr>
          <p:pic>
            <p:nvPicPr>
              <p:cNvPr id="94224" name="Picture 16" descr="C:\Documents and Settings\foster\Desktop\dickinson.seminar\CO2_DEG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32" y="615"/>
                <a:ext cx="2928" cy="2595"/>
              </a:xfrm>
              <a:prstGeom prst="rect">
                <a:avLst/>
              </a:prstGeom>
              <a:noFill/>
            </p:spPr>
          </p:pic>
          <p:sp>
            <p:nvSpPr>
              <p:cNvPr id="94225" name="Text Box 17"/>
              <p:cNvSpPr txBox="1">
                <a:spLocks noChangeArrowheads="1"/>
              </p:cNvSpPr>
              <p:nvPr/>
            </p:nvSpPr>
            <p:spPr bwMode="auto">
              <a:xfrm>
                <a:off x="3167" y="576"/>
                <a:ext cx="2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15 micron CO2 cooling (deg/day)</a:t>
                </a:r>
              </a:p>
            </p:txBody>
          </p:sp>
        </p:grpSp>
        <p:sp>
          <p:nvSpPr>
            <p:cNvPr id="94226" name="Text Box 18"/>
            <p:cNvSpPr txBox="1">
              <a:spLocks noChangeArrowheads="1"/>
            </p:cNvSpPr>
            <p:nvPr/>
          </p:nvSpPr>
          <p:spPr bwMode="auto">
            <a:xfrm>
              <a:off x="4128" y="2448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CO2</a:t>
              </a:r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 flipV="1">
              <a:off x="4464" y="2448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8" name="Line 20"/>
            <p:cNvSpPr>
              <a:spLocks noChangeShapeType="1"/>
            </p:cNvSpPr>
            <p:nvPr/>
          </p:nvSpPr>
          <p:spPr bwMode="auto">
            <a:xfrm flipH="1" flipV="1">
              <a:off x="4032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2778125" y="319088"/>
            <a:ext cx="345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Change in NO and CO2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0341-4F98-6344-A2E1-44AE65417F75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5486400"/>
            <a:ext cx="4418013" cy="777875"/>
            <a:chOff x="2112" y="3513"/>
            <a:chExt cx="2783" cy="490"/>
          </a:xfrm>
        </p:grpSpPr>
        <p:sp>
          <p:nvSpPr>
            <p:cNvPr id="95235" name="Line 3"/>
            <p:cNvSpPr>
              <a:spLocks noChangeShapeType="1"/>
            </p:cNvSpPr>
            <p:nvPr/>
          </p:nvSpPr>
          <p:spPr bwMode="auto">
            <a:xfrm>
              <a:off x="2112" y="38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2112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2726" y="3513"/>
              <a:ext cx="2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/>
                <a:t>Global change minus no change</a:t>
              </a:r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2774" y="3753"/>
              <a:ext cx="17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/>
                <a:t>Ice Age minus no change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95400" y="76200"/>
            <a:ext cx="6705600" cy="5426075"/>
            <a:chOff x="816" y="48"/>
            <a:chExt cx="4224" cy="341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16" y="48"/>
              <a:ext cx="4224" cy="3418"/>
              <a:chOff x="864" y="192"/>
              <a:chExt cx="4224" cy="3418"/>
            </a:xfrm>
          </p:grpSpPr>
          <p:pic>
            <p:nvPicPr>
              <p:cNvPr id="95241" name="Picture 9" descr="C:\Documents and Settings\foster\Desktop\dickinson.seminar\COOL_DEG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64" y="192"/>
                <a:ext cx="4224" cy="3418"/>
              </a:xfrm>
              <a:prstGeom prst="rect">
                <a:avLst/>
              </a:prstGeom>
              <a:noFill/>
            </p:spPr>
          </p:pic>
          <p:sp>
            <p:nvSpPr>
              <p:cNvPr id="95242" name="Text Box 10"/>
              <p:cNvSpPr txBox="1">
                <a:spLocks noChangeArrowheads="1"/>
              </p:cNvSpPr>
              <p:nvPr/>
            </p:nvSpPr>
            <p:spPr bwMode="auto">
              <a:xfrm>
                <a:off x="1630" y="192"/>
                <a:ext cx="26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Change in total cooling (deg/day)</a:t>
                </a:r>
              </a:p>
            </p:txBody>
          </p:sp>
        </p:grp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2584" y="1656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TCOOL</a:t>
              </a: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 flipV="1">
              <a:off x="3120" y="1488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5" name="Line 13"/>
            <p:cNvSpPr>
              <a:spLocks noChangeShapeType="1"/>
            </p:cNvSpPr>
            <p:nvPr/>
          </p:nvSpPr>
          <p:spPr bwMode="auto">
            <a:xfrm flipH="1" flipV="1">
              <a:off x="2352" y="153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7984-2C51-724E-BCEB-200A1C82A393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5334000"/>
            <a:ext cx="4418013" cy="777875"/>
            <a:chOff x="2112" y="3513"/>
            <a:chExt cx="2783" cy="490"/>
          </a:xfrm>
        </p:grpSpPr>
        <p:sp>
          <p:nvSpPr>
            <p:cNvPr id="97283" name="Line 3"/>
            <p:cNvSpPr>
              <a:spLocks noChangeShapeType="1"/>
            </p:cNvSpPr>
            <p:nvPr/>
          </p:nvSpPr>
          <p:spPr bwMode="auto">
            <a:xfrm>
              <a:off x="2112" y="38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84" name="Line 4"/>
            <p:cNvSpPr>
              <a:spLocks noChangeShapeType="1"/>
            </p:cNvSpPr>
            <p:nvPr/>
          </p:nvSpPr>
          <p:spPr bwMode="auto">
            <a:xfrm>
              <a:off x="2112" y="36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2726" y="3513"/>
              <a:ext cx="2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/>
                <a:t>Global change minus no change</a:t>
              </a:r>
            </a:p>
          </p:txBody>
        </p:sp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2774" y="3753"/>
              <a:ext cx="17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/>
                <a:t>Ice Age minus no change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" y="762000"/>
            <a:ext cx="4648200" cy="4230688"/>
            <a:chOff x="96" y="480"/>
            <a:chExt cx="2928" cy="26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6" y="480"/>
              <a:ext cx="2928" cy="2665"/>
              <a:chOff x="96" y="602"/>
              <a:chExt cx="2928" cy="2665"/>
            </a:xfrm>
          </p:grpSpPr>
          <p:pic>
            <p:nvPicPr>
              <p:cNvPr id="97289" name="Picture 9" descr="C:\Documents and Settings\foster\Desktop\dickinson.seminar\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72"/>
                <a:ext cx="2928" cy="2595"/>
              </a:xfrm>
              <a:prstGeom prst="rect">
                <a:avLst/>
              </a:prstGeom>
              <a:noFill/>
            </p:spPr>
          </p:pic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>
                <a:off x="527" y="602"/>
                <a:ext cx="20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Percent change: H (cm3)</a:t>
                </a:r>
              </a:p>
            </p:txBody>
          </p:sp>
        </p:grp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1474" y="165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H</a:t>
              </a:r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>
              <a:off x="1632" y="1776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 flipH="1">
              <a:off x="1008" y="17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8200" y="762000"/>
            <a:ext cx="4648200" cy="4230688"/>
            <a:chOff x="2928" y="480"/>
            <a:chExt cx="2928" cy="266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928" y="480"/>
              <a:ext cx="2928" cy="2665"/>
              <a:chOff x="2928" y="602"/>
              <a:chExt cx="2928" cy="2665"/>
            </a:xfrm>
          </p:grpSpPr>
          <p:pic>
            <p:nvPicPr>
              <p:cNvPr id="97296" name="Picture 16" descr="C:\Documents and Settings\foster\Desktop\dickinson.seminar\NE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672"/>
                <a:ext cx="2928" cy="2595"/>
              </a:xfrm>
              <a:prstGeom prst="rect">
                <a:avLst/>
              </a:prstGeom>
              <a:noFill/>
            </p:spPr>
          </p:pic>
          <p:sp>
            <p:nvSpPr>
              <p:cNvPr id="97297" name="Text Box 17"/>
              <p:cNvSpPr txBox="1">
                <a:spLocks noChangeArrowheads="1"/>
              </p:cNvSpPr>
              <p:nvPr/>
            </p:nvSpPr>
            <p:spPr bwMode="auto">
              <a:xfrm>
                <a:off x="3301" y="602"/>
                <a:ext cx="21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Percent change: NE (cm3)</a:t>
                </a:r>
              </a:p>
            </p:txBody>
          </p:sp>
        </p:grp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4080" y="2304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NE</a:t>
              </a:r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 flipV="1">
              <a:off x="4368" y="23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 flipH="1" flipV="1">
              <a:off x="3936" y="225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1131</Words>
  <Application>Microsoft Macintosh PowerPoint</Application>
  <PresentationFormat>On-screen Show (4:3)</PresentationFormat>
  <Paragraphs>217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On Global Change in the  Upper Atmosphere R.G.Roble HAO/NCAR </vt:lpstr>
      <vt:lpstr>Roble and Dickinson (1989)</vt:lpstr>
      <vt:lpstr>Aeronomy of Cooling Processes</vt:lpstr>
      <vt:lpstr>21st Century Mixing Ratios at Model Lower Boundary (30 km)</vt:lpstr>
      <vt:lpstr>Solar Medium</vt:lpstr>
      <vt:lpstr>Solar Medium</vt:lpstr>
      <vt:lpstr>Slide 7</vt:lpstr>
      <vt:lpstr>Slide 8</vt:lpstr>
      <vt:lpstr>Slide 9</vt:lpstr>
      <vt:lpstr>Solar Minimum</vt:lpstr>
      <vt:lpstr>Solar Medium Conditions, GC-NC</vt:lpstr>
      <vt:lpstr>Solar Medium GC-NC, without NO </vt:lpstr>
      <vt:lpstr>Slide 13</vt:lpstr>
      <vt:lpstr>Baseline 2002 Model Atmosphere (NC-2002)</vt:lpstr>
      <vt:lpstr>21st Century Global Change Model Atmosphere (GC-2100)</vt:lpstr>
      <vt:lpstr>Difference in Neutral Temperature</vt:lpstr>
      <vt:lpstr>Difference in Geopotential Height</vt:lpstr>
      <vt:lpstr>Differences in Zonal Mean Total Density</vt:lpstr>
      <vt:lpstr>Slide 19</vt:lpstr>
      <vt:lpstr>Slide 20</vt:lpstr>
      <vt:lpstr>Slide 21</vt:lpstr>
      <vt:lpstr>Slide 22</vt:lpstr>
      <vt:lpstr>Tidal Amplitude Wave 1</vt:lpstr>
      <vt:lpstr>Tidal Phase Wave 1</vt:lpstr>
      <vt:lpstr>Difference: NO, CO2 Cooling</vt:lpstr>
      <vt:lpstr>Difference: NO, O Density</vt:lpstr>
      <vt:lpstr>SUGGESTIONS FOR FUTURE RESEARCH</vt:lpstr>
      <vt:lpstr>Conclusions</vt:lpstr>
      <vt:lpstr>Slide 29</vt:lpstr>
      <vt:lpstr>Slide 30</vt:lpstr>
      <vt:lpstr>Baseline 2002 Model Atmosphere (NC-2002)</vt:lpstr>
      <vt:lpstr>Slide 32</vt:lpstr>
      <vt:lpstr>Slide 33</vt:lpstr>
      <vt:lpstr>Differences in Zonal Mean Neutral Temperature</vt:lpstr>
    </vt:vector>
  </TitlesOfParts>
  <Company>National Center For Atmospheric Research 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Global Change in the  Upper Atmosphere R.G.Roble HAO/NCAR </dc:title>
  <dc:creator>Ray Roble</dc:creator>
  <cp:lastModifiedBy>Ray Roble</cp:lastModifiedBy>
  <cp:revision>56</cp:revision>
  <dcterms:created xsi:type="dcterms:W3CDTF">2010-06-10T17:29:15Z</dcterms:created>
  <dcterms:modified xsi:type="dcterms:W3CDTF">2010-06-10T23:55:47Z</dcterms:modified>
</cp:coreProperties>
</file>