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theme/theme3.xml" ContentType="application/vnd.openxmlformats-officedocument.theme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70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-10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-10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-10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-10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-106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Helvetica" pitchFamily="-106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Helvetica" pitchFamily="-106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Helvetica" pitchFamily="-106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Helvetica" pitchFamily="-10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2F05"/>
    <a:srgbClr val="00750B"/>
    <a:srgbClr val="ED181E"/>
    <a:srgbClr val="CCCACC"/>
    <a:srgbClr val="7F007F"/>
    <a:srgbClr val="087F08"/>
    <a:srgbClr val="0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700" autoAdjust="0"/>
    <p:restoredTop sz="89417" autoAdjust="0"/>
  </p:normalViewPr>
  <p:slideViewPr>
    <p:cSldViewPr>
      <p:cViewPr>
        <p:scale>
          <a:sx n="100" d="100"/>
          <a:sy n="100" d="100"/>
        </p:scale>
        <p:origin x="-2688" y="-1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104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fld id="{B71096D8-82D5-E048-8F92-FECEA63BCE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685800"/>
            <a:ext cx="5029200" cy="3771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953000"/>
            <a:ext cx="5029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fld id="{DEDF4CD1-D6BC-EF4B-8B89-240111B66E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Geneva" pitchFamily="-10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Geneva" pitchFamily="-10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Geneva" pitchFamily="-10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Geneva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746CA4-182E-0D44-81EB-9861EF498CED}" type="slidenum">
              <a:rPr lang="en-US"/>
              <a:pPr/>
              <a:t>1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E0AE77-4678-3447-9DB6-DAE4F099CD95}" type="slidenum">
              <a:rPr lang="en-US"/>
              <a:pPr/>
              <a:t>2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4400" y="685800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953000"/>
            <a:ext cx="5029200" cy="35052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7A45D-7B64-7849-BCDF-5B25063E4C0B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E06D9-72F9-8646-B0F3-FBF74574FFDB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9F9DD-8331-0740-A3C5-7EB4D7574A24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F7F13-FB79-3743-A60F-C1E59C8731DB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6150A-C381-FB40-BFD4-C33D6B837E1E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626A1-AD3C-2748-B16A-1A38EFEFD0B5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67412-C18A-9A48-87AB-171FFA39861B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FAD17E-17BD-5543-AA7D-1A850C9D19E7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6B8E5-8E52-5241-9911-8542BE3C7183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809B3-43DB-B24D-9AE8-71F550BE8D2F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6F557-63B5-4942-984F-340756B56DAE}" type="slidenum">
              <a:rPr lang="en-US"/>
              <a:pPr/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06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06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80"/>
                </a:solidFill>
              </a:defRPr>
            </a:lvl1pPr>
          </a:lstStyle>
          <a:p>
            <a:fld id="{64BAE1E5-B93B-DD47-A713-2C4D09928498}" type="slidenum">
              <a:rPr lang="en-US"/>
              <a:pPr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000080"/>
          </a:solidFill>
          <a:latin typeface="Helvetica" pitchFamily="-10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pitchFamily="-10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pitchFamily="-10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pitchFamily="-10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hao.ucar.edu/pub/foster/tiegcm_qicbug/qjion.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895C-83DE-E041-ABA2-9B7E6D5479F7}" type="slidenum">
              <a:rPr lang="en-US"/>
              <a:pPr/>
              <a:t>1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1550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/>
              <a:t>TIE-GCM Develoment Meeting</a:t>
            </a:r>
            <a:br>
              <a:rPr lang="en-US" sz="3200"/>
            </a:br>
            <a:r>
              <a:rPr lang="en-US" sz="3200"/>
              <a:t/>
            </a:r>
            <a:br>
              <a:rPr lang="en-US" sz="3200"/>
            </a:br>
            <a:r>
              <a:rPr lang="en-US" sz="3200"/>
              <a:t>12 January 2011</a:t>
            </a:r>
            <a:endParaRPr lang="en-US"/>
          </a:p>
        </p:txBody>
      </p:sp>
      <p:pic>
        <p:nvPicPr>
          <p:cNvPr id="2054" name="Picture 6" descr="foot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6262688"/>
            <a:ext cx="9140825" cy="595312"/>
          </a:xfrm>
          <a:prstGeom prst="rect">
            <a:avLst/>
          </a:prstGeom>
          <a:noFill/>
        </p:spPr>
      </p:pic>
      <p:pic>
        <p:nvPicPr>
          <p:cNvPr id="2055" name="Picture 7" descr="ncar_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4876800"/>
            <a:ext cx="2120900" cy="1581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Procedure to obtain this code for testing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066800"/>
            <a:ext cx="7239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Check out </a:t>
            </a:r>
            <a:r>
              <a:rPr lang="en-US" sz="2800" dirty="0" err="1" smtClean="0"/>
              <a:t>tiegcm</a:t>
            </a:r>
            <a:r>
              <a:rPr lang="en-US" sz="2800" dirty="0" smtClean="0"/>
              <a:t> trunk (call it </a:t>
            </a:r>
            <a:r>
              <a:rPr lang="en-US" sz="2800" dirty="0" err="1" smtClean="0"/>
              <a:t>tiegcm_crit</a:t>
            </a:r>
            <a:r>
              <a:rPr lang="en-US" sz="2800" dirty="0" smtClean="0"/>
              <a:t>):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 checkout $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tiegcm</a:t>
            </a:r>
            <a:r>
              <a:rPr lang="en-US" sz="2400" i="1" dirty="0" smtClean="0"/>
              <a:t>/trunk </a:t>
            </a:r>
            <a:r>
              <a:rPr lang="en-US" sz="2400" i="1" dirty="0" err="1" smtClean="0"/>
              <a:t>tiegcm_crit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Go to the source directory: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i="1" dirty="0" err="1" smtClean="0"/>
              <a:t>cd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tiegcm_crit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src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Copy patch file from </a:t>
            </a:r>
            <a:r>
              <a:rPr lang="en-US" sz="2800" dirty="0" err="1" smtClean="0"/>
              <a:t>hao</a:t>
            </a:r>
            <a:r>
              <a:rPr lang="en-US" sz="2800" dirty="0" smtClean="0"/>
              <a:t> ftp site: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i="1" dirty="0" smtClean="0"/>
              <a:t> cp /</a:t>
            </a:r>
            <a:r>
              <a:rPr lang="en-US" sz="2400" i="1" dirty="0" err="1" smtClean="0"/>
              <a:t>hao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ftppub</a:t>
            </a:r>
            <a:r>
              <a:rPr lang="en-US" sz="2400" i="1" dirty="0" smtClean="0"/>
              <a:t>/foster/</a:t>
            </a:r>
            <a:r>
              <a:rPr lang="en-US" sz="2400" i="1" dirty="0" err="1" smtClean="0"/>
              <a:t>tiegcm_crit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crit.patch</a:t>
            </a:r>
            <a:r>
              <a:rPr lang="en-US" sz="2400" i="1" dirty="0" smtClean="0"/>
              <a:t> 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Apply the patch (</a:t>
            </a:r>
            <a:r>
              <a:rPr lang="en-US" sz="2800" dirty="0" err="1" smtClean="0"/>
              <a:t>unix</a:t>
            </a:r>
            <a:r>
              <a:rPr lang="en-US" sz="2800" dirty="0" smtClean="0"/>
              <a:t> patch command):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i="1" dirty="0"/>
              <a:t> </a:t>
            </a:r>
            <a:r>
              <a:rPr lang="en-US" sz="2400" i="1" dirty="0" smtClean="0"/>
              <a:t>patch –</a:t>
            </a:r>
            <a:r>
              <a:rPr lang="en-US" sz="2400" i="1" dirty="0" err="1" smtClean="0"/>
              <a:t>p0</a:t>
            </a:r>
            <a:r>
              <a:rPr lang="en-US" sz="2400" i="1" dirty="0" smtClean="0"/>
              <a:t> &lt; </a:t>
            </a:r>
            <a:r>
              <a:rPr lang="en-US" sz="2400" i="1" dirty="0" err="1" smtClean="0"/>
              <a:t>crit.patch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Confirm </a:t>
            </a:r>
            <a:r>
              <a:rPr lang="en-US" sz="2800" dirty="0" err="1" smtClean="0"/>
              <a:t>svn</a:t>
            </a:r>
            <a:r>
              <a:rPr lang="en-US" sz="2800" dirty="0" smtClean="0"/>
              <a:t> status: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 status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Results of </a:t>
            </a:r>
            <a:r>
              <a:rPr lang="en-US" sz="3600" dirty="0" err="1" smtClean="0"/>
              <a:t>svn</a:t>
            </a:r>
            <a:r>
              <a:rPr lang="en-US" sz="3600" dirty="0" smtClean="0"/>
              <a:t> status after applying </a:t>
            </a:r>
            <a:r>
              <a:rPr lang="en-US" sz="3600" dirty="0" err="1" smtClean="0"/>
              <a:t>crit.patch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22009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      </a:t>
            </a:r>
            <a:r>
              <a:rPr lang="en-US" dirty="0" err="1"/>
              <a:t>crit.patch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advance.F</a:t>
            </a:r>
            <a:endParaRPr lang="en-US" dirty="0"/>
          </a:p>
          <a:p>
            <a:r>
              <a:rPr lang="en-US" dirty="0"/>
              <a:t>A      </a:t>
            </a:r>
            <a:r>
              <a:rPr lang="en-US" dirty="0" err="1"/>
              <a:t>colath.F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aurora.F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heelis.F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wei05sc.F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input.F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cons.F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wei01gcm.F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cism_coupling.F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Plan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12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83820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What to test for?</a:t>
            </a:r>
          </a:p>
          <a:p>
            <a:endParaRPr lang="en-US"/>
          </a:p>
          <a:p>
            <a:r>
              <a:rPr lang="en-US"/>
              <a:t>• Heelis old/new</a:t>
            </a:r>
          </a:p>
          <a:p>
            <a:endParaRPr lang="en-US"/>
          </a:p>
          <a:p>
            <a:r>
              <a:rPr lang="en-US"/>
              <a:t>• Weimer old/new</a:t>
            </a:r>
          </a:p>
          <a:p>
            <a:endParaRPr lang="en-US"/>
          </a:p>
          <a:p>
            <a:r>
              <a:rPr lang="en-US"/>
              <a:t>	• Global Electric Potential (m/m) (Art &amp; Astrid)</a:t>
            </a:r>
          </a:p>
          <a:p>
            <a:r>
              <a:rPr lang="en-US"/>
              <a:t>	• Joule Heating (m/m) (Alan)</a:t>
            </a:r>
          </a:p>
          <a:p>
            <a:r>
              <a:rPr lang="en-US"/>
              <a:t>	• Winds (m/m) (Alan)</a:t>
            </a:r>
          </a:p>
          <a:p>
            <a:r>
              <a:rPr lang="en-US"/>
              <a:t>	• Tn, Ti, Te (m/m) (Alan)</a:t>
            </a:r>
          </a:p>
          <a:p>
            <a:endParaRPr lang="en-US"/>
          </a:p>
          <a:p>
            <a:r>
              <a:rPr lang="en-US"/>
              <a:t>	• Vertical Drifts at Magnetic Equator (m/d) (Wenbin/Barbara)</a:t>
            </a:r>
          </a:p>
          <a:p>
            <a:endParaRPr lang="en-US"/>
          </a:p>
          <a:p>
            <a:r>
              <a:rPr lang="en-US"/>
              <a:t>	• Electron Density (NmF2, HmF2?, TEC) (m/d) (Wenbin/Jiuhou)</a:t>
            </a:r>
          </a:p>
          <a:p>
            <a:endParaRPr lang="en-US"/>
          </a:p>
          <a:p>
            <a:r>
              <a:rPr lang="en-US"/>
              <a:t>	• Density (and composition) (m/d) (Liying/Stan)</a:t>
            </a:r>
          </a:p>
          <a:p>
            <a:endParaRPr lang="en-US"/>
          </a:p>
          <a:p>
            <a:r>
              <a:rPr lang="en-US"/>
              <a:t>	• Minor species chemistry (NO) (byproduct of density studies)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Plan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13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914400"/>
            <a:ext cx="83820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Steady State Runs (Ben)</a:t>
            </a:r>
            <a:endParaRPr lang="en-US"/>
          </a:p>
          <a:p>
            <a:endParaRPr lang="en-US" b="1"/>
          </a:p>
          <a:p>
            <a:r>
              <a:rPr lang="en-US"/>
              <a:t>	• Moderate solar, low activity (just to make sure nothing changed much)</a:t>
            </a:r>
          </a:p>
          <a:p>
            <a:endParaRPr lang="en-US"/>
          </a:p>
          <a:p>
            <a:r>
              <a:rPr lang="en-US"/>
              <a:t>	• Moderate solar, moderate/high geomagnetic (~150 CP)?</a:t>
            </a:r>
          </a:p>
          <a:p>
            <a:r>
              <a:rPr lang="en-US"/>
              <a:t>	</a:t>
            </a:r>
          </a:p>
          <a:p>
            <a:r>
              <a:rPr lang="en-US"/>
              <a:t>	• Limited test at high-res</a:t>
            </a:r>
          </a:p>
          <a:p>
            <a:endParaRPr lang="en-US" b="1"/>
          </a:p>
          <a:p>
            <a:endParaRPr lang="en-US" b="1"/>
          </a:p>
          <a:p>
            <a:r>
              <a:rPr lang="en-US" b="1"/>
              <a:t>GPI/IMF Runs</a:t>
            </a:r>
          </a:p>
          <a:p>
            <a:endParaRPr lang="en-US"/>
          </a:p>
          <a:p>
            <a:r>
              <a:rPr lang="en-US"/>
              <a:t>	• October-November 2003  (Halloween Storm)  (Ben)</a:t>
            </a:r>
          </a:p>
          <a:p>
            <a:endParaRPr lang="en-US"/>
          </a:p>
          <a:p>
            <a:r>
              <a:rPr lang="en-US"/>
              <a:t>	• ~2004 Jicamarca Comparison (Wenbin/Barbara)</a:t>
            </a:r>
          </a:p>
          <a:p>
            <a:endParaRPr lang="en-US"/>
          </a:p>
          <a:p>
            <a:r>
              <a:rPr lang="en-US"/>
              <a:t>	• 2005  (moderate solar activity; HSS/CIR) (Liying)</a:t>
            </a:r>
          </a:p>
          <a:p>
            <a:endParaRPr lang="en-US"/>
          </a:p>
          <a:p>
            <a:r>
              <a:rPr lang="en-US"/>
              <a:t>	• December 2006  (AGU Storm) (Wenbin/Jiuhou)</a:t>
            </a:r>
          </a:p>
          <a:p>
            <a:endParaRPr lang="en-US"/>
          </a:p>
          <a:p>
            <a:r>
              <a:rPr lang="en-US"/>
              <a:t>	• March-April 2008  (WHI interval) (Wenbin/Barbara)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Tests That Barbara Has Already Done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14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0" y="2027872"/>
            <a:ext cx="748153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en-US"/>
              <a:t>Nov 10, 2004, 630 UT – better Viz at Jicamarca (and Apr 2002 Viz)</a:t>
            </a:r>
          </a:p>
          <a:p>
            <a:pPr marL="342900" indent="-342900">
              <a:buFontTx/>
              <a:buAutoNum type="arabicParenR"/>
            </a:pPr>
            <a:endParaRPr lang="en-US"/>
          </a:p>
          <a:p>
            <a:pPr marL="342900" indent="-342900">
              <a:buFontTx/>
              <a:buAutoNum type="arabicParenR"/>
            </a:pPr>
            <a:r>
              <a:rPr lang="en-US"/>
              <a:t>Dec 2006 day 348 – better TEC for Weimer</a:t>
            </a:r>
          </a:p>
          <a:p>
            <a:pPr marL="342900" indent="-342900">
              <a:buFontTx/>
              <a:buAutoNum type="arabicParenR"/>
            </a:pPr>
            <a:endParaRPr lang="en-US"/>
          </a:p>
          <a:p>
            <a:pPr marL="342900" indent="-342900">
              <a:buFontTx/>
              <a:buAutoNum type="arabicParenR"/>
            </a:pPr>
            <a:r>
              <a:rPr lang="en-US"/>
              <a:t>WHI #1 2008 day 80-110 – better NmF2 for both Heelis and Weimer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0668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(but most of these were done with a 10° crossover width)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8" descr="jro_cmit_04nov.jpg"/>
          <p:cNvPicPr>
            <a:picLocks noChangeAspect="1"/>
          </p:cNvPicPr>
          <p:nvPr/>
        </p:nvPicPr>
        <p:blipFill>
          <a:blip r:embed="rId2"/>
          <a:srcRect b="35363"/>
          <a:stretch>
            <a:fillRect/>
          </a:stretch>
        </p:blipFill>
        <p:spPr bwMode="auto">
          <a:xfrm>
            <a:off x="533400" y="2133600"/>
            <a:ext cx="4191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Content Placeholder 9" descr="jro_viz_04nov_like_cmi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0"/>
            <a:ext cx="4191000" cy="54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Jicamarca Viz (ExB VperpN)</a:t>
            </a: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990600" y="11430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Test crit for 10 Nov 2004 630 UT at time of max recorded Viz (-110 m/s) from Jicamarca.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TEC for 10 Nov 2004 0630 UT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685800" y="5932487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Bz=-24.7 nT, By=-7.2nT, Kp=9-</a:t>
            </a:r>
          </a:p>
        </p:txBody>
      </p:sp>
      <p:sp>
        <p:nvSpPr>
          <p:cNvPr id="11268" name="TextBox 7"/>
          <p:cNvSpPr txBox="1">
            <a:spLocks noChangeArrowheads="1"/>
          </p:cNvSpPr>
          <p:nvPr/>
        </p:nvSpPr>
        <p:spPr bwMode="auto">
          <a:xfrm>
            <a:off x="914400" y="1066800"/>
            <a:ext cx="243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Old constant crit1,2</a:t>
            </a:r>
          </a:p>
        </p:txBody>
      </p:sp>
      <p:sp>
        <p:nvSpPr>
          <p:cNvPr id="11269" name="TextBox 8"/>
          <p:cNvSpPr txBox="1">
            <a:spLocks noChangeArrowheads="1"/>
          </p:cNvSpPr>
          <p:nvPr/>
        </p:nvSpPr>
        <p:spPr bwMode="auto">
          <a:xfrm>
            <a:off x="4876800" y="1066800"/>
            <a:ext cx="2819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Dynamic crit1,2</a:t>
            </a:r>
          </a:p>
        </p:txBody>
      </p:sp>
      <p:pic>
        <p:nvPicPr>
          <p:cNvPr id="11270" name="Content Placeholder 10" descr="tec_04315_0630ut_w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79587"/>
            <a:ext cx="40386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tec_04315_0630ut_w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3950" y="1801812"/>
            <a:ext cx="3981450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Box 8"/>
          <p:cNvSpPr txBox="1">
            <a:spLocks noChangeArrowheads="1"/>
          </p:cNvSpPr>
          <p:nvPr/>
        </p:nvSpPr>
        <p:spPr bwMode="auto">
          <a:xfrm>
            <a:off x="533400" y="5399087"/>
            <a:ext cx="838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Less NH auroral TEC, more in mid-lats with dynamic crit.  Not big differences.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Ht-</a:t>
            </a:r>
            <a:r>
              <a:rPr lang="en-US" sz="4400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QJ for NH 04315 0630 UT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533400" y="954087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Old constant crit1,2</a:t>
            </a:r>
          </a:p>
          <a:p>
            <a:endParaRPr lang="en-US"/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4800600" y="917575"/>
            <a:ext cx="2209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Dynamic crit1,2</a:t>
            </a:r>
          </a:p>
          <a:p>
            <a:endParaRPr lang="en-US"/>
          </a:p>
        </p:txBody>
      </p:sp>
      <p:pic>
        <p:nvPicPr>
          <p:cNvPr id="12293" name="Picture 4" descr="qjtn_nh_04315_0630ut_w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11287"/>
            <a:ext cx="405765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5" descr="qjtn_nh_04315_0630ut_w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9150" y="1411287"/>
            <a:ext cx="405765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Box 6"/>
          <p:cNvSpPr txBox="1">
            <a:spLocks noChangeArrowheads="1"/>
          </p:cNvSpPr>
          <p:nvPr/>
        </p:nvSpPr>
        <p:spPr bwMode="auto">
          <a:xfrm>
            <a:off x="381000" y="5830887"/>
            <a:ext cx="876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NH get more Joule heat on dawn side with dynamic crit, and less in polar cap, but TEC was less in auroral region with dynamic crit and more in mid-lats.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SH QJ for 10 Nov 2004 0630 UT</a:t>
            </a: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533400" y="1027112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Old constant crit1,2</a:t>
            </a:r>
          </a:p>
          <a:p>
            <a:endParaRPr lang="en-US"/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4800600" y="990600"/>
            <a:ext cx="2209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Dynamic crit1,2</a:t>
            </a:r>
          </a:p>
          <a:p>
            <a:endParaRPr lang="en-US"/>
          </a:p>
        </p:txBody>
      </p:sp>
      <p:pic>
        <p:nvPicPr>
          <p:cNvPr id="13317" name="Content Placeholder 7" descr="qjtn_sh_04315_0630ut_w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74800"/>
            <a:ext cx="403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Content Placeholder 9" descr="qjtn_sh_04315_0630ut_w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574800"/>
            <a:ext cx="403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457200" y="5903912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SH big change to get more Joule heat on dawn side with dynamic crit.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 descr="whi_iono.jpg"/>
          <p:cNvPicPr>
            <a:picLocks noChangeAspect="1"/>
          </p:cNvPicPr>
          <p:nvPr/>
        </p:nvPicPr>
        <p:blipFill>
          <a:blip r:embed="rId2"/>
          <a:srcRect t="41111"/>
          <a:stretch>
            <a:fillRect/>
          </a:stretch>
        </p:blipFill>
        <p:spPr bwMode="auto">
          <a:xfrm>
            <a:off x="152400" y="0"/>
            <a:ext cx="8686800" cy="6620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73162"/>
          </a:xfrm>
        </p:spPr>
        <p:txBody>
          <a:bodyPr/>
          <a:lstStyle/>
          <a:p>
            <a:r>
              <a:rPr lang="en-US"/>
              <a:t>WHI 2008 Ionosonde Stations</a:t>
            </a: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152400" y="5858470"/>
            <a:ext cx="899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/>
              <a:t>10 stations</a:t>
            </a:r>
          </a:p>
          <a:p>
            <a:r>
              <a:rPr lang="en-US"/>
              <a:t>Heelis Dyn Crit better for all but Millstone Hill (highest mlat)</a:t>
            </a:r>
          </a:p>
          <a:p>
            <a:r>
              <a:rPr lang="en-US"/>
              <a:t>Weimer Dyn Crit better on largest variation days 86-88 for all but Camden on day 88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023E-53F5-0047-B477-0718283F49A3}" type="slidenum">
              <a:rPr lang="en-US"/>
              <a:pPr/>
              <a:t>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90600"/>
            <a:ext cx="81534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NO</a:t>
            </a:r>
            <a:r>
              <a:rPr lang="en-US" baseline="30000"/>
              <a:t>+</a:t>
            </a:r>
            <a:r>
              <a:rPr lang="en-US"/>
              <a:t> bug &amp; fix  (Wenbin/Ben)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Weimer model implementation  (Stan) </a:t>
            </a:r>
            <a:br>
              <a:rPr lang="en-US"/>
            </a:br>
            <a:r>
              <a:rPr lang="en-US"/>
              <a:t>     IMF inputs: </a:t>
            </a:r>
            <a:br>
              <a:rPr lang="en-US"/>
            </a:br>
            <a:r>
              <a:rPr lang="en-US"/>
              <a:t>          Filtering </a:t>
            </a:r>
            <a:br>
              <a:rPr lang="en-US"/>
            </a:br>
            <a:r>
              <a:rPr lang="en-US"/>
              <a:t>          Implementation </a:t>
            </a:r>
            <a:br>
              <a:rPr lang="en-US"/>
            </a:br>
            <a:r>
              <a:rPr lang="en-US"/>
              <a:t>     Crossover latitudes for potential solver: </a:t>
            </a:r>
            <a:br>
              <a:rPr lang="en-US"/>
            </a:br>
            <a:r>
              <a:rPr lang="en-US"/>
              <a:t>          Definition of proposed variable crossover latitudes </a:t>
            </a:r>
            <a:br>
              <a:rPr lang="en-US"/>
            </a:br>
            <a:r>
              <a:rPr lang="en-US"/>
              <a:t>          Implementation for Heelis and Weimer </a:t>
            </a:r>
            <a:br>
              <a:rPr lang="en-US"/>
            </a:br>
            <a:r>
              <a:rPr lang="en-US"/>
              <a:t>          Ramifications for CMIT and AMIE </a:t>
            </a:r>
            <a:br>
              <a:rPr lang="en-US"/>
            </a:br>
            <a:r>
              <a:rPr lang="en-US"/>
              <a:t>     Test plan: </a:t>
            </a:r>
            <a:br>
              <a:rPr lang="en-US"/>
            </a:br>
            <a:r>
              <a:rPr lang="en-US"/>
              <a:t>          What to test for? </a:t>
            </a:r>
            <a:br>
              <a:rPr lang="en-US"/>
            </a:br>
            <a:r>
              <a:rPr lang="en-US"/>
              <a:t>          Intervals to test? </a:t>
            </a:r>
            <a:br>
              <a:rPr lang="en-US"/>
            </a:br>
            <a:r>
              <a:rPr lang="en-US"/>
              <a:t>          Who is doing what?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Spinup-equilibration study  (Ben) </a:t>
            </a:r>
            <a:br>
              <a:rPr lang="en-US"/>
            </a:br>
            <a:r>
              <a:rPr lang="en-US"/>
              <a:t>     Overview of findings </a:t>
            </a:r>
            <a:br>
              <a:rPr lang="en-US"/>
            </a:br>
            <a:r>
              <a:rPr lang="en-US"/>
              <a:t>     Implications for spinup procedure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err="1" smtClean="0"/>
              <a:t>TIEGCM</a:t>
            </a:r>
            <a:r>
              <a:rPr lang="en-US" dirty="0" smtClean="0"/>
              <a:t> “</a:t>
            </a:r>
            <a:r>
              <a:rPr lang="en-US" dirty="0" err="1" smtClean="0"/>
              <a:t>qic</a:t>
            </a:r>
            <a:r>
              <a:rPr lang="en-US" dirty="0" smtClean="0"/>
              <a:t> bug”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Ion Chemistry Heating calculation in </a:t>
            </a:r>
            <a:r>
              <a:rPr lang="en-US" dirty="0" err="1" smtClean="0">
                <a:hlinkClick r:id="rId2"/>
              </a:rPr>
              <a:t>qjion.F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sz="5600" dirty="0" err="1"/>
              <a:t>qic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 = 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avo</a:t>
            </a:r>
            <a:r>
              <a:rPr lang="en-US" sz="5600" dirty="0"/>
              <a:t>*(</a:t>
            </a:r>
            <a:r>
              <a:rPr lang="en-US" sz="5600" dirty="0" err="1"/>
              <a:t>o2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rmassinv_o2</a:t>
            </a:r>
            <a:r>
              <a:rPr lang="en-US" sz="5600" dirty="0"/>
              <a:t>*(</a:t>
            </a:r>
            <a:r>
              <a:rPr lang="en-US" sz="5600" dirty="0" err="1"/>
              <a:t>rk1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)*op(</a:t>
            </a:r>
            <a:r>
              <a:rPr lang="en-US" sz="5600" dirty="0" err="1"/>
              <a:t>k,i</a:t>
            </a:r>
            <a:r>
              <a:rPr lang="en-US" sz="5600" dirty="0"/>
              <a:t>)*1.555+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rk6</a:t>
            </a:r>
            <a:r>
              <a:rPr lang="en-US" sz="5600" dirty="0"/>
              <a:t>*</a:t>
            </a:r>
            <a:r>
              <a:rPr lang="en-US" sz="5600" dirty="0" err="1"/>
              <a:t>2.486+rk7</a:t>
            </a:r>
            <a:r>
              <a:rPr lang="en-US" sz="5600" dirty="0"/>
              <a:t>*6.699)*</a:t>
            </a:r>
            <a:r>
              <a:rPr lang="en-US" sz="5600" dirty="0" err="1"/>
              <a:t>nplus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rk9</a:t>
            </a:r>
            <a:r>
              <a:rPr lang="en-US" sz="5600" dirty="0"/>
              <a:t>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)*3.52)+</a:t>
            </a:r>
          </a:p>
          <a:p>
            <a:pPr>
              <a:buNone/>
            </a:pPr>
            <a:r>
              <a:rPr lang="en-US" sz="5600" dirty="0"/>
              <a:t>     |      op(</a:t>
            </a:r>
            <a:r>
              <a:rPr lang="en-US" sz="5600" dirty="0" err="1"/>
              <a:t>k,i</a:t>
            </a:r>
            <a:r>
              <a:rPr lang="en-US" sz="5600" dirty="0"/>
              <a:t>)*(</a:t>
            </a:r>
            <a:r>
              <a:rPr lang="en-US" sz="5600" dirty="0" err="1"/>
              <a:t>rk2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*1.0888+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rk10</a:t>
            </a:r>
            <a:r>
              <a:rPr lang="en-US" sz="5600" dirty="0"/>
              <a:t>*</a:t>
            </a:r>
            <a:r>
              <a:rPr lang="en-US" sz="5600" dirty="0" err="1"/>
              <a:t>n2d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rmassinv_n2d</a:t>
            </a:r>
            <a:r>
              <a:rPr lang="en-US" sz="5600" dirty="0"/>
              <a:t>*1.45)+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*(</a:t>
            </a:r>
            <a:r>
              <a:rPr lang="en-US" sz="5600" dirty="0" err="1"/>
              <a:t>rk3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)*0.70+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rk8</a:t>
            </a:r>
            <a:r>
              <a:rPr lang="en-US" sz="5600" dirty="0"/>
              <a:t>*</a:t>
            </a:r>
            <a:r>
              <a:rPr lang="en-US" sz="5600" dirty="0" err="1"/>
              <a:t>nplus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)*0.98)+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o2p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)*(</a:t>
            </a:r>
            <a:r>
              <a:rPr lang="en-US" sz="5600" dirty="0" err="1"/>
              <a:t>rk4</a:t>
            </a:r>
            <a:r>
              <a:rPr lang="en-US" sz="5600" dirty="0"/>
              <a:t>*</a:t>
            </a:r>
            <a:r>
              <a:rPr lang="en-US" sz="5600" dirty="0" err="1"/>
              <a:t>n4s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rmassinv_n4s</a:t>
            </a:r>
            <a:r>
              <a:rPr lang="en-US" sz="5600" dirty="0"/>
              <a:t>*4.21+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rk5</a:t>
            </a:r>
            <a:r>
              <a:rPr lang="en-US" sz="5600" dirty="0"/>
              <a:t>*no(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rmassinv_no</a:t>
            </a:r>
            <a:r>
              <a:rPr lang="en-US" sz="5600" dirty="0"/>
              <a:t>*2.813))+</a:t>
            </a:r>
          </a:p>
          <a:p>
            <a:pPr>
              <a:buNone/>
            </a:pPr>
            <a:r>
              <a:rPr lang="en-US" sz="5600" dirty="0" smtClean="0"/>
              <a:t>     |      .5*(ne(</a:t>
            </a:r>
            <a:r>
              <a:rPr lang="en-US" sz="5600" dirty="0" err="1" smtClean="0"/>
              <a:t>k,i</a:t>
            </a:r>
            <a:r>
              <a:rPr lang="en-US" sz="5600" dirty="0" smtClean="0"/>
              <a:t>)+ne(</a:t>
            </a:r>
            <a:r>
              <a:rPr lang="en-US" sz="5600" dirty="0" err="1" smtClean="0"/>
              <a:t>k+1,i</a:t>
            </a:r>
            <a:r>
              <a:rPr lang="en-US" sz="5600" dirty="0" smtClean="0"/>
              <a:t>))*(</a:t>
            </a:r>
            <a:r>
              <a:rPr lang="en-US" sz="5600" dirty="0" err="1" smtClean="0"/>
              <a:t>ra1</a:t>
            </a:r>
            <a:r>
              <a:rPr lang="en-US" sz="5600" dirty="0" smtClean="0"/>
              <a:t>(</a:t>
            </a:r>
            <a:r>
              <a:rPr lang="en-US" sz="5600" dirty="0" err="1" smtClean="0"/>
              <a:t>k,i,lat</a:t>
            </a:r>
            <a:r>
              <a:rPr lang="en-US" sz="5600" dirty="0" smtClean="0"/>
              <a:t>)*</a:t>
            </a:r>
            <a:r>
              <a:rPr lang="en-US" sz="5600" dirty="0" smtClean="0">
                <a:solidFill>
                  <a:srgbClr val="FF0000"/>
                </a:solidFill>
              </a:rPr>
              <a:t>op(</a:t>
            </a:r>
            <a:r>
              <a:rPr lang="en-US" sz="5600" dirty="0" err="1" smtClean="0">
                <a:solidFill>
                  <a:srgbClr val="FF0000"/>
                </a:solidFill>
              </a:rPr>
              <a:t>k,i</a:t>
            </a:r>
            <a:r>
              <a:rPr lang="en-US" sz="5600" dirty="0" smtClean="0">
                <a:solidFill>
                  <a:srgbClr val="FF0000"/>
                </a:solidFill>
              </a:rPr>
              <a:t>)</a:t>
            </a:r>
            <a:r>
              <a:rPr lang="en-US" sz="5600" dirty="0" smtClean="0"/>
              <a:t>*0.854</a:t>
            </a:r>
            <a:r>
              <a:rPr lang="en-US" sz="5600" dirty="0" smtClean="0">
                <a:solidFill>
                  <a:srgbClr val="FFFF00"/>
                </a:solidFill>
              </a:rPr>
              <a:t>+</a:t>
            </a:r>
          </a:p>
          <a:p>
            <a:pPr>
              <a:buNone/>
            </a:pPr>
            <a:r>
              <a:rPr lang="en-US" sz="5600" dirty="0" smtClean="0"/>
              <a:t>     </a:t>
            </a:r>
            <a:r>
              <a:rPr lang="en-US" sz="5600" dirty="0"/>
              <a:t>|       </a:t>
            </a:r>
            <a:r>
              <a:rPr lang="en-US" sz="5600" dirty="0" err="1"/>
              <a:t>ra2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o2p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)*5.2755+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ra3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)*3.678)/</a:t>
            </a:r>
            <a:r>
              <a:rPr lang="en-US" sz="5600" dirty="0" err="1"/>
              <a:t>xnmbarm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))*</a:t>
            </a:r>
            <a:r>
              <a:rPr lang="en-US" sz="5600" dirty="0" err="1"/>
              <a:t>evergs</a:t>
            </a:r>
            <a:r>
              <a:rPr lang="en-US" sz="5600" dirty="0" smtClean="0"/>
              <a:t>+</a:t>
            </a:r>
            <a:endParaRPr lang="en-US" sz="5600" dirty="0"/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avo</a:t>
            </a:r>
            <a:r>
              <a:rPr lang="en-US" sz="5600" dirty="0"/>
              <a:t>*(((</a:t>
            </a:r>
            <a:r>
              <a:rPr lang="en-US" sz="5600" dirty="0" err="1"/>
              <a:t>rk16</a:t>
            </a:r>
            <a:r>
              <a:rPr lang="en-US" sz="5600" dirty="0"/>
              <a:t>*</a:t>
            </a:r>
            <a:r>
              <a:rPr lang="en-US" sz="5600" dirty="0" err="1"/>
              <a:t>3.02+rk17</a:t>
            </a:r>
            <a:r>
              <a:rPr lang="en-US" sz="5600" dirty="0"/>
              <a:t>*0.7)*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rk18</a:t>
            </a:r>
            <a:r>
              <a:rPr lang="en-US" sz="5600" dirty="0"/>
              <a:t>*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*5.0)*</a:t>
            </a:r>
            <a:r>
              <a:rPr lang="en-US" sz="5600" dirty="0" err="1"/>
              <a:t>xiop2p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)+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rk23</a:t>
            </a:r>
            <a:r>
              <a:rPr lang="en-US" sz="5600" dirty="0"/>
              <a:t>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*1.33+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rk24</a:t>
            </a:r>
            <a:r>
              <a:rPr lang="en-US" sz="5600" dirty="0"/>
              <a:t>*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*3.31+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rk26</a:t>
            </a:r>
            <a:r>
              <a:rPr lang="en-US" sz="5600" dirty="0"/>
              <a:t>*4.87*</a:t>
            </a:r>
            <a:r>
              <a:rPr lang="en-US" sz="5600" dirty="0" err="1"/>
              <a:t>o2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rmassinv_o2</a:t>
            </a:r>
            <a:r>
              <a:rPr lang="en-US" sz="5600" dirty="0"/>
              <a:t>)*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))+</a:t>
            </a:r>
          </a:p>
          <a:p>
            <a:pPr>
              <a:buNone/>
            </a:pPr>
            <a:r>
              <a:rPr lang="en-US" sz="5600" dirty="0"/>
              <a:t>     |      (.5*(ne(</a:t>
            </a:r>
            <a:r>
              <a:rPr lang="en-US" sz="5600" dirty="0" err="1"/>
              <a:t>k,i</a:t>
            </a:r>
            <a:r>
              <a:rPr lang="en-US" sz="5600" dirty="0"/>
              <a:t>)+ne(</a:t>
            </a:r>
            <a:r>
              <a:rPr lang="en-US" sz="5600" dirty="0" err="1"/>
              <a:t>k+1,i</a:t>
            </a:r>
            <a:r>
              <a:rPr lang="en-US" sz="5600" dirty="0"/>
              <a:t>))*((</a:t>
            </a:r>
            <a:r>
              <a:rPr lang="en-US" sz="5600" dirty="0" err="1"/>
              <a:t>rk19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)*5.0+</a:t>
            </a:r>
          </a:p>
          <a:p>
            <a:pPr>
              <a:buNone/>
            </a:pPr>
            <a:r>
              <a:rPr lang="pl-PL" sz="5600" dirty="0"/>
              <a:t>     |       rk20(k,i,lat)*1.69)*xiop2p(k,i)+rk25(k,i,lat)*3.31*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))-(</a:t>
            </a:r>
            <a:r>
              <a:rPr lang="en-US" sz="5600" dirty="0" err="1"/>
              <a:t>rk21</a:t>
            </a:r>
            <a:r>
              <a:rPr lang="en-US" sz="5600" dirty="0"/>
              <a:t>*</a:t>
            </a:r>
            <a:r>
              <a:rPr lang="en-US" sz="5600" dirty="0" err="1"/>
              <a:t>5.02+rk22</a:t>
            </a:r>
            <a:r>
              <a:rPr lang="en-US" sz="5600" dirty="0"/>
              <a:t>*1.69)*</a:t>
            </a:r>
            <a:r>
              <a:rPr lang="en-US" sz="5600" dirty="0" err="1"/>
              <a:t>xiop2p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)-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rk27</a:t>
            </a:r>
            <a:r>
              <a:rPr lang="en-US" sz="5600" dirty="0"/>
              <a:t>*3.33*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))/</a:t>
            </a:r>
            <a:r>
              <a:rPr lang="en-US" sz="5600" dirty="0" err="1"/>
              <a:t>xnmbarm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))*</a:t>
            </a:r>
            <a:r>
              <a:rPr lang="en-US" sz="5600" dirty="0" err="1"/>
              <a:t>evergs</a:t>
            </a:r>
            <a:endParaRPr lang="en-US" sz="56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3810000" y="2971800"/>
            <a:ext cx="1524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0" y="2743200"/>
            <a:ext cx="2496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Should be </a:t>
            </a:r>
            <a:r>
              <a:rPr lang="en-US" dirty="0" err="1" smtClean="0">
                <a:solidFill>
                  <a:srgbClr val="FF0000"/>
                </a:solidFill>
              </a:rPr>
              <a:t>nop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k,i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chem</a:t>
            </a:r>
            <a:r>
              <a:rPr lang="en-US" dirty="0" smtClean="0"/>
              <a:t> rate </a:t>
            </a:r>
            <a:r>
              <a:rPr lang="en-US" dirty="0" err="1" smtClean="0"/>
              <a:t>ra1</a:t>
            </a:r>
            <a:r>
              <a:rPr lang="en-US" dirty="0" smtClean="0"/>
              <a:t>=NO+ + 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209800"/>
            <a:ext cx="807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Differences of original code minus bug-fixed code for 20-day runs were all zero except UN, </a:t>
            </a:r>
            <a:r>
              <a:rPr lang="en-US" dirty="0" err="1" smtClean="0"/>
              <a:t>VN</a:t>
            </a:r>
            <a:r>
              <a:rPr lang="en-US" dirty="0" smtClean="0"/>
              <a:t>, OMEGA, and Potential. Differences in these fields were negligible, i.e., around 10^-7 to 10^-4, and do not show clear structure.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of Bug 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Weimer Model Implementation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914400"/>
            <a:ext cx="83820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IMF Inputs</a:t>
            </a:r>
          </a:p>
          <a:p>
            <a:endParaRPr lang="en-US"/>
          </a:p>
          <a:p>
            <a:r>
              <a:rPr lang="en-US"/>
              <a:t>Bz (nT, GSM coordinates)</a:t>
            </a:r>
          </a:p>
          <a:p>
            <a:r>
              <a:rPr lang="en-US"/>
              <a:t>By (nT, GSM coordinates)</a:t>
            </a:r>
          </a:p>
          <a:p>
            <a:r>
              <a:rPr lang="en-US"/>
              <a:t>Vsw (km/s) (magnitude of solar wind velocity vector)</a:t>
            </a:r>
          </a:p>
          <a:p>
            <a:r>
              <a:rPr lang="en-US"/>
              <a:t>n (cm</a:t>
            </a:r>
            <a:r>
              <a:rPr lang="en-US" baseline="30000"/>
              <a:t>-3</a:t>
            </a:r>
            <a:r>
              <a:rPr lang="en-US"/>
              <a:t>) (note that namelist input overrides)</a:t>
            </a:r>
          </a:p>
          <a:p>
            <a:endParaRPr lang="en-US"/>
          </a:p>
          <a:p>
            <a:r>
              <a:rPr lang="en-US"/>
              <a:t>Derived from OMNI 1-minute data files (already adjusted for L1 travel time)</a:t>
            </a:r>
          </a:p>
          <a:p>
            <a:endParaRPr lang="en-US"/>
          </a:p>
          <a:p>
            <a:r>
              <a:rPr lang="en-US"/>
              <a:t>Gaps filled by linear interpolation (and flagged with data quality parameter)</a:t>
            </a:r>
          </a:p>
          <a:p>
            <a:endParaRPr lang="en-US"/>
          </a:p>
          <a:p>
            <a:r>
              <a:rPr lang="en-US"/>
              <a:t>All parameters smoothed with trailing 15-minute average, lagged by 5 minutes</a:t>
            </a:r>
          </a:p>
          <a:p>
            <a:endParaRPr lang="en-US"/>
          </a:p>
          <a:p>
            <a:r>
              <a:rPr lang="en-US"/>
              <a:t>i.e.:  f’(t) = mean(f((t-19):(t-5)))</a:t>
            </a:r>
          </a:p>
          <a:p>
            <a:endParaRPr lang="en-US">
              <a:sym typeface="Wingdings"/>
            </a:endParaRPr>
          </a:p>
          <a:p>
            <a:r>
              <a:rPr lang="en-US">
                <a:sym typeface="Wingdings"/>
              </a:rPr>
              <a:t>Calculated at at 5-minute intervals by Pete’s OMNI data processing program</a:t>
            </a:r>
          </a:p>
          <a:p>
            <a:endParaRPr lang="en-US">
              <a:sym typeface="Wingdings"/>
            </a:endParaRPr>
          </a:p>
          <a:p>
            <a:r>
              <a:rPr lang="en-US">
                <a:sym typeface="Wingdings"/>
              </a:rPr>
              <a:t>Stored in files, 1 year per file</a:t>
            </a:r>
          </a:p>
          <a:p>
            <a:endParaRPr lang="en-US">
              <a:sym typeface="Wingdings"/>
            </a:endParaRPr>
          </a:p>
          <a:p>
            <a:r>
              <a:rPr lang="en-US">
                <a:sym typeface="Wingdings"/>
              </a:rPr>
              <a:t>TIE-GCM reads file, interpolates values to model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Weimer Model Implementation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914400"/>
            <a:ext cx="88392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Crossover Latitudes</a:t>
            </a:r>
          </a:p>
          <a:p>
            <a:endParaRPr lang="en-US"/>
          </a:p>
          <a:p>
            <a:r>
              <a:rPr lang="en-US"/>
              <a:t>Current trunk has fixed co-latitudes defining crossover between imposed high-latitude potential and dynamo potential solution.</a:t>
            </a:r>
          </a:p>
          <a:p>
            <a:endParaRPr lang="en-US"/>
          </a:p>
          <a:p>
            <a:r>
              <a:rPr lang="en-US"/>
              <a:t>Those co-latitudes are:</a:t>
            </a:r>
          </a:p>
          <a:p>
            <a:r>
              <a:rPr lang="en-US"/>
              <a:t>	crit(1) = 15°</a:t>
            </a:r>
          </a:p>
          <a:p>
            <a:r>
              <a:rPr lang="en-US"/>
              <a:t>	crit(2) = 30°</a:t>
            </a:r>
          </a:p>
          <a:p>
            <a:r>
              <a:rPr lang="en-US"/>
              <a:t>		 magnetic coordinates (centered on location of convection center)</a:t>
            </a:r>
          </a:p>
          <a:p>
            <a:endParaRPr lang="en-US"/>
          </a:p>
          <a:p>
            <a:r>
              <a:rPr lang="en-US"/>
              <a:t>This seems to work pretty well for Heelis and CMIT, but not very well for Weimer, because it has a larger convection radius.</a:t>
            </a:r>
          </a:p>
          <a:p>
            <a:endParaRPr lang="en-US"/>
          </a:p>
          <a:p>
            <a:r>
              <a:rPr lang="en-US"/>
              <a:t>Proposal:</a:t>
            </a:r>
          </a:p>
          <a:p>
            <a:r>
              <a:rPr lang="en-US"/>
              <a:t>	crit(1) = theta0 + 5°	15° &lt; crit(1) &lt; 30°</a:t>
            </a:r>
          </a:p>
          <a:p>
            <a:r>
              <a:rPr lang="en-US"/>
              <a:t>	crit(2) = crit(1) + 15°</a:t>
            </a:r>
          </a:p>
          <a:p>
            <a:endParaRPr lang="en-US"/>
          </a:p>
          <a:p>
            <a:r>
              <a:rPr lang="en-US"/>
              <a:t>Note that for theta0 = 10°, typical of low-activity conditions, nothing changes.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Weimer Model Implementation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AD17E-17BD-5543-AA7D-1A850C9D19E7}" type="slidenum">
              <a:rPr lang="en-US"/>
              <a:pPr/>
              <a:t>7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914400"/>
            <a:ext cx="8839200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Crossover Latitudes</a:t>
            </a:r>
          </a:p>
          <a:p>
            <a:endParaRPr lang="en-US"/>
          </a:p>
          <a:p>
            <a:r>
              <a:rPr lang="en-US"/>
              <a:t>What defines theta0?</a:t>
            </a:r>
          </a:p>
          <a:p>
            <a:endParaRPr lang="en-US"/>
          </a:p>
          <a:p>
            <a:r>
              <a:rPr lang="en-US"/>
              <a:t>Heelis:  empirical function of ctpoten   (runs ~10° to 20°)</a:t>
            </a:r>
          </a:p>
          <a:p>
            <a:endParaRPr lang="en-US"/>
          </a:p>
          <a:p>
            <a:r>
              <a:rPr lang="en-US"/>
              <a:t>Weimer:  theta0 = convection radius = (zero potential radius) / 2   (runs ~ 10° to 25°)</a:t>
            </a:r>
          </a:p>
          <a:p>
            <a:endParaRPr lang="en-US"/>
          </a:p>
          <a:p>
            <a:r>
              <a:rPr lang="en-US"/>
              <a:t>CMIT:  code exists for making theta0 a function of ctpoten, but implementation line is commented out.  Therefore, nothing changes for CMIT *yet*.  Need to evaluate size of LFM potential pattern and ctpoten as a function of activity, which is a much more complex issue requiring further study.</a:t>
            </a:r>
          </a:p>
          <a:p>
            <a:endParaRPr lang="en-US"/>
          </a:p>
          <a:p>
            <a:r>
              <a:rPr lang="en-US"/>
              <a:t>AMIE:  As long as theta0=10°, nothing changes.  However, if an AMIE run specifies ctpoten and the TIE-GCM allows theta0 to vary with ctpoten (as in a Heelis run) then crit(1,2) will vary.  This needs further study!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Code structure with proposed changes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Critical latitudes are declared and initialized in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cons.F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 </a:t>
            </a:r>
          </a:p>
          <a:p>
            <a:pPr lvl="1"/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! 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Critical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colatitude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limits (15,30 deg) for use of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potential in dynamo:</a:t>
            </a:r>
          </a:p>
          <a:p>
            <a:pPr lvl="1"/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     real ::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(2) = (/0.261799387, 0.523598775</a:t>
            </a:r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/)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aurora_cons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(every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timestep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), which calculates convection reversal boundary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(-3.80+8.48*(</a:t>
            </a:r>
            <a:r>
              <a:rPr lang="en-US" dirty="0" err="1">
                <a:latin typeface="Arno Pro" pitchFamily="18" charset="0"/>
              </a:rPr>
              <a:t>ctpoten</a:t>
            </a:r>
            <a:r>
              <a:rPr lang="en-US" dirty="0">
                <a:latin typeface="Arno Pro" pitchFamily="18" charset="0"/>
              </a:rPr>
              <a:t>**0.1875))*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! Set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 = 10 deg so </a:t>
            </a:r>
            <a:r>
              <a:rPr lang="en-US" dirty="0" err="1">
                <a:latin typeface="Arno Pro" pitchFamily="18" charset="0"/>
              </a:rPr>
              <a:t>crit</a:t>
            </a:r>
            <a:r>
              <a:rPr lang="en-US" dirty="0">
                <a:latin typeface="Arno Pro" pitchFamily="18" charset="0"/>
              </a:rPr>
              <a:t>(1,2)=15,30 (old values in </a:t>
            </a:r>
            <a:r>
              <a:rPr lang="en-US" dirty="0" err="1">
                <a:latin typeface="Arno Pro" pitchFamily="18" charset="0"/>
              </a:rPr>
              <a:t>cons.F</a:t>
            </a:r>
            <a:r>
              <a:rPr lang="en-US" dirty="0">
                <a:latin typeface="Arno Pro" pitchFamily="18" charset="0"/>
              </a:rPr>
              <a:t>) in </a:t>
            </a:r>
            <a:r>
              <a:rPr lang="en-US" dirty="0" err="1">
                <a:latin typeface="Arno Pro" pitchFamily="18" charset="0"/>
              </a:rPr>
              <a:t>colath.F</a:t>
            </a:r>
            <a:r>
              <a:rPr lang="en-US" dirty="0">
                <a:latin typeface="Arno Pro" pitchFamily="18" charset="0"/>
              </a:rPr>
              <a:t> for </a:t>
            </a:r>
            <a:r>
              <a:rPr lang="en-US" dirty="0" err="1">
                <a:latin typeface="Arno Pro" pitchFamily="18" charset="0"/>
              </a:rPr>
              <a:t>CISM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#if defined(</a:t>
            </a:r>
            <a:r>
              <a:rPr lang="en-US" dirty="0" err="1">
                <a:latin typeface="Arno Pro" pitchFamily="18" charset="0"/>
              </a:rPr>
              <a:t>INTERCOMM</a:t>
            </a:r>
            <a:r>
              <a:rPr lang="en-US" dirty="0">
                <a:latin typeface="Arno Pro" pitchFamily="18" charset="0"/>
              </a:rPr>
              <a:t>) || defined(</a:t>
            </a:r>
            <a:r>
              <a:rPr lang="en-US" dirty="0" err="1">
                <a:latin typeface="Arno Pro" pitchFamily="18" charset="0"/>
              </a:rPr>
              <a:t>CISMAH</a:t>
            </a:r>
            <a:r>
              <a:rPr lang="en-US" dirty="0">
                <a:latin typeface="Arno Pro" pitchFamily="18" charset="0"/>
              </a:rPr>
              <a:t>)</a:t>
            </a:r>
          </a:p>
          <a:p>
            <a:pPr lvl="1"/>
            <a:r>
              <a:rPr lang="en-US" dirty="0">
                <a:latin typeface="Arno Pro" pitchFamily="18" charset="0"/>
              </a:rPr>
              <a:t>     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10.*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</a:t>
            </a:r>
            <a:r>
              <a:rPr lang="en-US" dirty="0" err="1">
                <a:latin typeface="Arno Pro" pitchFamily="18" charset="0"/>
              </a:rPr>
              <a:t>endif</a:t>
            </a:r>
            <a:endParaRPr lang="en-US" sz="4400" dirty="0" smtClean="0">
              <a:latin typeface="Arno Pro" pitchFamily="18" charset="0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Weimer01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or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Weimer05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 or None, according to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namelist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input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POTENTIAL_MODEL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If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Weimer05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is reset in sub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wei05loc</a:t>
            </a:r>
            <a:endParaRPr lang="en-US" sz="2400" dirty="0" smtClean="0">
              <a:latin typeface="+mj-lt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The requested potential model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(which is now in its own source file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 structure with </a:t>
            </a:r>
            <a:r>
              <a:rPr lang="en-US" dirty="0" err="1" smtClean="0"/>
              <a:t>crit</a:t>
            </a:r>
            <a:r>
              <a:rPr lang="en-US" dirty="0" smtClean="0"/>
              <a:t> changes,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1" y="1143000"/>
            <a:ext cx="81534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(</a:t>
            </a:r>
            <a:r>
              <a:rPr lang="en-US" sz="2400" dirty="0" err="1" smtClean="0"/>
              <a:t>colath.F</a:t>
            </a:r>
            <a:r>
              <a:rPr lang="en-US" sz="2400" dirty="0" smtClean="0"/>
              <a:t>) calculates </a:t>
            </a:r>
            <a:r>
              <a:rPr lang="en-US" sz="2400" dirty="0" err="1" smtClean="0"/>
              <a:t>crit</a:t>
            </a:r>
            <a:r>
              <a:rPr lang="en-US" sz="2400" dirty="0" smtClean="0"/>
              <a:t>(1:2) from </a:t>
            </a:r>
            <a:r>
              <a:rPr lang="en-US" sz="2400" dirty="0" err="1" smtClean="0"/>
              <a:t>theta0</a:t>
            </a:r>
            <a:r>
              <a:rPr lang="en-US" sz="2400" dirty="0" smtClean="0"/>
              <a:t>: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01/11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:  Revise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so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theta0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5deg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15deg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   crit1deg = max(15.,0.5*(theta0(1)+theta0(2))*rtd + 5.)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min(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30.,crit1deg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+ 15./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then calculates fraction of dynamo potential </a:t>
            </a:r>
            <a:r>
              <a:rPr lang="en-US" sz="2400" dirty="0" err="1" smtClean="0"/>
              <a:t>pfrac</a:t>
            </a:r>
            <a:r>
              <a:rPr lang="en-US" sz="2400" dirty="0" smtClean="0"/>
              <a:t> from </a:t>
            </a:r>
            <a:r>
              <a:rPr lang="en-US" sz="2400" dirty="0" err="1" smtClean="0"/>
              <a:t>crit</a:t>
            </a:r>
            <a:r>
              <a:rPr lang="en-US" sz="2400" dirty="0" smtClean="0"/>
              <a:t> (</a:t>
            </a:r>
            <a:r>
              <a:rPr lang="en-US" sz="2400" dirty="0" err="1" smtClean="0"/>
              <a:t>pfrac</a:t>
            </a:r>
            <a:r>
              <a:rPr lang="en-US" sz="2400" dirty="0" smtClean="0"/>
              <a:t> is declared in dynamo module):</a:t>
            </a:r>
            <a:r>
              <a:rPr lang="fr-FR" sz="2400" dirty="0" smtClean="0"/>
              <a:t> </a:t>
            </a:r>
          </a:p>
          <a:p>
            <a:pPr lvl="1"/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pfrac</a:t>
            </a:r>
            <a:r>
              <a:rPr lang="fr-F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 = 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colatc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(1))/(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(2)-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&lt; 0.)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0.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&gt;= 1.)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Dynamics calls sub aurora (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aurora.F</a:t>
            </a:r>
            <a:r>
              <a:rPr lang="en-US" sz="2400" dirty="0" smtClean="0">
                <a:latin typeface="+mj-lt"/>
                <a:cs typeface="Courier New" pitchFamily="49" charset="0"/>
              </a:rPr>
              <a:t>), which places cusp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theta0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Advance calls sub dynamo, which calculates ion drift and potential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pfrac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06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2376</Words>
  <Application>Microsoft Macintosh PowerPoint</Application>
  <PresentationFormat>On-screen Show (4:3)</PresentationFormat>
  <Paragraphs>205</Paragraphs>
  <Slides>19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</vt:lpstr>
      <vt:lpstr>TIE-GCM Develoment Meeting  12 January 2011</vt:lpstr>
      <vt:lpstr>Agenda</vt:lpstr>
      <vt:lpstr>TIEGCM “qic bug”  Ion Chemistry Heating calculation in qjion.F:</vt:lpstr>
      <vt:lpstr>Testing of Bug Fix</vt:lpstr>
      <vt:lpstr>Weimer Model Implementation </vt:lpstr>
      <vt:lpstr>Weimer Model Implementation </vt:lpstr>
      <vt:lpstr>Weimer Model Implementation </vt:lpstr>
      <vt:lpstr>Code structure with proposed changes</vt:lpstr>
      <vt:lpstr>Code structure with crit changes, cont.</vt:lpstr>
      <vt:lpstr>Procedure to obtain this code for testing</vt:lpstr>
      <vt:lpstr>Results of svn status after applying crit.patch:</vt:lpstr>
      <vt:lpstr>Test Plan</vt:lpstr>
      <vt:lpstr>Test Plan</vt:lpstr>
      <vt:lpstr>Some Tests That Barbara Has Already Done</vt:lpstr>
      <vt:lpstr>Slide 15</vt:lpstr>
      <vt:lpstr>Slide 16</vt:lpstr>
      <vt:lpstr>Slide 17</vt:lpstr>
      <vt:lpstr>Slide 18</vt:lpstr>
      <vt:lpstr>WHI 2008 Ionosonde Stations</vt:lpstr>
    </vt:vector>
  </TitlesOfParts>
  <Manager/>
  <Company>NCAR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subject/>
  <dc:creator>Stan Solomon</dc:creator>
  <cp:keywords/>
  <dc:description/>
  <cp:lastModifiedBy>Stan Solomon</cp:lastModifiedBy>
  <cp:revision>14</cp:revision>
  <dcterms:created xsi:type="dcterms:W3CDTF">2011-01-12T20:56:45Z</dcterms:created>
  <dcterms:modified xsi:type="dcterms:W3CDTF">2011-01-12T20:59:29Z</dcterms:modified>
  <cp:category/>
</cp:coreProperties>
</file>